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9"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90" y="-2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4205454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DC72D8-124A-4D65-94BA-E454FBDD0859}" type="datetimeFigureOut">
              <a:rPr lang="ru-RU" smtClean="0"/>
              <a:t>21.04.2022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3202332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461701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676459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861947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2046503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621807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3498009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305736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584976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152742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8DC72D8-124A-4D65-94BA-E454FBDD0859}" type="datetimeFigureOut">
              <a:rPr lang="ru-RU" smtClean="0"/>
              <a:t>21.04.2022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2792337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8DC72D8-124A-4D65-94BA-E454FBDD0859}" type="datetimeFigureOut">
              <a:rPr lang="ru-RU" smtClean="0"/>
              <a:t>21.04.2022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3596642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221034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3211963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48DC72D8-124A-4D65-94BA-E454FBDD0859}" type="datetimeFigureOut">
              <a:rPr lang="ru-RU" smtClean="0"/>
              <a:t>21.04.2022</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918087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DC72D8-124A-4D65-94BA-E454FBDD0859}" type="datetimeFigureOut">
              <a:rPr lang="ru-RU" smtClean="0"/>
              <a:t>21.04.2022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4EB0C2-BCED-493F-875B-A92D37998887}" type="slidenum">
              <a:rPr lang="ru-RU" smtClean="0"/>
              <a:t>‹#›</a:t>
            </a:fld>
            <a:endParaRPr lang="ru-RU"/>
          </a:p>
        </p:txBody>
      </p:sp>
    </p:spTree>
    <p:extLst>
      <p:ext uri="{BB962C8B-B14F-4D97-AF65-F5344CB8AC3E}">
        <p14:creationId xmlns:p14="http://schemas.microsoft.com/office/powerpoint/2010/main" val="1314048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8DC72D8-124A-4D65-94BA-E454FBDD0859}" type="datetimeFigureOut">
              <a:rPr lang="ru-RU" smtClean="0"/>
              <a:t>21.04.2022</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E4EB0C2-BCED-493F-875B-A92D37998887}" type="slidenum">
              <a:rPr lang="ru-RU" smtClean="0"/>
              <a:t>‹#›</a:t>
            </a:fld>
            <a:endParaRPr lang="ru-RU"/>
          </a:p>
        </p:txBody>
      </p:sp>
    </p:spTree>
    <p:extLst>
      <p:ext uri="{BB962C8B-B14F-4D97-AF65-F5344CB8AC3E}">
        <p14:creationId xmlns:p14="http://schemas.microsoft.com/office/powerpoint/2010/main" val="3851791695"/>
      </p:ext>
    </p:extLst>
  </p:cSld>
  <p:clrMap bg1="dk1" tx1="lt1" bg2="dk2" tx2="lt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 id="2147484181" r:id="rId12"/>
    <p:sldLayoutId id="2147484182" r:id="rId13"/>
    <p:sldLayoutId id="2147484183" r:id="rId14"/>
    <p:sldLayoutId id="2147484184" r:id="rId15"/>
    <p:sldLayoutId id="2147484185" r:id="rId16"/>
    <p:sldLayoutId id="214748418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pPr algn="ctr"/>
            <a:r>
              <a:rPr lang="ru-RU" sz="3600" dirty="0"/>
              <a:t>Об итогах реализации Дорожной карты  МБОУ «Скворцовская школа» </a:t>
            </a:r>
            <a:r>
              <a:rPr lang="ru-RU" sz="3600" dirty="0" smtClean="0"/>
              <a:t/>
            </a:r>
            <a:br>
              <a:rPr lang="ru-RU" sz="3600" dirty="0" smtClean="0"/>
            </a:br>
            <a:r>
              <a:rPr lang="ru-RU" sz="3600" dirty="0" smtClean="0"/>
              <a:t>по </a:t>
            </a:r>
            <a:r>
              <a:rPr lang="ru-RU" sz="3600" dirty="0"/>
              <a:t>программе  «Перевод общеобразовательных организаций Симферопольского района, показывающих низкие образовательные результаты, </a:t>
            </a:r>
            <a:r>
              <a:rPr lang="ru-RU" sz="3600" dirty="0" smtClean="0"/>
              <a:t/>
            </a:r>
            <a:br>
              <a:rPr lang="ru-RU" sz="3600" dirty="0" smtClean="0"/>
            </a:br>
            <a:r>
              <a:rPr lang="ru-RU" sz="3600" dirty="0" smtClean="0"/>
              <a:t>в </a:t>
            </a:r>
            <a:r>
              <a:rPr lang="ru-RU" sz="3600" dirty="0"/>
              <a:t>эффективный режим функционирования» на 2019-2024 годы» в 2020/2021 учебном году</a:t>
            </a:r>
          </a:p>
        </p:txBody>
      </p:sp>
    </p:spTree>
    <p:extLst>
      <p:ext uri="{BB962C8B-B14F-4D97-AF65-F5344CB8AC3E}">
        <p14:creationId xmlns:p14="http://schemas.microsoft.com/office/powerpoint/2010/main" val="28072982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Пробный ЕГЭ по русскому языку</a:t>
            </a:r>
          </a:p>
        </p:txBody>
      </p:sp>
      <p:graphicFrame>
        <p:nvGraphicFramePr>
          <p:cNvPr id="3" name="Таблица 2"/>
          <p:cNvGraphicFramePr>
            <a:graphicFrameLocks noGrp="1"/>
          </p:cNvGraphicFramePr>
          <p:nvPr>
            <p:extLst>
              <p:ext uri="{D42A27DB-BD31-4B8C-83A1-F6EECF244321}">
                <p14:modId xmlns:p14="http://schemas.microsoft.com/office/powerpoint/2010/main" val="321054436"/>
              </p:ext>
            </p:extLst>
          </p:nvPr>
        </p:nvGraphicFramePr>
        <p:xfrm>
          <a:off x="812800" y="1519766"/>
          <a:ext cx="10617200" cy="1430302"/>
        </p:xfrm>
        <a:graphic>
          <a:graphicData uri="http://schemas.openxmlformats.org/drawingml/2006/table">
            <a:tbl>
              <a:tblPr firstRow="1" bandRow="1">
                <a:tableStyleId>{00A15C55-8517-42AA-B614-E9B94910E393}</a:tableStyleId>
              </a:tblPr>
              <a:tblGrid>
                <a:gridCol w="2654300">
                  <a:extLst>
                    <a:ext uri="{9D8B030D-6E8A-4147-A177-3AD203B41FA5}">
                      <a16:colId xmlns:a16="http://schemas.microsoft.com/office/drawing/2014/main" xmlns="" val="2390287459"/>
                    </a:ext>
                  </a:extLst>
                </a:gridCol>
                <a:gridCol w="2654300">
                  <a:extLst>
                    <a:ext uri="{9D8B030D-6E8A-4147-A177-3AD203B41FA5}">
                      <a16:colId xmlns:a16="http://schemas.microsoft.com/office/drawing/2014/main" xmlns="" val="3299622986"/>
                    </a:ext>
                  </a:extLst>
                </a:gridCol>
                <a:gridCol w="2654300">
                  <a:extLst>
                    <a:ext uri="{9D8B030D-6E8A-4147-A177-3AD203B41FA5}">
                      <a16:colId xmlns:a16="http://schemas.microsoft.com/office/drawing/2014/main" xmlns="" val="1761950013"/>
                    </a:ext>
                  </a:extLst>
                </a:gridCol>
                <a:gridCol w="2654300">
                  <a:extLst>
                    <a:ext uri="{9D8B030D-6E8A-4147-A177-3AD203B41FA5}">
                      <a16:colId xmlns:a16="http://schemas.microsoft.com/office/drawing/2014/main" xmlns="" val="4141440728"/>
                    </a:ext>
                  </a:extLst>
                </a:gridCol>
              </a:tblGrid>
              <a:tr h="395111">
                <a:tc>
                  <a:txBody>
                    <a:bodyPr/>
                    <a:lstStyle/>
                    <a:p>
                      <a:pPr algn="ctr"/>
                      <a:r>
                        <a:rPr lang="ru-RU" dirty="0" smtClean="0"/>
                        <a:t>Дата проведения</a:t>
                      </a:r>
                      <a:endParaRPr lang="ru-RU" dirty="0"/>
                    </a:p>
                  </a:txBody>
                  <a:tcPr/>
                </a:tc>
                <a:tc>
                  <a:txBody>
                    <a:bodyPr/>
                    <a:lstStyle/>
                    <a:p>
                      <a:pPr algn="ctr"/>
                      <a:r>
                        <a:rPr lang="ru-RU" dirty="0" smtClean="0"/>
                        <a:t>Кол-во учащихся</a:t>
                      </a:r>
                      <a:endParaRPr lang="ru-RU" dirty="0"/>
                    </a:p>
                  </a:txBody>
                  <a:tcPr/>
                </a:tc>
                <a:tc>
                  <a:txBody>
                    <a:bodyPr/>
                    <a:lstStyle/>
                    <a:p>
                      <a:pPr algn="ctr"/>
                      <a:r>
                        <a:rPr lang="ru-RU" dirty="0" err="1" smtClean="0"/>
                        <a:t>Удовл</a:t>
                      </a:r>
                      <a:r>
                        <a:rPr lang="ru-RU" dirty="0" smtClean="0"/>
                        <a:t>. уровень</a:t>
                      </a:r>
                      <a:endParaRPr lang="ru-RU" dirty="0"/>
                    </a:p>
                  </a:txBody>
                  <a:tcPr/>
                </a:tc>
                <a:tc>
                  <a:txBody>
                    <a:bodyPr/>
                    <a:lstStyle/>
                    <a:p>
                      <a:pPr algn="ctr"/>
                      <a:r>
                        <a:rPr lang="ru-RU" dirty="0" err="1" smtClean="0"/>
                        <a:t>Неудовл</a:t>
                      </a:r>
                      <a:r>
                        <a:rPr lang="ru-RU" dirty="0" smtClean="0"/>
                        <a:t>. уровень</a:t>
                      </a:r>
                      <a:endParaRPr lang="ru-RU" dirty="0"/>
                    </a:p>
                  </a:txBody>
                  <a:tcPr/>
                </a:tc>
                <a:extLst>
                  <a:ext uri="{0D108BD9-81ED-4DB2-BD59-A6C34878D82A}">
                    <a16:rowId xmlns:a16="http://schemas.microsoft.com/office/drawing/2014/main" xmlns="" val="589928070"/>
                  </a:ext>
                </a:extLst>
              </a:tr>
              <a:tr h="395111">
                <a:tc>
                  <a:txBody>
                    <a:bodyPr/>
                    <a:lstStyle/>
                    <a:p>
                      <a:pPr algn="ctr"/>
                      <a:r>
                        <a:rPr lang="ru-RU" dirty="0" smtClean="0"/>
                        <a:t>Декабрь 2020</a:t>
                      </a:r>
                      <a:endParaRPr lang="ru-RU" dirty="0"/>
                    </a:p>
                  </a:txBody>
                  <a:tcPr/>
                </a:tc>
                <a:tc>
                  <a:txBody>
                    <a:bodyPr/>
                    <a:lstStyle/>
                    <a:p>
                      <a:pPr algn="ctr"/>
                      <a:r>
                        <a:rPr lang="ru-RU" dirty="0" smtClean="0"/>
                        <a:t>12</a:t>
                      </a:r>
                      <a:endParaRPr lang="ru-RU" dirty="0"/>
                    </a:p>
                  </a:txBody>
                  <a:tcPr/>
                </a:tc>
                <a:tc>
                  <a:txBody>
                    <a:bodyPr/>
                    <a:lstStyle/>
                    <a:p>
                      <a:pPr algn="ctr"/>
                      <a:r>
                        <a:rPr lang="ru-RU" dirty="0" smtClean="0"/>
                        <a:t>8</a:t>
                      </a:r>
                      <a:endParaRPr lang="ru-RU" dirty="0"/>
                    </a:p>
                  </a:txBody>
                  <a:tcPr/>
                </a:tc>
                <a:tc>
                  <a:txBody>
                    <a:bodyPr/>
                    <a:lstStyle/>
                    <a:p>
                      <a:pPr algn="ctr"/>
                      <a:r>
                        <a:rPr lang="ru-RU" dirty="0" smtClean="0"/>
                        <a:t>4 (3 ученика в форме СО)</a:t>
                      </a:r>
                      <a:endParaRPr lang="ru-RU" dirty="0"/>
                    </a:p>
                  </a:txBody>
                  <a:tcPr/>
                </a:tc>
                <a:extLst>
                  <a:ext uri="{0D108BD9-81ED-4DB2-BD59-A6C34878D82A}">
                    <a16:rowId xmlns:a16="http://schemas.microsoft.com/office/drawing/2014/main" xmlns="" val="256466532"/>
                  </a:ext>
                </a:extLst>
              </a:tr>
              <a:tr h="395111">
                <a:tc>
                  <a:txBody>
                    <a:bodyPr/>
                    <a:lstStyle/>
                    <a:p>
                      <a:pPr algn="ctr"/>
                      <a:r>
                        <a:rPr lang="ru-RU" dirty="0" smtClean="0"/>
                        <a:t>Март 2021</a:t>
                      </a:r>
                      <a:endParaRPr lang="ru-RU" dirty="0"/>
                    </a:p>
                  </a:txBody>
                  <a:tcPr/>
                </a:tc>
                <a:tc>
                  <a:txBody>
                    <a:bodyPr/>
                    <a:lstStyle/>
                    <a:p>
                      <a:pPr algn="ctr"/>
                      <a:r>
                        <a:rPr lang="ru-RU" dirty="0" smtClean="0"/>
                        <a:t>11</a:t>
                      </a:r>
                      <a:endParaRPr lang="ru-RU" dirty="0"/>
                    </a:p>
                  </a:txBody>
                  <a:tcPr/>
                </a:tc>
                <a:tc>
                  <a:txBody>
                    <a:bodyPr/>
                    <a:lstStyle/>
                    <a:p>
                      <a:pPr algn="ctr"/>
                      <a:r>
                        <a:rPr lang="ru-RU" dirty="0" smtClean="0"/>
                        <a:t>9</a:t>
                      </a:r>
                      <a:endParaRPr lang="ru-RU" dirty="0"/>
                    </a:p>
                  </a:txBody>
                  <a:tcPr/>
                </a:tc>
                <a:tc>
                  <a:txBody>
                    <a:bodyPr/>
                    <a:lstStyle/>
                    <a:p>
                      <a:pPr algn="ctr"/>
                      <a:r>
                        <a:rPr lang="ru-RU" dirty="0" smtClean="0"/>
                        <a:t>2 (в форме СО)</a:t>
                      </a:r>
                      <a:endParaRPr lang="ru-RU" dirty="0"/>
                    </a:p>
                  </a:txBody>
                  <a:tcPr/>
                </a:tc>
                <a:extLst>
                  <a:ext uri="{0D108BD9-81ED-4DB2-BD59-A6C34878D82A}">
                    <a16:rowId xmlns:a16="http://schemas.microsoft.com/office/drawing/2014/main" xmlns="" val="3549798018"/>
                  </a:ext>
                </a:extLst>
              </a:tr>
            </a:tbl>
          </a:graphicData>
        </a:graphic>
      </p:graphicFrame>
      <p:sp>
        <p:nvSpPr>
          <p:cNvPr id="4" name="TextBox 3"/>
          <p:cNvSpPr txBox="1"/>
          <p:nvPr/>
        </p:nvSpPr>
        <p:spPr>
          <a:xfrm>
            <a:off x="812800" y="3302000"/>
            <a:ext cx="10477500" cy="2308324"/>
          </a:xfrm>
          <a:prstGeom prst="rect">
            <a:avLst/>
          </a:prstGeom>
          <a:noFill/>
        </p:spPr>
        <p:txBody>
          <a:bodyPr wrap="square" rtlCol="0">
            <a:spAutoFit/>
          </a:bodyPr>
          <a:lstStyle/>
          <a:p>
            <a:r>
              <a:rPr lang="ru-RU" sz="2400" dirty="0"/>
              <a:t>Причины неудовлетворительных результатов у обучающиеся в форме самообразования</a:t>
            </a:r>
            <a:r>
              <a:rPr lang="ru-RU" sz="2400" dirty="0" smtClean="0"/>
              <a:t>:</a:t>
            </a:r>
          </a:p>
          <a:p>
            <a:endParaRPr lang="ru-RU" sz="2400" dirty="0" smtClean="0"/>
          </a:p>
          <a:p>
            <a:r>
              <a:rPr lang="ru-RU" dirty="0" smtClean="0"/>
              <a:t>1.Низкая </a:t>
            </a:r>
            <a:r>
              <a:rPr lang="ru-RU" dirty="0"/>
              <a:t>мотивация учения</a:t>
            </a:r>
            <a:r>
              <a:rPr lang="ru-RU" dirty="0" smtClean="0"/>
              <a:t>.</a:t>
            </a:r>
          </a:p>
          <a:p>
            <a:r>
              <a:rPr lang="ru-RU" dirty="0" smtClean="0"/>
              <a:t>2.Не </a:t>
            </a:r>
            <a:r>
              <a:rPr lang="ru-RU" dirty="0"/>
              <a:t>имеют ясного представления цели, не планируют и не организуют свою работу ни при самоподготовке, ни на экзамене. </a:t>
            </a:r>
            <a:endParaRPr lang="ru-RU" dirty="0" smtClean="0"/>
          </a:p>
          <a:p>
            <a:r>
              <a:rPr lang="ru-RU" dirty="0" smtClean="0"/>
              <a:t>3.Индифферентно </a:t>
            </a:r>
            <a:r>
              <a:rPr lang="ru-RU" dirty="0"/>
              <a:t>относятся к результатам  работы.</a:t>
            </a:r>
          </a:p>
        </p:txBody>
      </p:sp>
    </p:spTree>
    <p:extLst>
      <p:ext uri="{BB962C8B-B14F-4D97-AF65-F5344CB8AC3E}">
        <p14:creationId xmlns:p14="http://schemas.microsoft.com/office/powerpoint/2010/main" val="3030045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В 2020/2021 учебном году трое учеников 11 класса приняли участие в ЕГЭ по </a:t>
            </a:r>
            <a:r>
              <a:rPr lang="ru-RU" sz="3200" dirty="0" smtClean="0"/>
              <a:t>биологии</a:t>
            </a:r>
            <a:r>
              <a:rPr lang="ru-RU" sz="3600" dirty="0" smtClean="0"/>
              <a:t/>
            </a:r>
            <a:br>
              <a:rPr lang="ru-RU" sz="3600" dirty="0" smtClean="0"/>
            </a:br>
            <a:r>
              <a:rPr lang="ru-RU" sz="3600" dirty="0" smtClean="0"/>
              <a:t/>
            </a:r>
            <a:br>
              <a:rPr lang="ru-RU" sz="3600" dirty="0" smtClean="0"/>
            </a:br>
            <a:r>
              <a:rPr lang="ru-RU" sz="1800" dirty="0" err="1" smtClean="0"/>
              <a:t>Омельковец</a:t>
            </a:r>
            <a:r>
              <a:rPr lang="ru-RU" sz="1800" dirty="0" smtClean="0"/>
              <a:t> </a:t>
            </a:r>
            <a:r>
              <a:rPr lang="ru-RU" sz="1800" dirty="0"/>
              <a:t>А. – учащаяся 11 класса пропустила 26 уроков по биологии из 68 (38%), не посетила ни одного дополнительного занятия по подготовке к ГИА, которые были организованы учителем с 1 сентября, с репетитором не занималась. </a:t>
            </a:r>
            <a:br>
              <a:rPr lang="ru-RU" sz="1800" dirty="0"/>
            </a:br>
            <a:r>
              <a:rPr lang="ru-RU" sz="1800" dirty="0"/>
              <a:t>Позднякова Д. – учащаяся 11 класса, халатно отнеслась к подготовке к ГИА,  не посетила ни одного дополнительного занятия, которые были организованы учителем с 1 сентября, с репетитором не </a:t>
            </a:r>
            <a:r>
              <a:rPr lang="ru-RU" sz="1800" dirty="0" smtClean="0"/>
              <a:t>занималась. Результаты в таблице:</a:t>
            </a:r>
            <a:br>
              <a:rPr lang="ru-RU" sz="1800" dirty="0" smtClean="0"/>
            </a:br>
            <a:endParaRPr lang="ru-RU" sz="1800" dirty="0"/>
          </a:p>
        </p:txBody>
      </p:sp>
      <p:graphicFrame>
        <p:nvGraphicFramePr>
          <p:cNvPr id="3" name="Таблица 2"/>
          <p:cNvGraphicFramePr>
            <a:graphicFrameLocks noGrp="1"/>
          </p:cNvGraphicFramePr>
          <p:nvPr>
            <p:extLst>
              <p:ext uri="{D42A27DB-BD31-4B8C-83A1-F6EECF244321}">
                <p14:modId xmlns:p14="http://schemas.microsoft.com/office/powerpoint/2010/main" val="113595728"/>
              </p:ext>
            </p:extLst>
          </p:nvPr>
        </p:nvGraphicFramePr>
        <p:xfrm>
          <a:off x="774700" y="4405746"/>
          <a:ext cx="11126355" cy="2078180"/>
        </p:xfrm>
        <a:graphic>
          <a:graphicData uri="http://schemas.openxmlformats.org/drawingml/2006/table">
            <a:tbl>
              <a:tblPr firstRow="1" bandRow="1">
                <a:tableStyleId>{00A15C55-8517-42AA-B614-E9B94910E393}</a:tableStyleId>
              </a:tblPr>
              <a:tblGrid>
                <a:gridCol w="3708785">
                  <a:extLst>
                    <a:ext uri="{9D8B030D-6E8A-4147-A177-3AD203B41FA5}">
                      <a16:colId xmlns:a16="http://schemas.microsoft.com/office/drawing/2014/main" xmlns="" val="3670680692"/>
                    </a:ext>
                  </a:extLst>
                </a:gridCol>
                <a:gridCol w="3708785">
                  <a:extLst>
                    <a:ext uri="{9D8B030D-6E8A-4147-A177-3AD203B41FA5}">
                      <a16:colId xmlns:a16="http://schemas.microsoft.com/office/drawing/2014/main" xmlns="" val="1314662028"/>
                    </a:ext>
                  </a:extLst>
                </a:gridCol>
                <a:gridCol w="3708785">
                  <a:extLst>
                    <a:ext uri="{9D8B030D-6E8A-4147-A177-3AD203B41FA5}">
                      <a16:colId xmlns:a16="http://schemas.microsoft.com/office/drawing/2014/main" xmlns="" val="2185229681"/>
                    </a:ext>
                  </a:extLst>
                </a:gridCol>
              </a:tblGrid>
              <a:tr h="519545">
                <a:tc>
                  <a:txBody>
                    <a:bodyPr/>
                    <a:lstStyle/>
                    <a:p>
                      <a:pPr algn="ctr"/>
                      <a:r>
                        <a:rPr lang="ru-RU" dirty="0" smtClean="0"/>
                        <a:t>ФИ учащегося</a:t>
                      </a:r>
                      <a:endParaRPr lang="ru-RU" dirty="0"/>
                    </a:p>
                  </a:txBody>
                  <a:tcPr/>
                </a:tc>
                <a:tc>
                  <a:txBody>
                    <a:bodyPr/>
                    <a:lstStyle/>
                    <a:p>
                      <a:pPr algn="ctr"/>
                      <a:r>
                        <a:rPr lang="ru-RU" dirty="0" smtClean="0"/>
                        <a:t>Отметка за год</a:t>
                      </a:r>
                      <a:endParaRPr lang="ru-RU" dirty="0"/>
                    </a:p>
                  </a:txBody>
                  <a:tcPr/>
                </a:tc>
                <a:tc>
                  <a:txBody>
                    <a:bodyPr/>
                    <a:lstStyle/>
                    <a:p>
                      <a:pPr algn="ctr"/>
                      <a:r>
                        <a:rPr lang="ru-RU" dirty="0" smtClean="0"/>
                        <a:t>Отметка за ГИА</a:t>
                      </a:r>
                      <a:endParaRPr lang="ru-RU" dirty="0"/>
                    </a:p>
                  </a:txBody>
                  <a:tcPr/>
                </a:tc>
                <a:extLst>
                  <a:ext uri="{0D108BD9-81ED-4DB2-BD59-A6C34878D82A}">
                    <a16:rowId xmlns:a16="http://schemas.microsoft.com/office/drawing/2014/main" xmlns="" val="1365037898"/>
                  </a:ext>
                </a:extLst>
              </a:tr>
              <a:tr h="519545">
                <a:tc>
                  <a:txBody>
                    <a:bodyPr/>
                    <a:lstStyle/>
                    <a:p>
                      <a:pPr algn="ctr"/>
                      <a:r>
                        <a:rPr lang="ru-RU" dirty="0" err="1" smtClean="0"/>
                        <a:t>Зубцова</a:t>
                      </a:r>
                      <a:r>
                        <a:rPr lang="ru-RU" dirty="0" smtClean="0"/>
                        <a:t> Анна</a:t>
                      </a:r>
                      <a:endParaRPr lang="ru-RU" dirty="0"/>
                    </a:p>
                  </a:txBody>
                  <a:tcPr/>
                </a:tc>
                <a:tc>
                  <a:txBody>
                    <a:bodyPr/>
                    <a:lstStyle/>
                    <a:p>
                      <a:pPr algn="ctr"/>
                      <a:r>
                        <a:rPr lang="ru-RU" dirty="0" smtClean="0"/>
                        <a:t>5</a:t>
                      </a:r>
                      <a:endParaRPr lang="ru-RU" dirty="0"/>
                    </a:p>
                  </a:txBody>
                  <a:tcPr/>
                </a:tc>
                <a:tc>
                  <a:txBody>
                    <a:bodyPr/>
                    <a:lstStyle/>
                    <a:p>
                      <a:pPr algn="ctr"/>
                      <a:r>
                        <a:rPr lang="ru-RU" dirty="0" smtClean="0"/>
                        <a:t>5</a:t>
                      </a:r>
                      <a:endParaRPr lang="ru-RU" dirty="0"/>
                    </a:p>
                  </a:txBody>
                  <a:tcPr/>
                </a:tc>
                <a:extLst>
                  <a:ext uri="{0D108BD9-81ED-4DB2-BD59-A6C34878D82A}">
                    <a16:rowId xmlns:a16="http://schemas.microsoft.com/office/drawing/2014/main" xmlns="" val="1637949208"/>
                  </a:ext>
                </a:extLst>
              </a:tr>
              <a:tr h="519545">
                <a:tc>
                  <a:txBody>
                    <a:bodyPr/>
                    <a:lstStyle/>
                    <a:p>
                      <a:pPr algn="ctr"/>
                      <a:r>
                        <a:rPr lang="ru-RU" dirty="0" err="1" smtClean="0"/>
                        <a:t>Омельковец</a:t>
                      </a:r>
                      <a:r>
                        <a:rPr lang="ru-RU" dirty="0" smtClean="0"/>
                        <a:t> Анна</a:t>
                      </a:r>
                      <a:endParaRPr lang="ru-RU" dirty="0"/>
                    </a:p>
                  </a:txBody>
                  <a:tcPr/>
                </a:tc>
                <a:tc>
                  <a:txBody>
                    <a:bodyPr/>
                    <a:lstStyle/>
                    <a:p>
                      <a:pPr algn="ctr"/>
                      <a:r>
                        <a:rPr lang="ru-RU" dirty="0" smtClean="0"/>
                        <a:t>3</a:t>
                      </a:r>
                      <a:endParaRPr lang="ru-RU" dirty="0"/>
                    </a:p>
                  </a:txBody>
                  <a:tcPr/>
                </a:tc>
                <a:tc>
                  <a:txBody>
                    <a:bodyPr/>
                    <a:lstStyle/>
                    <a:p>
                      <a:pPr algn="ctr"/>
                      <a:r>
                        <a:rPr lang="ru-RU" dirty="0" smtClean="0"/>
                        <a:t>2</a:t>
                      </a:r>
                      <a:endParaRPr lang="ru-RU" dirty="0"/>
                    </a:p>
                  </a:txBody>
                  <a:tcPr/>
                </a:tc>
                <a:extLst>
                  <a:ext uri="{0D108BD9-81ED-4DB2-BD59-A6C34878D82A}">
                    <a16:rowId xmlns:a16="http://schemas.microsoft.com/office/drawing/2014/main" xmlns="" val="1748009612"/>
                  </a:ext>
                </a:extLst>
              </a:tr>
              <a:tr h="519545">
                <a:tc>
                  <a:txBody>
                    <a:bodyPr/>
                    <a:lstStyle/>
                    <a:p>
                      <a:pPr algn="ctr"/>
                      <a:r>
                        <a:rPr lang="ru-RU" dirty="0" smtClean="0"/>
                        <a:t>Позднякова Дарья</a:t>
                      </a:r>
                      <a:endParaRPr lang="ru-RU" dirty="0"/>
                    </a:p>
                  </a:txBody>
                  <a:tcPr/>
                </a:tc>
                <a:tc>
                  <a:txBody>
                    <a:bodyPr/>
                    <a:lstStyle/>
                    <a:p>
                      <a:pPr algn="ctr"/>
                      <a:r>
                        <a:rPr lang="ru-RU" dirty="0" smtClean="0"/>
                        <a:t>4</a:t>
                      </a:r>
                      <a:endParaRPr lang="ru-RU" dirty="0"/>
                    </a:p>
                  </a:txBody>
                  <a:tcPr/>
                </a:tc>
                <a:tc>
                  <a:txBody>
                    <a:bodyPr/>
                    <a:lstStyle/>
                    <a:p>
                      <a:pPr algn="ctr"/>
                      <a:r>
                        <a:rPr lang="ru-RU" dirty="0" smtClean="0"/>
                        <a:t>2</a:t>
                      </a:r>
                      <a:endParaRPr lang="ru-RU" dirty="0"/>
                    </a:p>
                  </a:txBody>
                  <a:tcPr/>
                </a:tc>
                <a:extLst>
                  <a:ext uri="{0D108BD9-81ED-4DB2-BD59-A6C34878D82A}">
                    <a16:rowId xmlns:a16="http://schemas.microsoft.com/office/drawing/2014/main" xmlns="" val="2723635160"/>
                  </a:ext>
                </a:extLst>
              </a:tr>
            </a:tbl>
          </a:graphicData>
        </a:graphic>
      </p:graphicFrame>
    </p:spTree>
    <p:extLst>
      <p:ext uri="{BB962C8B-B14F-4D97-AF65-F5344CB8AC3E}">
        <p14:creationId xmlns:p14="http://schemas.microsoft.com/office/powerpoint/2010/main" val="3541701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a:t>Выводы</a:t>
            </a:r>
            <a:r>
              <a:rPr lang="ru-RU" sz="4000" dirty="0" smtClean="0"/>
              <a:t>:</a:t>
            </a:r>
            <a:br>
              <a:rPr lang="ru-RU" sz="4000" dirty="0" smtClean="0"/>
            </a:br>
            <a:r>
              <a:rPr lang="ru-RU" sz="2400" dirty="0" smtClean="0"/>
              <a:t/>
            </a:r>
            <a:br>
              <a:rPr lang="ru-RU" sz="2400" dirty="0" smtClean="0"/>
            </a:br>
            <a:r>
              <a:rPr lang="ru-RU" sz="2400" dirty="0" smtClean="0"/>
              <a:t>1. Изданы </a:t>
            </a:r>
            <a:r>
              <a:rPr lang="ru-RU" sz="2400" dirty="0"/>
              <a:t>приказы по школе</a:t>
            </a:r>
            <a:r>
              <a:rPr lang="ru-RU" sz="2400" dirty="0" smtClean="0"/>
              <a:t>: приказ </a:t>
            </a:r>
            <a:r>
              <a:rPr lang="ru-RU" sz="2400" dirty="0"/>
              <a:t>№ 227 от 08.06.2021 «О проведении мониторинга качества начального, основного, среднего образования», приказ № 229 от 09.06.2021 «О проведении мониторинга профессионального роста педагогов», приказ № 231 от 10.06.2021 «О проведении мониторинга методической работы», приказ № 486а от 29.10.2021 «О качестве предоставления образовательных услуг по биологии</a:t>
            </a:r>
            <a:r>
              <a:rPr lang="ru-RU" sz="2400" dirty="0" smtClean="0"/>
              <a:t>».</a:t>
            </a:r>
            <a:br>
              <a:rPr lang="ru-RU" sz="2400" dirty="0" smtClean="0"/>
            </a:br>
            <a:r>
              <a:rPr lang="ru-RU" sz="2400" dirty="0" smtClean="0"/>
              <a:t>2</a:t>
            </a:r>
            <a:r>
              <a:rPr lang="ru-RU" sz="2400" dirty="0"/>
              <a:t>. На курсах повышения квалификации в ГБОУ ДПО РК КРИППО курсовую подготовку прошла  учитель Перепелица И.В. по теме «Преподавание биологии в школе в условиях модернизации образования».</a:t>
            </a:r>
          </a:p>
        </p:txBody>
      </p:sp>
    </p:spTree>
    <p:extLst>
      <p:ext uri="{BB962C8B-B14F-4D97-AF65-F5344CB8AC3E}">
        <p14:creationId xmlns:p14="http://schemas.microsoft.com/office/powerpoint/2010/main" val="1831757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a:t>Управленческие решения</a:t>
            </a:r>
            <a:r>
              <a:rPr lang="ru-RU" sz="2400" dirty="0" smtClean="0"/>
              <a:t>:</a:t>
            </a:r>
            <a:r>
              <a:rPr lang="ru-RU" sz="1200" dirty="0" smtClean="0"/>
              <a:t/>
            </a:r>
            <a:br>
              <a:rPr lang="ru-RU" sz="1200" dirty="0" smtClean="0"/>
            </a:br>
            <a:r>
              <a:rPr lang="ru-RU" sz="1800" dirty="0" smtClean="0"/>
              <a:t>1.Поставлены </a:t>
            </a:r>
            <a:r>
              <a:rPr lang="ru-RU" sz="1800" dirty="0"/>
              <a:t>на персональный контроль в 2021/2022 учебном году учитель математики </a:t>
            </a:r>
            <a:r>
              <a:rPr lang="ru-RU" sz="1800" dirty="0" err="1"/>
              <a:t>Царегородцева</a:t>
            </a:r>
            <a:r>
              <a:rPr lang="ru-RU" sz="1800" dirty="0"/>
              <a:t> Г.В., учитель биологии Перепелица И.В.,  учитель русского языка и литературы Колесник Р.В</a:t>
            </a:r>
            <a:r>
              <a:rPr lang="ru-RU" sz="1800" dirty="0" smtClean="0"/>
              <a:t>.</a:t>
            </a:r>
            <a:br>
              <a:rPr lang="ru-RU" sz="1800" dirty="0" smtClean="0"/>
            </a:br>
            <a:r>
              <a:rPr lang="ru-RU" sz="1800" dirty="0" smtClean="0"/>
              <a:t>2.Выделены </a:t>
            </a:r>
            <a:r>
              <a:rPr lang="ru-RU" sz="1800" dirty="0"/>
              <a:t>часы внеурочной деятельности для подготовки к ГИА</a:t>
            </a:r>
            <a:r>
              <a:rPr lang="ru-RU" sz="1800" dirty="0" smtClean="0"/>
              <a:t>.</a:t>
            </a:r>
            <a:br>
              <a:rPr lang="ru-RU" sz="1800" dirty="0" smtClean="0"/>
            </a:br>
            <a:r>
              <a:rPr lang="ru-RU" sz="1800" dirty="0" smtClean="0"/>
              <a:t>3.Ведутся </a:t>
            </a:r>
            <a:r>
              <a:rPr lang="ru-RU" sz="1800" dirty="0"/>
              <a:t>консультации по предметам на ГИА в 2022 году</a:t>
            </a:r>
            <a:r>
              <a:rPr lang="ru-RU" sz="1800" dirty="0" smtClean="0"/>
              <a:t>.</a:t>
            </a:r>
            <a:br>
              <a:rPr lang="ru-RU" sz="1800" dirty="0" smtClean="0"/>
            </a:br>
            <a:r>
              <a:rPr lang="ru-RU" sz="1800" dirty="0" smtClean="0"/>
              <a:t>4.Запланированы </a:t>
            </a:r>
            <a:r>
              <a:rPr lang="ru-RU" sz="1800" dirty="0"/>
              <a:t>пробные ЕГЭ, ОГЭ в ноябре 2021 и в апреле 2022 года</a:t>
            </a:r>
            <a:r>
              <a:rPr lang="ru-RU" sz="1800" dirty="0" smtClean="0"/>
              <a:t>.</a:t>
            </a:r>
            <a:br>
              <a:rPr lang="ru-RU" sz="1800" dirty="0" smtClean="0"/>
            </a:br>
            <a:r>
              <a:rPr lang="ru-RU" sz="1800" dirty="0" smtClean="0"/>
              <a:t>5.Проведено пробное </a:t>
            </a:r>
            <a:r>
              <a:rPr lang="ru-RU" sz="1800" dirty="0"/>
              <a:t>итоговое сочинение в 11 классе. </a:t>
            </a:r>
            <a:r>
              <a:rPr lang="ru-RU" sz="1800" dirty="0" smtClean="0"/>
              <a:t/>
            </a:r>
            <a:br>
              <a:rPr lang="ru-RU" sz="1800" dirty="0" smtClean="0"/>
            </a:br>
            <a:r>
              <a:rPr lang="ru-RU" sz="1800" dirty="0" smtClean="0"/>
              <a:t>6.Составлен </a:t>
            </a:r>
            <a:r>
              <a:rPr lang="ru-RU" sz="1800" dirty="0"/>
              <a:t>план повышения качества образования</a:t>
            </a:r>
            <a:r>
              <a:rPr lang="ru-RU" sz="1800" dirty="0" smtClean="0"/>
              <a:t>.</a:t>
            </a:r>
            <a:br>
              <a:rPr lang="ru-RU" sz="1800" dirty="0" smtClean="0"/>
            </a:br>
            <a:r>
              <a:rPr lang="ru-RU" sz="1800" dirty="0" smtClean="0"/>
              <a:t>7.В </a:t>
            </a:r>
            <a:r>
              <a:rPr lang="ru-RU" sz="1800" dirty="0"/>
              <a:t>календарно-тематические планы учителя предметники в разделе «Повторение» внесли темы, по которым допустили наибольшее количество ошибок на ГИА</a:t>
            </a:r>
            <a:r>
              <a:rPr lang="ru-RU" sz="1800" dirty="0" smtClean="0"/>
              <a:t>.</a:t>
            </a:r>
            <a:br>
              <a:rPr lang="ru-RU" sz="1800" dirty="0" smtClean="0"/>
            </a:br>
            <a:r>
              <a:rPr lang="ru-RU" sz="1800" dirty="0" smtClean="0"/>
              <a:t>8.Учителями-предметниками </a:t>
            </a:r>
            <a:r>
              <a:rPr lang="ru-RU" sz="1800" dirty="0"/>
              <a:t>составлены планы работы со </a:t>
            </a:r>
            <a:r>
              <a:rPr lang="ru-RU" sz="1800" dirty="0" err="1"/>
              <a:t>слабомотивированными</a:t>
            </a:r>
            <a:r>
              <a:rPr lang="ru-RU" sz="1800" dirty="0"/>
              <a:t> и неуспевающими учащимися</a:t>
            </a:r>
            <a:r>
              <a:rPr lang="ru-RU" sz="1800" dirty="0" smtClean="0"/>
              <a:t>.</a:t>
            </a:r>
            <a:br>
              <a:rPr lang="ru-RU" sz="1800" dirty="0" smtClean="0"/>
            </a:br>
            <a:r>
              <a:rPr lang="ru-RU" sz="1800" dirty="0" smtClean="0"/>
              <a:t>9.В </a:t>
            </a:r>
            <a:r>
              <a:rPr lang="ru-RU" sz="1800" dirty="0"/>
              <a:t>годовом плане работы школы поставлены на контроль: изучение состояния преподавания биологии – октябрь 2021</a:t>
            </a:r>
            <a:r>
              <a:rPr lang="ru-RU" sz="1800" dirty="0" smtClean="0"/>
              <a:t>; физику </a:t>
            </a:r>
            <a:r>
              <a:rPr lang="ru-RU" sz="1800" dirty="0"/>
              <a:t>–февраль 2022. На 2022/2023 учебный год запланировано изучение состояния преподавания русского языка и литературы, а на 2023/2024-математика</a:t>
            </a:r>
            <a:r>
              <a:rPr lang="ru-RU" sz="1800" dirty="0" smtClean="0"/>
              <a:t>. </a:t>
            </a:r>
            <a:br>
              <a:rPr lang="ru-RU" sz="1800" dirty="0" smtClean="0"/>
            </a:br>
            <a:r>
              <a:rPr lang="ru-RU" sz="1800" dirty="0" smtClean="0"/>
              <a:t>Администрацией </a:t>
            </a:r>
            <a:r>
              <a:rPr lang="ru-RU" sz="1800" dirty="0"/>
              <a:t>ведется мониторинг по объективности выставления оценок учителями-предметниками (посещение уроков, проверка тетрадей для контрольных работ, рабочих тетрадей, взаимопроверки).</a:t>
            </a:r>
          </a:p>
        </p:txBody>
      </p:sp>
    </p:spTree>
    <p:extLst>
      <p:ext uri="{BB962C8B-B14F-4D97-AF65-F5344CB8AC3E}">
        <p14:creationId xmlns:p14="http://schemas.microsoft.com/office/powerpoint/2010/main" val="1522423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877318"/>
          </a:xfrm>
        </p:spPr>
        <p:txBody>
          <a:bodyPr/>
          <a:lstStyle/>
          <a:p>
            <a:r>
              <a:rPr lang="ru-RU" sz="4000" dirty="0" smtClean="0"/>
              <a:t>Низкие результаты:</a:t>
            </a:r>
            <a:br>
              <a:rPr lang="ru-RU" sz="4000" dirty="0" smtClean="0"/>
            </a:br>
            <a:r>
              <a:rPr lang="ru-RU" sz="2400" dirty="0" smtClean="0"/>
              <a:t/>
            </a:r>
            <a:br>
              <a:rPr lang="ru-RU" sz="2400" dirty="0" smtClean="0"/>
            </a:br>
            <a:r>
              <a:rPr lang="ru-RU" sz="2800" dirty="0" smtClean="0"/>
              <a:t>1.По сравнению с 2019/2020 учебным годом снизилось качество обучения с 54,9% до 51,2 %</a:t>
            </a:r>
            <a:br>
              <a:rPr lang="ru-RU" sz="2800" dirty="0" smtClean="0"/>
            </a:br>
            <a:r>
              <a:rPr lang="ru-RU" sz="2800" dirty="0" smtClean="0"/>
              <a:t>2.В написании пробного ОГЭ по математике, ЕГЭ профильного уровня  отсутствует качество знаний.</a:t>
            </a:r>
            <a:br>
              <a:rPr lang="ru-RU" sz="2800" dirty="0" smtClean="0"/>
            </a:br>
            <a:r>
              <a:rPr lang="ru-RU" sz="2800" dirty="0" smtClean="0"/>
              <a:t>3.В пробном ЕГЭ по русскому языку средний тестовый балл ниже среднего по району, двое учеников не набрали минимальный балл.</a:t>
            </a:r>
            <a:br>
              <a:rPr lang="ru-RU" sz="2800" dirty="0" smtClean="0"/>
            </a:br>
            <a:r>
              <a:rPr lang="ru-RU" sz="2800" dirty="0" smtClean="0"/>
              <a:t>4.</a:t>
            </a:r>
            <a:r>
              <a:rPr lang="ru-RU" dirty="0"/>
              <a:t> </a:t>
            </a:r>
            <a:r>
              <a:rPr lang="ru-RU" sz="3200" dirty="0" smtClean="0"/>
              <a:t>Низкие результаты </a:t>
            </a:r>
            <a:r>
              <a:rPr lang="ru-RU" sz="3200" dirty="0"/>
              <a:t>итогового сочинения по критерию №5 («Грамотность»)</a:t>
            </a:r>
            <a:r>
              <a:rPr lang="ru-RU" sz="3200" dirty="0" smtClean="0"/>
              <a:t/>
            </a:r>
            <a:br>
              <a:rPr lang="ru-RU" sz="3200" dirty="0" smtClean="0"/>
            </a:br>
            <a:r>
              <a:rPr lang="ru-RU" sz="2800" dirty="0"/>
              <a:t>5</a:t>
            </a:r>
            <a:r>
              <a:rPr lang="ru-RU" sz="2800" dirty="0" smtClean="0"/>
              <a:t>.В написании  ЕГЭ по биологии 2 ученика имеют отметки «2»</a:t>
            </a:r>
            <a:br>
              <a:rPr lang="ru-RU" sz="2800" dirty="0" smtClean="0"/>
            </a:br>
            <a:endParaRPr lang="ru-RU" sz="2800" dirty="0"/>
          </a:p>
        </p:txBody>
      </p:sp>
    </p:spTree>
    <p:extLst>
      <p:ext uri="{BB962C8B-B14F-4D97-AF65-F5344CB8AC3E}">
        <p14:creationId xmlns:p14="http://schemas.microsoft.com/office/powerpoint/2010/main" val="2902159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8811" y="225883"/>
            <a:ext cx="9404723" cy="1400530"/>
          </a:xfrm>
        </p:spPr>
        <p:txBody>
          <a:bodyPr/>
          <a:lstStyle/>
          <a:p>
            <a:r>
              <a:rPr lang="ru-RU" sz="1800" dirty="0" smtClean="0"/>
              <a:t>Проанализированы </a:t>
            </a:r>
            <a:r>
              <a:rPr lang="ru-RU" sz="1800" dirty="0"/>
              <a:t>причины снижения качества обучения с 54,9% до 51,2 </a:t>
            </a:r>
            <a:r>
              <a:rPr lang="ru-RU" sz="1800" dirty="0" smtClean="0"/>
              <a:t>%</a:t>
            </a:r>
            <a:br>
              <a:rPr lang="ru-RU" sz="1800" dirty="0" smtClean="0"/>
            </a:br>
            <a:endParaRPr lang="ru-RU" sz="1800" dirty="0"/>
          </a:p>
        </p:txBody>
      </p:sp>
      <p:graphicFrame>
        <p:nvGraphicFramePr>
          <p:cNvPr id="3" name="Таблица 2"/>
          <p:cNvGraphicFramePr>
            <a:graphicFrameLocks noGrp="1"/>
          </p:cNvGraphicFramePr>
          <p:nvPr>
            <p:extLst>
              <p:ext uri="{D42A27DB-BD31-4B8C-83A1-F6EECF244321}">
                <p14:modId xmlns:p14="http://schemas.microsoft.com/office/powerpoint/2010/main" val="499384378"/>
              </p:ext>
            </p:extLst>
          </p:nvPr>
        </p:nvGraphicFramePr>
        <p:xfrm>
          <a:off x="774700" y="608722"/>
          <a:ext cx="9461499" cy="1828800"/>
        </p:xfrm>
        <a:graphic>
          <a:graphicData uri="http://schemas.openxmlformats.org/drawingml/2006/table">
            <a:tbl>
              <a:tblPr firstRow="1" bandRow="1">
                <a:tableStyleId>{00A15C55-8517-42AA-B614-E9B94910E393}</a:tableStyleId>
              </a:tblPr>
              <a:tblGrid>
                <a:gridCol w="3153833">
                  <a:extLst>
                    <a:ext uri="{9D8B030D-6E8A-4147-A177-3AD203B41FA5}">
                      <a16:colId xmlns:a16="http://schemas.microsoft.com/office/drawing/2014/main" xmlns="" val="441003820"/>
                    </a:ext>
                  </a:extLst>
                </a:gridCol>
                <a:gridCol w="3153833">
                  <a:extLst>
                    <a:ext uri="{9D8B030D-6E8A-4147-A177-3AD203B41FA5}">
                      <a16:colId xmlns:a16="http://schemas.microsoft.com/office/drawing/2014/main" xmlns="" val="3486351667"/>
                    </a:ext>
                  </a:extLst>
                </a:gridCol>
                <a:gridCol w="3153833">
                  <a:extLst>
                    <a:ext uri="{9D8B030D-6E8A-4147-A177-3AD203B41FA5}">
                      <a16:colId xmlns:a16="http://schemas.microsoft.com/office/drawing/2014/main" xmlns="" val="2289769280"/>
                    </a:ext>
                  </a:extLst>
                </a:gridCol>
              </a:tblGrid>
              <a:tr h="356478">
                <a:tc>
                  <a:txBody>
                    <a:bodyPr/>
                    <a:lstStyle/>
                    <a:p>
                      <a:pPr algn="ctr"/>
                      <a:r>
                        <a:rPr lang="ru-RU" dirty="0" smtClean="0"/>
                        <a:t>Классы</a:t>
                      </a:r>
                      <a:endParaRPr lang="ru-RU" dirty="0"/>
                    </a:p>
                  </a:txBody>
                  <a:tcPr/>
                </a:tc>
                <a:tc>
                  <a:txBody>
                    <a:bodyPr/>
                    <a:lstStyle/>
                    <a:p>
                      <a:pPr algn="ctr"/>
                      <a:r>
                        <a:rPr lang="ru-RU" dirty="0" smtClean="0"/>
                        <a:t>2019</a:t>
                      </a:r>
                      <a:r>
                        <a:rPr lang="en-US" dirty="0" smtClean="0"/>
                        <a:t>/2020</a:t>
                      </a:r>
                      <a:r>
                        <a:rPr lang="ru-RU" baseline="0" dirty="0" smtClean="0"/>
                        <a:t> учебный год</a:t>
                      </a:r>
                      <a:endParaRPr lang="ru-RU" dirty="0"/>
                    </a:p>
                  </a:txBody>
                  <a:tcPr/>
                </a:tc>
                <a:tc>
                  <a:txBody>
                    <a:bodyPr/>
                    <a:lstStyle/>
                    <a:p>
                      <a:pPr algn="ctr"/>
                      <a:r>
                        <a:rPr lang="ru-RU" dirty="0" smtClean="0"/>
                        <a:t>2020</a:t>
                      </a:r>
                      <a:r>
                        <a:rPr lang="en-US" dirty="0" smtClean="0"/>
                        <a:t>/</a:t>
                      </a:r>
                      <a:r>
                        <a:rPr lang="ru-RU" dirty="0" smtClean="0"/>
                        <a:t>2021 учебный год</a:t>
                      </a:r>
                      <a:endParaRPr lang="ru-RU" dirty="0"/>
                    </a:p>
                  </a:txBody>
                  <a:tcPr/>
                </a:tc>
                <a:extLst>
                  <a:ext uri="{0D108BD9-81ED-4DB2-BD59-A6C34878D82A}">
                    <a16:rowId xmlns:a16="http://schemas.microsoft.com/office/drawing/2014/main" xmlns="" val="3033084764"/>
                  </a:ext>
                </a:extLst>
              </a:tr>
              <a:tr h="327053">
                <a:tc>
                  <a:txBody>
                    <a:bodyPr/>
                    <a:lstStyle/>
                    <a:p>
                      <a:pPr algn="ctr"/>
                      <a:r>
                        <a:rPr lang="ru-RU" dirty="0" smtClean="0"/>
                        <a:t>2-4 классы</a:t>
                      </a:r>
                      <a:endParaRPr lang="ru-RU" dirty="0"/>
                    </a:p>
                  </a:txBody>
                  <a:tcPr/>
                </a:tc>
                <a:tc>
                  <a:txBody>
                    <a:bodyPr/>
                    <a:lstStyle/>
                    <a:p>
                      <a:pPr algn="ctr"/>
                      <a:r>
                        <a:rPr lang="ru-RU" dirty="0" smtClean="0"/>
                        <a:t>65%</a:t>
                      </a:r>
                      <a:endParaRPr lang="ru-RU" dirty="0"/>
                    </a:p>
                  </a:txBody>
                  <a:tcPr/>
                </a:tc>
                <a:tc>
                  <a:txBody>
                    <a:bodyPr/>
                    <a:lstStyle/>
                    <a:p>
                      <a:pPr algn="ctr"/>
                      <a:r>
                        <a:rPr lang="ru-RU" dirty="0" smtClean="0"/>
                        <a:t>63%</a:t>
                      </a:r>
                      <a:endParaRPr lang="ru-RU" dirty="0"/>
                    </a:p>
                  </a:txBody>
                  <a:tcPr/>
                </a:tc>
                <a:extLst>
                  <a:ext uri="{0D108BD9-81ED-4DB2-BD59-A6C34878D82A}">
                    <a16:rowId xmlns:a16="http://schemas.microsoft.com/office/drawing/2014/main" xmlns="" val="3332645654"/>
                  </a:ext>
                </a:extLst>
              </a:tr>
              <a:tr h="327053">
                <a:tc>
                  <a:txBody>
                    <a:bodyPr/>
                    <a:lstStyle/>
                    <a:p>
                      <a:pPr algn="ctr"/>
                      <a:r>
                        <a:rPr lang="ru-RU" dirty="0" smtClean="0"/>
                        <a:t>5-9 классы</a:t>
                      </a:r>
                      <a:endParaRPr lang="ru-RU" dirty="0"/>
                    </a:p>
                  </a:txBody>
                  <a:tcPr/>
                </a:tc>
                <a:tc>
                  <a:txBody>
                    <a:bodyPr/>
                    <a:lstStyle/>
                    <a:p>
                      <a:pPr algn="ctr"/>
                      <a:r>
                        <a:rPr lang="ru-RU" dirty="0" smtClean="0"/>
                        <a:t>45%</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42%</a:t>
                      </a:r>
                    </a:p>
                  </a:txBody>
                  <a:tcPr/>
                </a:tc>
                <a:extLst>
                  <a:ext uri="{0D108BD9-81ED-4DB2-BD59-A6C34878D82A}">
                    <a16:rowId xmlns:a16="http://schemas.microsoft.com/office/drawing/2014/main" xmlns="" val="4292435033"/>
                  </a:ext>
                </a:extLst>
              </a:tr>
              <a:tr h="327053">
                <a:tc>
                  <a:txBody>
                    <a:bodyPr/>
                    <a:lstStyle/>
                    <a:p>
                      <a:pPr algn="ctr"/>
                      <a:r>
                        <a:rPr lang="ru-RU" dirty="0" smtClean="0"/>
                        <a:t>10-11 классы</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61%</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60%</a:t>
                      </a:r>
                    </a:p>
                  </a:txBody>
                  <a:tcPr/>
                </a:tc>
                <a:extLst>
                  <a:ext uri="{0D108BD9-81ED-4DB2-BD59-A6C34878D82A}">
                    <a16:rowId xmlns:a16="http://schemas.microsoft.com/office/drawing/2014/main" xmlns="" val="625967047"/>
                  </a:ext>
                </a:extLst>
              </a:tr>
              <a:tr h="327053">
                <a:tc>
                  <a:txBody>
                    <a:bodyPr/>
                    <a:lstStyle/>
                    <a:p>
                      <a:pPr algn="ctr"/>
                      <a:r>
                        <a:rPr lang="ru-RU" dirty="0" smtClean="0"/>
                        <a:t>Итого</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55%</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51%</a:t>
                      </a:r>
                    </a:p>
                  </a:txBody>
                  <a:tcPr/>
                </a:tc>
                <a:extLst>
                  <a:ext uri="{0D108BD9-81ED-4DB2-BD59-A6C34878D82A}">
                    <a16:rowId xmlns:a16="http://schemas.microsoft.com/office/drawing/2014/main" xmlns="" val="2450823450"/>
                  </a:ext>
                </a:extLst>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2389634956"/>
              </p:ext>
            </p:extLst>
          </p:nvPr>
        </p:nvGraphicFramePr>
        <p:xfrm>
          <a:off x="774700" y="2586566"/>
          <a:ext cx="9461499" cy="1737360"/>
        </p:xfrm>
        <a:graphic>
          <a:graphicData uri="http://schemas.openxmlformats.org/drawingml/2006/table">
            <a:tbl>
              <a:tblPr firstRow="1" bandRow="1">
                <a:tableStyleId>{00A15C55-8517-42AA-B614-E9B94910E393}</a:tableStyleId>
              </a:tblPr>
              <a:tblGrid>
                <a:gridCol w="3153833">
                  <a:extLst>
                    <a:ext uri="{9D8B030D-6E8A-4147-A177-3AD203B41FA5}">
                      <a16:colId xmlns:a16="http://schemas.microsoft.com/office/drawing/2014/main" xmlns="" val="2510432768"/>
                    </a:ext>
                  </a:extLst>
                </a:gridCol>
                <a:gridCol w="3153833">
                  <a:extLst>
                    <a:ext uri="{9D8B030D-6E8A-4147-A177-3AD203B41FA5}">
                      <a16:colId xmlns:a16="http://schemas.microsoft.com/office/drawing/2014/main" xmlns="" val="2916561500"/>
                    </a:ext>
                  </a:extLst>
                </a:gridCol>
                <a:gridCol w="3153833">
                  <a:extLst>
                    <a:ext uri="{9D8B030D-6E8A-4147-A177-3AD203B41FA5}">
                      <a16:colId xmlns:a16="http://schemas.microsoft.com/office/drawing/2014/main" xmlns="" val="2414506052"/>
                    </a:ext>
                  </a:extLst>
                </a:gridCol>
              </a:tblGrid>
              <a:tr h="313267">
                <a:tc>
                  <a:txBody>
                    <a:bodyPr/>
                    <a:lstStyle/>
                    <a:p>
                      <a:pPr algn="ctr"/>
                      <a:r>
                        <a:rPr lang="ru-RU" dirty="0" smtClean="0"/>
                        <a:t>2-4 классы</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2019</a:t>
                      </a:r>
                      <a:r>
                        <a:rPr lang="en-US" dirty="0" smtClean="0"/>
                        <a:t>/2020</a:t>
                      </a:r>
                      <a:r>
                        <a:rPr lang="ru-RU" baseline="0" dirty="0" smtClean="0"/>
                        <a:t> учебный год</a:t>
                      </a:r>
                      <a:endParaRPr lang="ru-RU" dirty="0" smtClean="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2020</a:t>
                      </a:r>
                      <a:r>
                        <a:rPr lang="en-US" dirty="0" smtClean="0"/>
                        <a:t>/</a:t>
                      </a:r>
                      <a:r>
                        <a:rPr lang="ru-RU" dirty="0" smtClean="0"/>
                        <a:t>2021 учебный год</a:t>
                      </a:r>
                    </a:p>
                  </a:txBody>
                  <a:tcPr/>
                </a:tc>
                <a:extLst>
                  <a:ext uri="{0D108BD9-81ED-4DB2-BD59-A6C34878D82A}">
                    <a16:rowId xmlns:a16="http://schemas.microsoft.com/office/drawing/2014/main" xmlns="" val="1895098717"/>
                  </a:ext>
                </a:extLst>
              </a:tr>
              <a:tr h="313267">
                <a:tc>
                  <a:txBody>
                    <a:bodyPr/>
                    <a:lstStyle/>
                    <a:p>
                      <a:r>
                        <a:rPr lang="ru-RU" dirty="0" smtClean="0"/>
                        <a:t>Русский язык</a:t>
                      </a:r>
                      <a:endParaRPr lang="ru-RU" dirty="0"/>
                    </a:p>
                  </a:txBody>
                  <a:tcPr/>
                </a:tc>
                <a:tc>
                  <a:txBody>
                    <a:bodyPr/>
                    <a:lstStyle/>
                    <a:p>
                      <a:pPr algn="ctr"/>
                      <a:r>
                        <a:rPr lang="ru-RU" dirty="0" smtClean="0"/>
                        <a:t>76%</a:t>
                      </a:r>
                      <a:endParaRPr lang="ru-RU" dirty="0"/>
                    </a:p>
                  </a:txBody>
                  <a:tcPr/>
                </a:tc>
                <a:tc>
                  <a:txBody>
                    <a:bodyPr/>
                    <a:lstStyle/>
                    <a:p>
                      <a:pPr algn="ctr"/>
                      <a:r>
                        <a:rPr lang="ru-RU" dirty="0" smtClean="0"/>
                        <a:t>73%</a:t>
                      </a:r>
                      <a:endParaRPr lang="ru-RU" dirty="0"/>
                    </a:p>
                  </a:txBody>
                  <a:tcPr/>
                </a:tc>
                <a:extLst>
                  <a:ext uri="{0D108BD9-81ED-4DB2-BD59-A6C34878D82A}">
                    <a16:rowId xmlns:a16="http://schemas.microsoft.com/office/drawing/2014/main" xmlns="" val="3476616136"/>
                  </a:ext>
                </a:extLst>
              </a:tr>
              <a:tr h="313267">
                <a:tc>
                  <a:txBody>
                    <a:bodyPr/>
                    <a:lstStyle/>
                    <a:p>
                      <a:r>
                        <a:rPr lang="ru-RU" dirty="0" smtClean="0"/>
                        <a:t>Математика </a:t>
                      </a:r>
                      <a:endParaRPr lang="ru-RU" dirty="0"/>
                    </a:p>
                  </a:txBody>
                  <a:tcPr/>
                </a:tc>
                <a:tc>
                  <a:txBody>
                    <a:bodyPr/>
                    <a:lstStyle/>
                    <a:p>
                      <a:pPr algn="ctr"/>
                      <a:r>
                        <a:rPr lang="ru-RU" dirty="0" smtClean="0"/>
                        <a:t>72%</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70%</a:t>
                      </a:r>
                    </a:p>
                  </a:txBody>
                  <a:tcPr/>
                </a:tc>
                <a:extLst>
                  <a:ext uri="{0D108BD9-81ED-4DB2-BD59-A6C34878D82A}">
                    <a16:rowId xmlns:a16="http://schemas.microsoft.com/office/drawing/2014/main" xmlns="" val="1661000354"/>
                  </a:ext>
                </a:extLst>
              </a:tr>
              <a:tr h="313267">
                <a:tc>
                  <a:txBody>
                    <a:bodyPr/>
                    <a:lstStyle/>
                    <a:p>
                      <a:r>
                        <a:rPr lang="ru-RU" dirty="0" smtClean="0"/>
                        <a:t>Иностранный язык (английский)</a:t>
                      </a:r>
                      <a:endParaRPr lang="ru-RU" dirty="0"/>
                    </a:p>
                  </a:txBody>
                  <a:tcPr/>
                </a:tc>
                <a:tc>
                  <a:txBody>
                    <a:bodyPr/>
                    <a:lstStyle/>
                    <a:p>
                      <a:pPr algn="ctr"/>
                      <a:r>
                        <a:rPr lang="ru-RU" dirty="0" smtClean="0"/>
                        <a:t>72%</a:t>
                      </a:r>
                      <a:endParaRPr lang="ru-RU" dirty="0"/>
                    </a:p>
                  </a:txBody>
                  <a:tcPr/>
                </a:tc>
                <a:tc>
                  <a:txBody>
                    <a:bodyPr/>
                    <a:lstStyle/>
                    <a:p>
                      <a:pPr algn="ctr"/>
                      <a:r>
                        <a:rPr lang="ru-RU" dirty="0" smtClean="0"/>
                        <a:t>70%</a:t>
                      </a:r>
                      <a:endParaRPr lang="ru-RU" dirty="0"/>
                    </a:p>
                  </a:txBody>
                  <a:tcPr/>
                </a:tc>
                <a:extLst>
                  <a:ext uri="{0D108BD9-81ED-4DB2-BD59-A6C34878D82A}">
                    <a16:rowId xmlns:a16="http://schemas.microsoft.com/office/drawing/2014/main" xmlns="" val="3758539522"/>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413108383"/>
              </p:ext>
            </p:extLst>
          </p:nvPr>
        </p:nvGraphicFramePr>
        <p:xfrm>
          <a:off x="774698" y="4472970"/>
          <a:ext cx="9461502" cy="2103120"/>
        </p:xfrm>
        <a:graphic>
          <a:graphicData uri="http://schemas.openxmlformats.org/drawingml/2006/table">
            <a:tbl>
              <a:tblPr firstRow="1" bandRow="1">
                <a:tableStyleId>{00A15C55-8517-42AA-B614-E9B94910E393}</a:tableStyleId>
              </a:tblPr>
              <a:tblGrid>
                <a:gridCol w="3153834">
                  <a:extLst>
                    <a:ext uri="{9D8B030D-6E8A-4147-A177-3AD203B41FA5}">
                      <a16:colId xmlns:a16="http://schemas.microsoft.com/office/drawing/2014/main" xmlns="" val="927580856"/>
                    </a:ext>
                  </a:extLst>
                </a:gridCol>
                <a:gridCol w="3153834">
                  <a:extLst>
                    <a:ext uri="{9D8B030D-6E8A-4147-A177-3AD203B41FA5}">
                      <a16:colId xmlns:a16="http://schemas.microsoft.com/office/drawing/2014/main" xmlns="" val="398273226"/>
                    </a:ext>
                  </a:extLst>
                </a:gridCol>
                <a:gridCol w="3153834">
                  <a:extLst>
                    <a:ext uri="{9D8B030D-6E8A-4147-A177-3AD203B41FA5}">
                      <a16:colId xmlns:a16="http://schemas.microsoft.com/office/drawing/2014/main" xmlns="" val="2623489487"/>
                    </a:ext>
                  </a:extLst>
                </a:gridCol>
              </a:tblGrid>
              <a:tr h="342386">
                <a:tc>
                  <a:txBody>
                    <a:bodyPr/>
                    <a:lstStyle/>
                    <a:p>
                      <a:pPr algn="ctr"/>
                      <a:r>
                        <a:rPr lang="ru-RU" dirty="0" smtClean="0"/>
                        <a:t>5-11 классы</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2019</a:t>
                      </a:r>
                      <a:r>
                        <a:rPr lang="en-US" dirty="0" smtClean="0"/>
                        <a:t>/2020</a:t>
                      </a:r>
                      <a:r>
                        <a:rPr lang="ru-RU" baseline="0" dirty="0" smtClean="0"/>
                        <a:t> учебный год</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2020</a:t>
                      </a:r>
                      <a:r>
                        <a:rPr lang="en-US" dirty="0" smtClean="0"/>
                        <a:t>/</a:t>
                      </a:r>
                      <a:r>
                        <a:rPr lang="ru-RU" dirty="0" smtClean="0"/>
                        <a:t>2021 учебный год</a:t>
                      </a:r>
                    </a:p>
                  </a:txBody>
                  <a:tcPr/>
                </a:tc>
                <a:extLst>
                  <a:ext uri="{0D108BD9-81ED-4DB2-BD59-A6C34878D82A}">
                    <a16:rowId xmlns:a16="http://schemas.microsoft.com/office/drawing/2014/main" xmlns="" val="372558884"/>
                  </a:ext>
                </a:extLst>
              </a:tr>
              <a:tr h="342386">
                <a:tc>
                  <a:txBody>
                    <a:bodyPr/>
                    <a:lstStyle/>
                    <a:p>
                      <a:r>
                        <a:rPr lang="ru-RU" dirty="0" smtClean="0"/>
                        <a:t>Математика </a:t>
                      </a:r>
                      <a:endParaRPr lang="ru-RU" dirty="0"/>
                    </a:p>
                  </a:txBody>
                  <a:tcPr/>
                </a:tc>
                <a:tc>
                  <a:txBody>
                    <a:bodyPr/>
                    <a:lstStyle/>
                    <a:p>
                      <a:pPr algn="ctr"/>
                      <a:r>
                        <a:rPr lang="ru-RU" dirty="0" smtClean="0"/>
                        <a:t>74%</a:t>
                      </a:r>
                      <a:endParaRPr lang="ru-RU" dirty="0"/>
                    </a:p>
                  </a:txBody>
                  <a:tcPr/>
                </a:tc>
                <a:tc>
                  <a:txBody>
                    <a:bodyPr/>
                    <a:lstStyle/>
                    <a:p>
                      <a:pPr algn="ctr"/>
                      <a:r>
                        <a:rPr lang="ru-RU" dirty="0" smtClean="0"/>
                        <a:t>68%</a:t>
                      </a:r>
                      <a:endParaRPr lang="ru-RU" dirty="0"/>
                    </a:p>
                  </a:txBody>
                  <a:tcPr/>
                </a:tc>
                <a:extLst>
                  <a:ext uri="{0D108BD9-81ED-4DB2-BD59-A6C34878D82A}">
                    <a16:rowId xmlns:a16="http://schemas.microsoft.com/office/drawing/2014/main" xmlns="" val="3034878572"/>
                  </a:ext>
                </a:extLst>
              </a:tr>
              <a:tr h="342386">
                <a:tc>
                  <a:txBody>
                    <a:bodyPr/>
                    <a:lstStyle/>
                    <a:p>
                      <a:r>
                        <a:rPr lang="ru-RU" dirty="0" smtClean="0"/>
                        <a:t>Алгебра</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62%</a:t>
                      </a:r>
                    </a:p>
                  </a:txBody>
                  <a:tcPr/>
                </a:tc>
                <a:tc>
                  <a:txBody>
                    <a:bodyPr/>
                    <a:lstStyle/>
                    <a:p>
                      <a:pPr algn="ctr"/>
                      <a:r>
                        <a:rPr lang="ru-RU" dirty="0" smtClean="0"/>
                        <a:t>61%</a:t>
                      </a:r>
                      <a:endParaRPr lang="ru-RU" dirty="0"/>
                    </a:p>
                  </a:txBody>
                  <a:tcPr/>
                </a:tc>
                <a:extLst>
                  <a:ext uri="{0D108BD9-81ED-4DB2-BD59-A6C34878D82A}">
                    <a16:rowId xmlns:a16="http://schemas.microsoft.com/office/drawing/2014/main" xmlns="" val="3244312636"/>
                  </a:ext>
                </a:extLst>
              </a:tr>
              <a:tr h="342386">
                <a:tc>
                  <a:txBody>
                    <a:bodyPr/>
                    <a:lstStyle/>
                    <a:p>
                      <a:r>
                        <a:rPr lang="ru-RU" dirty="0" smtClean="0"/>
                        <a:t>Второй иностранный язык (французский)</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68%</a:t>
                      </a:r>
                    </a:p>
                  </a:txBody>
                  <a:tcPr/>
                </a:tc>
                <a:tc>
                  <a:txBody>
                    <a:bodyPr/>
                    <a:lstStyle/>
                    <a:p>
                      <a:pPr algn="ctr"/>
                      <a:r>
                        <a:rPr lang="ru-RU" dirty="0" smtClean="0"/>
                        <a:t>58%</a:t>
                      </a:r>
                      <a:endParaRPr lang="ru-RU" dirty="0"/>
                    </a:p>
                  </a:txBody>
                  <a:tcPr/>
                </a:tc>
                <a:extLst>
                  <a:ext uri="{0D108BD9-81ED-4DB2-BD59-A6C34878D82A}">
                    <a16:rowId xmlns:a16="http://schemas.microsoft.com/office/drawing/2014/main" xmlns="" val="1238361726"/>
                  </a:ext>
                </a:extLst>
              </a:tr>
              <a:tr h="342386">
                <a:tc>
                  <a:txBody>
                    <a:bodyPr/>
                    <a:lstStyle/>
                    <a:p>
                      <a:r>
                        <a:rPr lang="ru-RU" dirty="0" smtClean="0"/>
                        <a:t>История </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64%</a:t>
                      </a:r>
                    </a:p>
                  </a:txBody>
                  <a:tcPr/>
                </a:tc>
                <a:tc>
                  <a:txBody>
                    <a:bodyPr/>
                    <a:lstStyle/>
                    <a:p>
                      <a:pPr algn="ctr"/>
                      <a:r>
                        <a:rPr lang="ru-RU" dirty="0" smtClean="0"/>
                        <a:t>61%</a:t>
                      </a:r>
                      <a:endParaRPr lang="ru-RU" dirty="0"/>
                    </a:p>
                  </a:txBody>
                  <a:tcPr/>
                </a:tc>
                <a:extLst>
                  <a:ext uri="{0D108BD9-81ED-4DB2-BD59-A6C34878D82A}">
                    <a16:rowId xmlns:a16="http://schemas.microsoft.com/office/drawing/2014/main" xmlns="" val="107250698"/>
                  </a:ext>
                </a:extLst>
              </a:tr>
            </a:tbl>
          </a:graphicData>
        </a:graphic>
      </p:graphicFrame>
    </p:spTree>
    <p:extLst>
      <p:ext uri="{BB962C8B-B14F-4D97-AF65-F5344CB8AC3E}">
        <p14:creationId xmlns:p14="http://schemas.microsoft.com/office/powerpoint/2010/main" val="3606365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766482"/>
          </a:xfrm>
        </p:spPr>
        <p:txBody>
          <a:bodyPr/>
          <a:lstStyle/>
          <a:p>
            <a:r>
              <a:rPr lang="ru-RU" sz="3200" dirty="0"/>
              <a:t>Причины снижения качества</a:t>
            </a:r>
            <a:r>
              <a:rPr lang="ru-RU" sz="3200" dirty="0" smtClean="0"/>
              <a:t>:</a:t>
            </a:r>
            <a:br>
              <a:rPr lang="ru-RU" sz="3200" dirty="0" smtClean="0"/>
            </a:br>
            <a:r>
              <a:rPr lang="ru-RU" sz="2000" dirty="0" smtClean="0"/>
              <a:t/>
            </a:r>
            <a:br>
              <a:rPr lang="ru-RU" sz="2000" dirty="0" smtClean="0"/>
            </a:br>
            <a:r>
              <a:rPr lang="ru-RU" sz="2400" dirty="0" smtClean="0"/>
              <a:t>- </a:t>
            </a:r>
            <a:r>
              <a:rPr lang="ru-RU" sz="2400" dirty="0"/>
              <a:t>по математике – дефицит педагогических кадров. В школе работает молодой специалист  с большой педагогической нагрузкой, а часы по вакансии велись по </a:t>
            </a:r>
            <a:r>
              <a:rPr lang="ru-RU" sz="2400" dirty="0" smtClean="0"/>
              <a:t>замене;</a:t>
            </a:r>
            <a:r>
              <a:rPr lang="ru-RU" sz="2400" dirty="0" smtClean="0"/>
              <a:t/>
            </a:r>
            <a:br>
              <a:rPr lang="ru-RU" sz="2400" dirty="0" smtClean="0"/>
            </a:br>
            <a:r>
              <a:rPr lang="ru-RU" sz="2400" dirty="0" smtClean="0"/>
              <a:t>- </a:t>
            </a:r>
            <a:r>
              <a:rPr lang="ru-RU" sz="2400" dirty="0"/>
              <a:t>по алгебре – работает опытный педагог, но с ноября 2020 по февраль 2021 находилась на длительном лечении, часы велись по замене </a:t>
            </a:r>
            <a:r>
              <a:rPr lang="ru-RU" sz="2400" dirty="0"/>
              <a:t>;</a:t>
            </a:r>
            <a:r>
              <a:rPr lang="ru-RU" sz="2400" dirty="0" smtClean="0"/>
              <a:t/>
            </a:r>
            <a:br>
              <a:rPr lang="ru-RU" sz="2400" dirty="0" smtClean="0"/>
            </a:br>
            <a:r>
              <a:rPr lang="ru-RU" sz="2400" dirty="0" smtClean="0"/>
              <a:t>-</a:t>
            </a:r>
            <a:r>
              <a:rPr lang="ru-RU" sz="2400" dirty="0"/>
              <a:t>по второму иностранному языку (французскому) – работает преподаватель ВУЗа, которая адаптируется к специфике преподавания учебного предмета в </a:t>
            </a:r>
            <a:r>
              <a:rPr lang="ru-RU" sz="2400" dirty="0" smtClean="0"/>
              <a:t>школе</a:t>
            </a:r>
            <a:br>
              <a:rPr lang="ru-RU" sz="2400" dirty="0" smtClean="0"/>
            </a:br>
            <a:r>
              <a:rPr lang="ru-RU" sz="2400" dirty="0" smtClean="0"/>
              <a:t>- </a:t>
            </a:r>
            <a:r>
              <a:rPr lang="ru-RU" sz="2400" dirty="0"/>
              <a:t>по истории – низкий процент качества показали учащиеся 10 класса, </a:t>
            </a:r>
            <a:r>
              <a:rPr lang="ru-RU" sz="2400" dirty="0" err="1"/>
              <a:t>низкомотивированные</a:t>
            </a:r>
            <a:r>
              <a:rPr lang="ru-RU" sz="2400" dirty="0"/>
              <a:t>, не поступившие после окончания 9 класса в учебные учреждения.</a:t>
            </a:r>
          </a:p>
        </p:txBody>
      </p:sp>
    </p:spTree>
    <p:extLst>
      <p:ext uri="{BB962C8B-B14F-4D97-AF65-F5344CB8AC3E}">
        <p14:creationId xmlns:p14="http://schemas.microsoft.com/office/powerpoint/2010/main" val="1621284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a:t>Выводы</a:t>
            </a:r>
            <a:r>
              <a:rPr lang="ru-RU" sz="2400" dirty="0" smtClean="0"/>
              <a:t>:</a:t>
            </a:r>
            <a:r>
              <a:rPr lang="ru-RU" sz="1200" dirty="0" smtClean="0"/>
              <a:t/>
            </a:r>
            <a:br>
              <a:rPr lang="ru-RU" sz="1200" dirty="0" smtClean="0"/>
            </a:br>
            <a:r>
              <a:rPr lang="ru-RU" sz="2000" dirty="0" smtClean="0"/>
              <a:t>1.Изданы </a:t>
            </a:r>
            <a:r>
              <a:rPr lang="ru-RU" sz="2000" dirty="0"/>
              <a:t>приказы по школе (см. справку</a:t>
            </a:r>
            <a:r>
              <a:rPr lang="ru-RU" sz="2000" dirty="0" smtClean="0"/>
              <a:t>)</a:t>
            </a:r>
            <a:br>
              <a:rPr lang="ru-RU" sz="2000" dirty="0" smtClean="0"/>
            </a:br>
            <a:r>
              <a:rPr lang="ru-RU" sz="2000" dirty="0" smtClean="0"/>
              <a:t>2</a:t>
            </a:r>
            <a:r>
              <a:rPr lang="ru-RU" sz="2000" dirty="0"/>
              <a:t>. На курсах повышения квалификации в ГБОУ ДПО РК КРИППО курсовую </a:t>
            </a:r>
            <a:r>
              <a:rPr lang="ru-RU" sz="2000" dirty="0" smtClean="0"/>
              <a:t>переподготовку </a:t>
            </a:r>
            <a:r>
              <a:rPr lang="ru-RU" sz="2000" dirty="0"/>
              <a:t>прошли  </a:t>
            </a:r>
            <a:r>
              <a:rPr lang="ru-RU" sz="2000" dirty="0" smtClean="0"/>
              <a:t>12 </a:t>
            </a:r>
            <a:r>
              <a:rPr lang="ru-RU" sz="2000" dirty="0"/>
              <a:t>педагогов</a:t>
            </a:r>
            <a:r>
              <a:rPr lang="ru-RU" sz="2000" dirty="0" smtClean="0"/>
              <a:t>.</a:t>
            </a:r>
            <a:br>
              <a:rPr lang="ru-RU" sz="2000" dirty="0" smtClean="0"/>
            </a:br>
            <a:r>
              <a:rPr lang="ru-RU" sz="2000" dirty="0" smtClean="0"/>
              <a:t>3</a:t>
            </a:r>
            <a:r>
              <a:rPr lang="ru-RU" sz="2000" dirty="0"/>
              <a:t>. Составлена Программа работы с обучающимися, имеющими низкую учебную </a:t>
            </a:r>
            <a:r>
              <a:rPr lang="ru-RU" sz="2000" dirty="0" smtClean="0"/>
              <a:t>мотивацию: </a:t>
            </a:r>
            <a:br>
              <a:rPr lang="ru-RU" sz="2000" dirty="0" smtClean="0"/>
            </a:br>
            <a:r>
              <a:rPr lang="ru-RU" sz="2000" dirty="0" smtClean="0"/>
              <a:t/>
            </a:r>
            <a:br>
              <a:rPr lang="ru-RU" sz="2000" dirty="0" smtClean="0"/>
            </a:br>
            <a:r>
              <a:rPr lang="ru-RU" sz="2000" dirty="0" smtClean="0"/>
              <a:t>- </a:t>
            </a:r>
            <a:r>
              <a:rPr lang="ru-RU" sz="2000" dirty="0"/>
              <a:t>с </a:t>
            </a:r>
            <a:r>
              <a:rPr lang="ru-RU" sz="2000" dirty="0" smtClean="0"/>
              <a:t>учащимися;</a:t>
            </a:r>
            <a:br>
              <a:rPr lang="ru-RU" sz="2000" dirty="0" smtClean="0"/>
            </a:br>
            <a:r>
              <a:rPr lang="ru-RU" sz="2000" dirty="0" smtClean="0"/>
              <a:t/>
            </a:r>
            <a:br>
              <a:rPr lang="ru-RU" sz="2000" dirty="0" smtClean="0"/>
            </a:br>
            <a:r>
              <a:rPr lang="ru-RU" sz="2000" dirty="0" smtClean="0"/>
              <a:t>- с учителями;</a:t>
            </a:r>
            <a:br>
              <a:rPr lang="ru-RU" sz="2000" dirty="0" smtClean="0"/>
            </a:br>
            <a:r>
              <a:rPr lang="ru-RU" sz="2000" dirty="0" smtClean="0"/>
              <a:t> </a:t>
            </a:r>
            <a:br>
              <a:rPr lang="ru-RU" sz="2000" dirty="0" smtClean="0"/>
            </a:br>
            <a:r>
              <a:rPr lang="ru-RU" sz="2000" dirty="0" smtClean="0"/>
              <a:t>- </a:t>
            </a:r>
            <a:r>
              <a:rPr lang="ru-RU" sz="2000" dirty="0" smtClean="0"/>
              <a:t>с </a:t>
            </a:r>
            <a:r>
              <a:rPr lang="ru-RU" sz="2000" dirty="0" smtClean="0"/>
              <a:t>родителями.</a:t>
            </a:r>
            <a:endParaRPr lang="ru-RU" sz="2000" dirty="0"/>
          </a:p>
        </p:txBody>
      </p:sp>
    </p:spTree>
    <p:extLst>
      <p:ext uri="{BB962C8B-B14F-4D97-AF65-F5344CB8AC3E}">
        <p14:creationId xmlns:p14="http://schemas.microsoft.com/office/powerpoint/2010/main" val="61503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09" y="341882"/>
            <a:ext cx="9404723" cy="1400530"/>
          </a:xfrm>
        </p:spPr>
        <p:txBody>
          <a:bodyPr/>
          <a:lstStyle/>
          <a:p>
            <a:r>
              <a:rPr lang="ru-RU" sz="2400" dirty="0" smtClean="0"/>
              <a:t/>
            </a:r>
            <a:br>
              <a:rPr lang="ru-RU" sz="2400" dirty="0" smtClean="0"/>
            </a:br>
            <a:r>
              <a:rPr lang="ru-RU" sz="2400" dirty="0" smtClean="0"/>
              <a:t>Результаты </a:t>
            </a:r>
            <a:r>
              <a:rPr lang="ru-RU" sz="2400" dirty="0"/>
              <a:t>пробного экзамена в форме </a:t>
            </a:r>
            <a:r>
              <a:rPr lang="ru-RU" sz="2400" dirty="0" smtClean="0"/>
              <a:t>ОГЭ</a:t>
            </a:r>
            <a:r>
              <a:rPr lang="ru-RU" sz="2800" dirty="0" smtClean="0"/>
              <a:t/>
            </a:r>
            <a:br>
              <a:rPr lang="ru-RU" sz="2800" dirty="0" smtClean="0"/>
            </a:br>
            <a:endParaRPr lang="ru-RU" sz="2800" dirty="0"/>
          </a:p>
        </p:txBody>
      </p:sp>
      <p:graphicFrame>
        <p:nvGraphicFramePr>
          <p:cNvPr id="3" name="Таблица 2"/>
          <p:cNvGraphicFramePr>
            <a:graphicFrameLocks noGrp="1"/>
          </p:cNvGraphicFramePr>
          <p:nvPr>
            <p:extLst>
              <p:ext uri="{D42A27DB-BD31-4B8C-83A1-F6EECF244321}">
                <p14:modId xmlns:p14="http://schemas.microsoft.com/office/powerpoint/2010/main" val="3758053104"/>
              </p:ext>
            </p:extLst>
          </p:nvPr>
        </p:nvGraphicFramePr>
        <p:xfrm>
          <a:off x="646108" y="1318693"/>
          <a:ext cx="10987097" cy="1403800"/>
        </p:xfrm>
        <a:graphic>
          <a:graphicData uri="http://schemas.openxmlformats.org/drawingml/2006/table">
            <a:tbl>
              <a:tblPr firstRow="1" bandRow="1">
                <a:tableStyleId>{00A15C55-8517-42AA-B614-E9B94910E393}</a:tableStyleId>
              </a:tblPr>
              <a:tblGrid>
                <a:gridCol w="2020892">
                  <a:extLst>
                    <a:ext uri="{9D8B030D-6E8A-4147-A177-3AD203B41FA5}">
                      <a16:colId xmlns:a16="http://schemas.microsoft.com/office/drawing/2014/main" xmlns="" val="2283960136"/>
                    </a:ext>
                  </a:extLst>
                </a:gridCol>
                <a:gridCol w="3098800">
                  <a:extLst>
                    <a:ext uri="{9D8B030D-6E8A-4147-A177-3AD203B41FA5}">
                      <a16:colId xmlns:a16="http://schemas.microsoft.com/office/drawing/2014/main" xmlns="" val="1430673923"/>
                    </a:ext>
                  </a:extLst>
                </a:gridCol>
                <a:gridCol w="571500">
                  <a:extLst>
                    <a:ext uri="{9D8B030D-6E8A-4147-A177-3AD203B41FA5}">
                      <a16:colId xmlns:a16="http://schemas.microsoft.com/office/drawing/2014/main" xmlns="" val="1159178100"/>
                    </a:ext>
                  </a:extLst>
                </a:gridCol>
                <a:gridCol w="393700">
                  <a:extLst>
                    <a:ext uri="{9D8B030D-6E8A-4147-A177-3AD203B41FA5}">
                      <a16:colId xmlns:a16="http://schemas.microsoft.com/office/drawing/2014/main" xmlns="" val="2138509379"/>
                    </a:ext>
                  </a:extLst>
                </a:gridCol>
                <a:gridCol w="647700">
                  <a:extLst>
                    <a:ext uri="{9D8B030D-6E8A-4147-A177-3AD203B41FA5}">
                      <a16:colId xmlns:a16="http://schemas.microsoft.com/office/drawing/2014/main" xmlns="" val="1184743235"/>
                    </a:ext>
                  </a:extLst>
                </a:gridCol>
                <a:gridCol w="368300">
                  <a:extLst>
                    <a:ext uri="{9D8B030D-6E8A-4147-A177-3AD203B41FA5}">
                      <a16:colId xmlns:a16="http://schemas.microsoft.com/office/drawing/2014/main" xmlns="" val="1313257865"/>
                    </a:ext>
                  </a:extLst>
                </a:gridCol>
                <a:gridCol w="596900">
                  <a:extLst>
                    <a:ext uri="{9D8B030D-6E8A-4147-A177-3AD203B41FA5}">
                      <a16:colId xmlns:a16="http://schemas.microsoft.com/office/drawing/2014/main" xmlns="" val="1664569643"/>
                    </a:ext>
                  </a:extLst>
                </a:gridCol>
                <a:gridCol w="444500">
                  <a:extLst>
                    <a:ext uri="{9D8B030D-6E8A-4147-A177-3AD203B41FA5}">
                      <a16:colId xmlns:a16="http://schemas.microsoft.com/office/drawing/2014/main" xmlns="" val="974246218"/>
                    </a:ext>
                  </a:extLst>
                </a:gridCol>
                <a:gridCol w="609600">
                  <a:extLst>
                    <a:ext uri="{9D8B030D-6E8A-4147-A177-3AD203B41FA5}">
                      <a16:colId xmlns:a16="http://schemas.microsoft.com/office/drawing/2014/main" xmlns="" val="1275829809"/>
                    </a:ext>
                  </a:extLst>
                </a:gridCol>
                <a:gridCol w="469900">
                  <a:extLst>
                    <a:ext uri="{9D8B030D-6E8A-4147-A177-3AD203B41FA5}">
                      <a16:colId xmlns:a16="http://schemas.microsoft.com/office/drawing/2014/main" xmlns="" val="2700965993"/>
                    </a:ext>
                  </a:extLst>
                </a:gridCol>
                <a:gridCol w="1765305">
                  <a:extLst>
                    <a:ext uri="{9D8B030D-6E8A-4147-A177-3AD203B41FA5}">
                      <a16:colId xmlns:a16="http://schemas.microsoft.com/office/drawing/2014/main" xmlns="" val="2899412913"/>
                    </a:ext>
                  </a:extLst>
                </a:gridCol>
              </a:tblGrid>
              <a:tr h="432752">
                <a:tc>
                  <a:txBody>
                    <a:bodyPr/>
                    <a:lstStyle/>
                    <a:p>
                      <a:pPr algn="ctr"/>
                      <a:endParaRPr lang="ru-RU" dirty="0"/>
                    </a:p>
                  </a:txBody>
                  <a:tcPr/>
                </a:tc>
                <a:tc>
                  <a:txBody>
                    <a:bodyPr/>
                    <a:lstStyle/>
                    <a:p>
                      <a:pPr algn="ctr"/>
                      <a:r>
                        <a:rPr lang="ru-RU" dirty="0" smtClean="0"/>
                        <a:t>Всего/писало	</a:t>
                      </a:r>
                      <a:endParaRPr lang="ru-RU" dirty="0"/>
                    </a:p>
                  </a:txBody>
                  <a:tcPr/>
                </a:tc>
                <a:tc>
                  <a:txBody>
                    <a:bodyPr/>
                    <a:lstStyle/>
                    <a:p>
                      <a:pPr algn="ctr"/>
                      <a:r>
                        <a:rPr lang="ru-RU" dirty="0" smtClean="0"/>
                        <a:t>«5»</a:t>
                      </a:r>
                      <a:endParaRPr lang="ru-RU" dirty="0"/>
                    </a:p>
                  </a:txBody>
                  <a:tcPr/>
                </a:tc>
                <a:tc>
                  <a:txBody>
                    <a:bodyPr/>
                    <a:lstStyle/>
                    <a:p>
                      <a:pPr algn="ctr"/>
                      <a:r>
                        <a:rPr lang="ru-RU" dirty="0" smtClean="0"/>
                        <a:t>%</a:t>
                      </a:r>
                      <a:endParaRPr lang="ru-RU"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smtClean="0"/>
                        <a:t>«4»</a:t>
                      </a:r>
                    </a:p>
                  </a:txBody>
                  <a:tcPr/>
                </a:tc>
                <a:tc>
                  <a:txBody>
                    <a:bodyPr/>
                    <a:lstStyle/>
                    <a:p>
                      <a:pPr algn="ctr"/>
                      <a:r>
                        <a:rPr lang="ru-RU" dirty="0" smtClean="0"/>
                        <a:t>%</a:t>
                      </a:r>
                      <a:endParaRPr lang="ru-RU" dirty="0"/>
                    </a:p>
                  </a:txBody>
                  <a:tcPr/>
                </a:tc>
                <a:tc>
                  <a:txBody>
                    <a:bodyPr/>
                    <a:lstStyle/>
                    <a:p>
                      <a:pPr algn="ctr"/>
                      <a:r>
                        <a:rPr lang="ru-RU" dirty="0" smtClean="0"/>
                        <a:t>«3»</a:t>
                      </a:r>
                      <a:endParaRPr lang="ru-RU" dirty="0"/>
                    </a:p>
                  </a:txBody>
                  <a:tcPr/>
                </a:tc>
                <a:tc>
                  <a:txBody>
                    <a:bodyPr/>
                    <a:lstStyle/>
                    <a:p>
                      <a:pPr algn="ctr"/>
                      <a:r>
                        <a:rPr lang="ru-RU" dirty="0" smtClean="0"/>
                        <a:t>%</a:t>
                      </a:r>
                      <a:endParaRPr lang="ru-RU" dirty="0"/>
                    </a:p>
                  </a:txBody>
                  <a:tcPr/>
                </a:tc>
                <a:tc>
                  <a:txBody>
                    <a:bodyPr/>
                    <a:lstStyle/>
                    <a:p>
                      <a:pPr algn="ctr"/>
                      <a:r>
                        <a:rPr lang="ru-RU" dirty="0" smtClean="0"/>
                        <a:t>«2»</a:t>
                      </a:r>
                      <a:endParaRPr lang="ru-RU" dirty="0"/>
                    </a:p>
                  </a:txBody>
                  <a:tcPr/>
                </a:tc>
                <a:tc>
                  <a:txBody>
                    <a:bodyPr/>
                    <a:lstStyle/>
                    <a:p>
                      <a:pPr algn="ctr"/>
                      <a:r>
                        <a:rPr lang="ru-RU" dirty="0" smtClean="0"/>
                        <a:t>%</a:t>
                      </a:r>
                      <a:endParaRPr lang="ru-RU" dirty="0"/>
                    </a:p>
                  </a:txBody>
                  <a:tcPr/>
                </a:tc>
                <a:tc>
                  <a:txBody>
                    <a:bodyPr/>
                    <a:lstStyle/>
                    <a:p>
                      <a:pPr algn="ctr"/>
                      <a:r>
                        <a:rPr lang="ru-RU" dirty="0" smtClean="0"/>
                        <a:t>Качество</a:t>
                      </a:r>
                      <a:endParaRPr lang="ru-RU" dirty="0"/>
                    </a:p>
                  </a:txBody>
                  <a:tcPr/>
                </a:tc>
                <a:extLst>
                  <a:ext uri="{0D108BD9-81ED-4DB2-BD59-A6C34878D82A}">
                    <a16:rowId xmlns:a16="http://schemas.microsoft.com/office/drawing/2014/main" xmlns="" val="1222136388"/>
                  </a:ext>
                </a:extLst>
              </a:tr>
              <a:tr h="485524">
                <a:tc>
                  <a:txBody>
                    <a:bodyPr/>
                    <a:lstStyle/>
                    <a:p>
                      <a:pPr algn="ctr"/>
                      <a:r>
                        <a:rPr lang="ru-RU" dirty="0" smtClean="0"/>
                        <a:t>02.12.2021</a:t>
                      </a:r>
                      <a:endParaRPr lang="ru-RU" dirty="0"/>
                    </a:p>
                  </a:txBody>
                  <a:tcPr/>
                </a:tc>
                <a:tc>
                  <a:txBody>
                    <a:bodyPr/>
                    <a:lstStyle/>
                    <a:p>
                      <a:pPr algn="ctr"/>
                      <a:r>
                        <a:rPr lang="ru-RU" dirty="0" smtClean="0"/>
                        <a:t>35/34</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4</a:t>
                      </a:r>
                      <a:endParaRPr lang="ru-RU" dirty="0"/>
                    </a:p>
                  </a:txBody>
                  <a:tcPr/>
                </a:tc>
                <a:tc>
                  <a:txBody>
                    <a:bodyPr/>
                    <a:lstStyle/>
                    <a:p>
                      <a:pPr algn="ctr"/>
                      <a:r>
                        <a:rPr lang="ru-RU" dirty="0" smtClean="0"/>
                        <a:t>12</a:t>
                      </a:r>
                      <a:endParaRPr lang="ru-RU" dirty="0"/>
                    </a:p>
                  </a:txBody>
                  <a:tcPr/>
                </a:tc>
                <a:tc>
                  <a:txBody>
                    <a:bodyPr/>
                    <a:lstStyle/>
                    <a:p>
                      <a:pPr algn="ctr"/>
                      <a:r>
                        <a:rPr lang="ru-RU" dirty="0" smtClean="0"/>
                        <a:t>30</a:t>
                      </a:r>
                      <a:endParaRPr lang="ru-RU" dirty="0"/>
                    </a:p>
                  </a:txBody>
                  <a:tcPr/>
                </a:tc>
                <a:tc>
                  <a:txBody>
                    <a:bodyPr/>
                    <a:lstStyle/>
                    <a:p>
                      <a:pPr algn="ctr"/>
                      <a:r>
                        <a:rPr lang="ru-RU" dirty="0" smtClean="0"/>
                        <a:t>88</a:t>
                      </a:r>
                      <a:endParaRPr lang="ru-RU" dirty="0"/>
                    </a:p>
                  </a:txBody>
                  <a:tcPr/>
                </a:tc>
                <a:tc>
                  <a:txBody>
                    <a:bodyPr/>
                    <a:lstStyle/>
                    <a:p>
                      <a:pPr algn="ctr"/>
                      <a:r>
                        <a:rPr lang="ru-RU" dirty="0" smtClean="0"/>
                        <a:t>0/0	</a:t>
                      </a:r>
                      <a:endParaRPr lang="ru-RU" dirty="0"/>
                    </a:p>
                  </a:txBody>
                  <a:tcPr/>
                </a:tc>
                <a:extLst>
                  <a:ext uri="{0D108BD9-81ED-4DB2-BD59-A6C34878D82A}">
                    <a16:rowId xmlns:a16="http://schemas.microsoft.com/office/drawing/2014/main" xmlns="" val="2852061273"/>
                  </a:ext>
                </a:extLst>
              </a:tr>
              <a:tr h="485524">
                <a:tc>
                  <a:txBody>
                    <a:bodyPr/>
                    <a:lstStyle/>
                    <a:p>
                      <a:pPr algn="ctr"/>
                      <a:r>
                        <a:rPr lang="ru-RU" dirty="0" smtClean="0"/>
                        <a:t>12.03.2021</a:t>
                      </a:r>
                      <a:endParaRPr lang="ru-RU" dirty="0"/>
                    </a:p>
                  </a:txBody>
                  <a:tcPr/>
                </a:tc>
                <a:tc>
                  <a:txBody>
                    <a:bodyPr/>
                    <a:lstStyle/>
                    <a:p>
                      <a:pPr algn="ctr"/>
                      <a:r>
                        <a:rPr lang="ru-RU" dirty="0" smtClean="0"/>
                        <a:t>35/29</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0</a:t>
                      </a:r>
                      <a:endParaRPr lang="ru-RU" dirty="0"/>
                    </a:p>
                  </a:txBody>
                  <a:tcPr/>
                </a:tc>
                <a:tc>
                  <a:txBody>
                    <a:bodyPr/>
                    <a:lstStyle/>
                    <a:p>
                      <a:pPr algn="ctr"/>
                      <a:r>
                        <a:rPr lang="ru-RU" dirty="0" smtClean="0"/>
                        <a:t>8</a:t>
                      </a:r>
                      <a:endParaRPr lang="ru-RU" dirty="0"/>
                    </a:p>
                  </a:txBody>
                  <a:tcPr/>
                </a:tc>
                <a:tc>
                  <a:txBody>
                    <a:bodyPr/>
                    <a:lstStyle/>
                    <a:p>
                      <a:pPr algn="ctr"/>
                      <a:r>
                        <a:rPr lang="ru-RU" dirty="0" smtClean="0"/>
                        <a:t>28</a:t>
                      </a:r>
                      <a:endParaRPr lang="ru-RU" dirty="0"/>
                    </a:p>
                  </a:txBody>
                  <a:tcPr/>
                </a:tc>
                <a:tc>
                  <a:txBody>
                    <a:bodyPr/>
                    <a:lstStyle/>
                    <a:p>
                      <a:pPr algn="ctr"/>
                      <a:r>
                        <a:rPr lang="ru-RU" dirty="0" smtClean="0"/>
                        <a:t>21</a:t>
                      </a:r>
                      <a:endParaRPr lang="ru-RU" dirty="0"/>
                    </a:p>
                  </a:txBody>
                  <a:tcPr/>
                </a:tc>
                <a:tc>
                  <a:txBody>
                    <a:bodyPr/>
                    <a:lstStyle/>
                    <a:p>
                      <a:pPr algn="ctr"/>
                      <a:r>
                        <a:rPr lang="ru-RU" dirty="0" smtClean="0"/>
                        <a:t>72</a:t>
                      </a:r>
                      <a:endParaRPr lang="ru-RU" dirty="0"/>
                    </a:p>
                  </a:txBody>
                  <a:tcPr/>
                </a:tc>
                <a:tc>
                  <a:txBody>
                    <a:bodyPr/>
                    <a:lstStyle/>
                    <a:p>
                      <a:pPr algn="ctr"/>
                      <a:r>
                        <a:rPr lang="ru-RU" dirty="0" smtClean="0"/>
                        <a:t>0/0	</a:t>
                      </a:r>
                      <a:endParaRPr lang="ru-RU" dirty="0"/>
                    </a:p>
                  </a:txBody>
                  <a:tcPr/>
                </a:tc>
                <a:extLst>
                  <a:ext uri="{0D108BD9-81ED-4DB2-BD59-A6C34878D82A}">
                    <a16:rowId xmlns:a16="http://schemas.microsoft.com/office/drawing/2014/main" xmlns="" val="2051457730"/>
                  </a:ext>
                </a:extLst>
              </a:tr>
            </a:tbl>
          </a:graphicData>
        </a:graphic>
      </p:graphicFrame>
      <p:sp>
        <p:nvSpPr>
          <p:cNvPr id="4" name="TextBox 3"/>
          <p:cNvSpPr txBox="1"/>
          <p:nvPr/>
        </p:nvSpPr>
        <p:spPr>
          <a:xfrm>
            <a:off x="646108" y="2719223"/>
            <a:ext cx="10987097" cy="461665"/>
          </a:xfrm>
          <a:prstGeom prst="rect">
            <a:avLst/>
          </a:prstGeom>
          <a:noFill/>
        </p:spPr>
        <p:txBody>
          <a:bodyPr wrap="square" rtlCol="0">
            <a:spAutoFit/>
          </a:bodyPr>
          <a:lstStyle/>
          <a:p>
            <a:r>
              <a:rPr lang="ru-RU" sz="2400" dirty="0"/>
              <a:t>Результаты основного этапа в форме ОГЭ</a:t>
            </a:r>
          </a:p>
        </p:txBody>
      </p:sp>
      <p:graphicFrame>
        <p:nvGraphicFramePr>
          <p:cNvPr id="5" name="Таблица 4"/>
          <p:cNvGraphicFramePr>
            <a:graphicFrameLocks noGrp="1"/>
          </p:cNvGraphicFramePr>
          <p:nvPr>
            <p:extLst>
              <p:ext uri="{D42A27DB-BD31-4B8C-83A1-F6EECF244321}">
                <p14:modId xmlns:p14="http://schemas.microsoft.com/office/powerpoint/2010/main" val="3216601266"/>
              </p:ext>
            </p:extLst>
          </p:nvPr>
        </p:nvGraphicFramePr>
        <p:xfrm>
          <a:off x="646108" y="3314695"/>
          <a:ext cx="10987096" cy="769218"/>
        </p:xfrm>
        <a:graphic>
          <a:graphicData uri="http://schemas.openxmlformats.org/drawingml/2006/table">
            <a:tbl>
              <a:tblPr firstRow="1" bandRow="1">
                <a:tableStyleId>{00A15C55-8517-42AA-B614-E9B94910E393}</a:tableStyleId>
              </a:tblPr>
              <a:tblGrid>
                <a:gridCol w="2746774">
                  <a:extLst>
                    <a:ext uri="{9D8B030D-6E8A-4147-A177-3AD203B41FA5}">
                      <a16:colId xmlns:a16="http://schemas.microsoft.com/office/drawing/2014/main" xmlns="" val="1049634873"/>
                    </a:ext>
                  </a:extLst>
                </a:gridCol>
                <a:gridCol w="2746774">
                  <a:extLst>
                    <a:ext uri="{9D8B030D-6E8A-4147-A177-3AD203B41FA5}">
                      <a16:colId xmlns:a16="http://schemas.microsoft.com/office/drawing/2014/main" xmlns="" val="1040853874"/>
                    </a:ext>
                  </a:extLst>
                </a:gridCol>
                <a:gridCol w="2746774">
                  <a:extLst>
                    <a:ext uri="{9D8B030D-6E8A-4147-A177-3AD203B41FA5}">
                      <a16:colId xmlns:a16="http://schemas.microsoft.com/office/drawing/2014/main" xmlns="" val="1881618872"/>
                    </a:ext>
                  </a:extLst>
                </a:gridCol>
                <a:gridCol w="2746774">
                  <a:extLst>
                    <a:ext uri="{9D8B030D-6E8A-4147-A177-3AD203B41FA5}">
                      <a16:colId xmlns:a16="http://schemas.microsoft.com/office/drawing/2014/main" xmlns="" val="2230679294"/>
                    </a:ext>
                  </a:extLst>
                </a:gridCol>
              </a:tblGrid>
              <a:tr h="384609">
                <a:tc>
                  <a:txBody>
                    <a:bodyPr/>
                    <a:lstStyle/>
                    <a:p>
                      <a:pPr algn="ctr"/>
                      <a:r>
                        <a:rPr lang="ru-RU" dirty="0" smtClean="0"/>
                        <a:t>«5»</a:t>
                      </a:r>
                      <a:endParaRPr lang="ru-RU" dirty="0"/>
                    </a:p>
                  </a:txBody>
                  <a:tcPr/>
                </a:tc>
                <a:tc>
                  <a:txBody>
                    <a:bodyPr/>
                    <a:lstStyle/>
                    <a:p>
                      <a:pPr algn="ctr"/>
                      <a:r>
                        <a:rPr lang="ru-RU" dirty="0" smtClean="0"/>
                        <a:t>«4»</a:t>
                      </a:r>
                      <a:endParaRPr lang="ru-RU" dirty="0"/>
                    </a:p>
                  </a:txBody>
                  <a:tcPr/>
                </a:tc>
                <a:tc>
                  <a:txBody>
                    <a:bodyPr/>
                    <a:lstStyle/>
                    <a:p>
                      <a:pPr algn="ctr"/>
                      <a:r>
                        <a:rPr lang="ru-RU" dirty="0" smtClean="0"/>
                        <a:t>«3»</a:t>
                      </a:r>
                      <a:endParaRPr lang="ru-RU" dirty="0"/>
                    </a:p>
                  </a:txBody>
                  <a:tcPr/>
                </a:tc>
                <a:tc>
                  <a:txBody>
                    <a:bodyPr/>
                    <a:lstStyle/>
                    <a:p>
                      <a:pPr algn="ctr"/>
                      <a:r>
                        <a:rPr lang="ru-RU" dirty="0" smtClean="0"/>
                        <a:t>«2»</a:t>
                      </a:r>
                      <a:endParaRPr lang="ru-RU" dirty="0"/>
                    </a:p>
                  </a:txBody>
                  <a:tcPr/>
                </a:tc>
                <a:extLst>
                  <a:ext uri="{0D108BD9-81ED-4DB2-BD59-A6C34878D82A}">
                    <a16:rowId xmlns:a16="http://schemas.microsoft.com/office/drawing/2014/main" xmlns="" val="2211455779"/>
                  </a:ext>
                </a:extLst>
              </a:tr>
              <a:tr h="384609">
                <a:tc>
                  <a:txBody>
                    <a:bodyPr/>
                    <a:lstStyle/>
                    <a:p>
                      <a:pPr algn="ctr"/>
                      <a:r>
                        <a:rPr lang="ru-RU" dirty="0" smtClean="0"/>
                        <a:t>0/0</a:t>
                      </a:r>
                      <a:endParaRPr lang="ru-RU" dirty="0"/>
                    </a:p>
                  </a:txBody>
                  <a:tcPr/>
                </a:tc>
                <a:tc>
                  <a:txBody>
                    <a:bodyPr/>
                    <a:lstStyle/>
                    <a:p>
                      <a:pPr algn="ctr"/>
                      <a:r>
                        <a:rPr lang="ru-RU" dirty="0" smtClean="0"/>
                        <a:t>4/11%</a:t>
                      </a:r>
                      <a:endParaRPr lang="ru-RU" dirty="0"/>
                    </a:p>
                  </a:txBody>
                  <a:tcPr/>
                </a:tc>
                <a:tc>
                  <a:txBody>
                    <a:bodyPr/>
                    <a:lstStyle/>
                    <a:p>
                      <a:pPr algn="ctr"/>
                      <a:r>
                        <a:rPr lang="ru-RU" dirty="0" smtClean="0"/>
                        <a:t>31/86%</a:t>
                      </a:r>
                      <a:endParaRPr lang="ru-RU" dirty="0"/>
                    </a:p>
                  </a:txBody>
                  <a:tcPr/>
                </a:tc>
                <a:tc>
                  <a:txBody>
                    <a:bodyPr/>
                    <a:lstStyle/>
                    <a:p>
                      <a:pPr algn="ctr"/>
                      <a:r>
                        <a:rPr lang="ru-RU" dirty="0" smtClean="0"/>
                        <a:t>0/0</a:t>
                      </a:r>
                      <a:endParaRPr lang="ru-RU" dirty="0"/>
                    </a:p>
                  </a:txBody>
                  <a:tcPr/>
                </a:tc>
                <a:extLst>
                  <a:ext uri="{0D108BD9-81ED-4DB2-BD59-A6C34878D82A}">
                    <a16:rowId xmlns:a16="http://schemas.microsoft.com/office/drawing/2014/main" xmlns="" val="3401133629"/>
                  </a:ext>
                </a:extLst>
              </a:tr>
            </a:tbl>
          </a:graphicData>
        </a:graphic>
      </p:graphicFrame>
      <p:sp>
        <p:nvSpPr>
          <p:cNvPr id="7" name="TextBox 6"/>
          <p:cNvSpPr txBox="1"/>
          <p:nvPr/>
        </p:nvSpPr>
        <p:spPr>
          <a:xfrm>
            <a:off x="646108" y="4217720"/>
            <a:ext cx="9712036" cy="461665"/>
          </a:xfrm>
          <a:prstGeom prst="rect">
            <a:avLst/>
          </a:prstGeom>
          <a:noFill/>
        </p:spPr>
        <p:txBody>
          <a:bodyPr wrap="square" rtlCol="0">
            <a:spAutoFit/>
          </a:bodyPr>
          <a:lstStyle/>
          <a:p>
            <a:r>
              <a:rPr lang="ru-RU" sz="2400" dirty="0"/>
              <a:t>Результаты основного этапа в форме ЕГЭ</a:t>
            </a:r>
          </a:p>
        </p:txBody>
      </p:sp>
      <p:graphicFrame>
        <p:nvGraphicFramePr>
          <p:cNvPr id="9" name="Таблица 8"/>
          <p:cNvGraphicFramePr>
            <a:graphicFrameLocks noGrp="1"/>
          </p:cNvGraphicFramePr>
          <p:nvPr>
            <p:extLst>
              <p:ext uri="{D42A27DB-BD31-4B8C-83A1-F6EECF244321}">
                <p14:modId xmlns:p14="http://schemas.microsoft.com/office/powerpoint/2010/main" val="3355823194"/>
              </p:ext>
            </p:extLst>
          </p:nvPr>
        </p:nvGraphicFramePr>
        <p:xfrm>
          <a:off x="605482" y="4679385"/>
          <a:ext cx="11027724" cy="1541308"/>
        </p:xfrm>
        <a:graphic>
          <a:graphicData uri="http://schemas.openxmlformats.org/drawingml/2006/table">
            <a:tbl>
              <a:tblPr firstRow="1" bandRow="1">
                <a:tableStyleId>{00A15C55-8517-42AA-B614-E9B94910E393}</a:tableStyleId>
              </a:tblPr>
              <a:tblGrid>
                <a:gridCol w="2756931">
                  <a:extLst>
                    <a:ext uri="{9D8B030D-6E8A-4147-A177-3AD203B41FA5}">
                      <a16:colId xmlns:a16="http://schemas.microsoft.com/office/drawing/2014/main" xmlns="" val="893893757"/>
                    </a:ext>
                  </a:extLst>
                </a:gridCol>
                <a:gridCol w="2756931">
                  <a:extLst>
                    <a:ext uri="{9D8B030D-6E8A-4147-A177-3AD203B41FA5}">
                      <a16:colId xmlns:a16="http://schemas.microsoft.com/office/drawing/2014/main" xmlns="" val="1732414002"/>
                    </a:ext>
                  </a:extLst>
                </a:gridCol>
                <a:gridCol w="2756931">
                  <a:extLst>
                    <a:ext uri="{9D8B030D-6E8A-4147-A177-3AD203B41FA5}">
                      <a16:colId xmlns:a16="http://schemas.microsoft.com/office/drawing/2014/main" xmlns="" val="4059230079"/>
                    </a:ext>
                  </a:extLst>
                </a:gridCol>
                <a:gridCol w="2756931">
                  <a:extLst>
                    <a:ext uri="{9D8B030D-6E8A-4147-A177-3AD203B41FA5}">
                      <a16:colId xmlns:a16="http://schemas.microsoft.com/office/drawing/2014/main" xmlns="" val="3510272929"/>
                    </a:ext>
                  </a:extLst>
                </a:gridCol>
              </a:tblGrid>
              <a:tr h="385327">
                <a:tc>
                  <a:txBody>
                    <a:bodyPr/>
                    <a:lstStyle/>
                    <a:p>
                      <a:pPr algn="ctr"/>
                      <a:r>
                        <a:rPr lang="ru-RU" dirty="0" smtClean="0"/>
                        <a:t>№п/п</a:t>
                      </a:r>
                      <a:endParaRPr lang="ru-RU" dirty="0"/>
                    </a:p>
                  </a:txBody>
                  <a:tcPr/>
                </a:tc>
                <a:tc>
                  <a:txBody>
                    <a:bodyPr/>
                    <a:lstStyle/>
                    <a:p>
                      <a:pPr algn="ctr"/>
                      <a:r>
                        <a:rPr lang="ru-RU" dirty="0" smtClean="0"/>
                        <a:t>ФИ</a:t>
                      </a:r>
                      <a:endParaRPr lang="ru-RU" dirty="0"/>
                    </a:p>
                  </a:txBody>
                  <a:tcPr/>
                </a:tc>
                <a:tc>
                  <a:txBody>
                    <a:bodyPr/>
                    <a:lstStyle/>
                    <a:p>
                      <a:pPr algn="ctr"/>
                      <a:r>
                        <a:rPr lang="ru-RU" dirty="0" smtClean="0"/>
                        <a:t>Отметка</a:t>
                      </a:r>
                      <a:endParaRPr lang="ru-RU" dirty="0"/>
                    </a:p>
                  </a:txBody>
                  <a:tcPr/>
                </a:tc>
                <a:tc>
                  <a:txBody>
                    <a:bodyPr/>
                    <a:lstStyle/>
                    <a:p>
                      <a:pPr algn="ctr"/>
                      <a:r>
                        <a:rPr lang="ru-RU" dirty="0" smtClean="0"/>
                        <a:t>Годовая</a:t>
                      </a:r>
                      <a:endParaRPr lang="ru-RU" dirty="0"/>
                    </a:p>
                  </a:txBody>
                  <a:tcPr/>
                </a:tc>
                <a:extLst>
                  <a:ext uri="{0D108BD9-81ED-4DB2-BD59-A6C34878D82A}">
                    <a16:rowId xmlns:a16="http://schemas.microsoft.com/office/drawing/2014/main" xmlns="" val="1218442221"/>
                  </a:ext>
                </a:extLst>
              </a:tr>
              <a:tr h="385327">
                <a:tc>
                  <a:txBody>
                    <a:bodyPr/>
                    <a:lstStyle/>
                    <a:p>
                      <a:pPr algn="ctr"/>
                      <a:r>
                        <a:rPr lang="ru-RU" dirty="0" smtClean="0"/>
                        <a:t>1</a:t>
                      </a:r>
                      <a:endParaRPr lang="ru-RU" dirty="0"/>
                    </a:p>
                  </a:txBody>
                  <a:tcPr/>
                </a:tc>
                <a:tc>
                  <a:txBody>
                    <a:bodyPr/>
                    <a:lstStyle/>
                    <a:p>
                      <a:pPr algn="ctr"/>
                      <a:r>
                        <a:rPr lang="ru-RU" dirty="0" smtClean="0"/>
                        <a:t>Козаченко М.</a:t>
                      </a:r>
                      <a:endParaRPr lang="ru-RU" dirty="0"/>
                    </a:p>
                  </a:txBody>
                  <a:tcPr/>
                </a:tc>
                <a:tc>
                  <a:txBody>
                    <a:bodyPr/>
                    <a:lstStyle/>
                    <a:p>
                      <a:pPr algn="ctr"/>
                      <a:r>
                        <a:rPr lang="ru-RU" dirty="0" smtClean="0"/>
                        <a:t>2</a:t>
                      </a:r>
                      <a:endParaRPr lang="ru-RU" dirty="0"/>
                    </a:p>
                  </a:txBody>
                  <a:tcPr/>
                </a:tc>
                <a:tc>
                  <a:txBody>
                    <a:bodyPr/>
                    <a:lstStyle/>
                    <a:p>
                      <a:pPr algn="ctr"/>
                      <a:r>
                        <a:rPr lang="ru-RU" dirty="0" smtClean="0"/>
                        <a:t>3</a:t>
                      </a:r>
                      <a:endParaRPr lang="ru-RU" dirty="0"/>
                    </a:p>
                  </a:txBody>
                  <a:tcPr/>
                </a:tc>
                <a:extLst>
                  <a:ext uri="{0D108BD9-81ED-4DB2-BD59-A6C34878D82A}">
                    <a16:rowId xmlns:a16="http://schemas.microsoft.com/office/drawing/2014/main" xmlns="" val="2330713056"/>
                  </a:ext>
                </a:extLst>
              </a:tr>
              <a:tr h="385327">
                <a:tc>
                  <a:txBody>
                    <a:bodyPr/>
                    <a:lstStyle/>
                    <a:p>
                      <a:pPr algn="ctr"/>
                      <a:r>
                        <a:rPr lang="ru-RU" dirty="0" smtClean="0"/>
                        <a:t>2</a:t>
                      </a:r>
                      <a:endParaRPr lang="ru-RU" dirty="0"/>
                    </a:p>
                  </a:txBody>
                  <a:tcPr/>
                </a:tc>
                <a:tc>
                  <a:txBody>
                    <a:bodyPr/>
                    <a:lstStyle/>
                    <a:p>
                      <a:pPr algn="ctr"/>
                      <a:r>
                        <a:rPr lang="ru-RU" dirty="0" smtClean="0"/>
                        <a:t>Костюк М.</a:t>
                      </a:r>
                      <a:endParaRPr lang="ru-RU" dirty="0"/>
                    </a:p>
                  </a:txBody>
                  <a:tcPr/>
                </a:tc>
                <a:tc>
                  <a:txBody>
                    <a:bodyPr/>
                    <a:lstStyle/>
                    <a:p>
                      <a:pPr algn="ctr"/>
                      <a:r>
                        <a:rPr lang="ru-RU" dirty="0" smtClean="0"/>
                        <a:t>2</a:t>
                      </a:r>
                      <a:endParaRPr lang="ru-RU" dirty="0"/>
                    </a:p>
                  </a:txBody>
                  <a:tcPr/>
                </a:tc>
                <a:tc>
                  <a:txBody>
                    <a:bodyPr/>
                    <a:lstStyle/>
                    <a:p>
                      <a:pPr algn="ctr"/>
                      <a:r>
                        <a:rPr lang="ru-RU" dirty="0" smtClean="0"/>
                        <a:t>3</a:t>
                      </a:r>
                      <a:endParaRPr lang="ru-RU" dirty="0"/>
                    </a:p>
                  </a:txBody>
                  <a:tcPr/>
                </a:tc>
                <a:extLst>
                  <a:ext uri="{0D108BD9-81ED-4DB2-BD59-A6C34878D82A}">
                    <a16:rowId xmlns:a16="http://schemas.microsoft.com/office/drawing/2014/main" xmlns="" val="3795603003"/>
                  </a:ext>
                </a:extLst>
              </a:tr>
              <a:tr h="385327">
                <a:tc>
                  <a:txBody>
                    <a:bodyPr/>
                    <a:lstStyle/>
                    <a:p>
                      <a:pPr algn="ctr"/>
                      <a:r>
                        <a:rPr lang="ru-RU" dirty="0" smtClean="0"/>
                        <a:t>3</a:t>
                      </a:r>
                      <a:endParaRPr lang="ru-RU" dirty="0"/>
                    </a:p>
                  </a:txBody>
                  <a:tcPr/>
                </a:tc>
                <a:tc>
                  <a:txBody>
                    <a:bodyPr/>
                    <a:lstStyle/>
                    <a:p>
                      <a:pPr algn="ctr"/>
                      <a:r>
                        <a:rPr lang="ru-RU" dirty="0" err="1" smtClean="0"/>
                        <a:t>Хушвакова</a:t>
                      </a:r>
                      <a:r>
                        <a:rPr lang="ru-RU" dirty="0" smtClean="0"/>
                        <a:t> А.</a:t>
                      </a:r>
                      <a:endParaRPr lang="ru-RU" dirty="0"/>
                    </a:p>
                  </a:txBody>
                  <a:tcPr/>
                </a:tc>
                <a:tc>
                  <a:txBody>
                    <a:bodyPr/>
                    <a:lstStyle/>
                    <a:p>
                      <a:pPr algn="ctr"/>
                      <a:r>
                        <a:rPr lang="ru-RU" dirty="0" smtClean="0"/>
                        <a:t>2</a:t>
                      </a:r>
                      <a:endParaRPr lang="ru-RU" dirty="0"/>
                    </a:p>
                  </a:txBody>
                  <a:tcPr/>
                </a:tc>
                <a:tc>
                  <a:txBody>
                    <a:bodyPr/>
                    <a:lstStyle/>
                    <a:p>
                      <a:pPr algn="ctr"/>
                      <a:r>
                        <a:rPr lang="ru-RU" dirty="0" smtClean="0"/>
                        <a:t>3</a:t>
                      </a:r>
                      <a:endParaRPr lang="ru-RU" dirty="0"/>
                    </a:p>
                  </a:txBody>
                  <a:tcPr/>
                </a:tc>
                <a:extLst>
                  <a:ext uri="{0D108BD9-81ED-4DB2-BD59-A6C34878D82A}">
                    <a16:rowId xmlns:a16="http://schemas.microsoft.com/office/drawing/2014/main" xmlns="" val="555665148"/>
                  </a:ext>
                </a:extLst>
              </a:tr>
            </a:tbl>
          </a:graphicData>
        </a:graphic>
      </p:graphicFrame>
    </p:spTree>
    <p:extLst>
      <p:ext uri="{BB962C8B-B14F-4D97-AF65-F5344CB8AC3E}">
        <p14:creationId xmlns:p14="http://schemas.microsoft.com/office/powerpoint/2010/main" val="986058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400" dirty="0" smtClean="0"/>
              <a:t/>
            </a:r>
            <a:br>
              <a:rPr lang="ru-RU" sz="4400" dirty="0" smtClean="0"/>
            </a:br>
            <a:r>
              <a:rPr lang="ru-RU" sz="2000" dirty="0" smtClean="0"/>
              <a:t/>
            </a:r>
            <a:br>
              <a:rPr lang="ru-RU" sz="2000" dirty="0" smtClean="0"/>
            </a:br>
            <a:r>
              <a:rPr lang="ru-RU" sz="2400" dirty="0" smtClean="0"/>
              <a:t>-</a:t>
            </a:r>
            <a:r>
              <a:rPr lang="ru-RU" sz="2400" dirty="0"/>
              <a:t>проанализированы результаты пробного </a:t>
            </a:r>
            <a:r>
              <a:rPr lang="ru-RU" sz="2400" dirty="0" smtClean="0"/>
              <a:t>экзамена </a:t>
            </a:r>
            <a:r>
              <a:rPr lang="ru-RU" sz="2400" dirty="0"/>
              <a:t>основного этапа, </a:t>
            </a:r>
            <a:r>
              <a:rPr lang="ru-RU" sz="2400" dirty="0" smtClean="0"/>
              <a:t>откорректирован </a:t>
            </a:r>
            <a:r>
              <a:rPr lang="ru-RU" sz="2400" dirty="0"/>
              <a:t>план подготовки к </a:t>
            </a:r>
            <a:r>
              <a:rPr lang="ru-RU" sz="2400" dirty="0" smtClean="0"/>
              <a:t>ГИА;</a:t>
            </a:r>
            <a:r>
              <a:rPr lang="ru-RU" sz="2400" dirty="0" smtClean="0"/>
              <a:t/>
            </a:r>
            <a:br>
              <a:rPr lang="ru-RU" sz="2400" dirty="0" smtClean="0"/>
            </a:br>
            <a:r>
              <a:rPr lang="ru-RU" sz="2400" dirty="0" smtClean="0"/>
              <a:t>-</a:t>
            </a:r>
            <a:r>
              <a:rPr lang="ru-RU" sz="2400" dirty="0"/>
              <a:t>повторно изучена нормативная база оценивания учащихся по </a:t>
            </a:r>
            <a:r>
              <a:rPr lang="ru-RU" sz="2400" dirty="0" smtClean="0"/>
              <a:t>математике;</a:t>
            </a:r>
            <a:r>
              <a:rPr lang="ru-RU" sz="2400" dirty="0" smtClean="0"/>
              <a:t/>
            </a:r>
            <a:br>
              <a:rPr lang="ru-RU" sz="2400" dirty="0" smtClean="0"/>
            </a:br>
            <a:r>
              <a:rPr lang="ru-RU" sz="2400" dirty="0" smtClean="0"/>
              <a:t>- </a:t>
            </a:r>
            <a:r>
              <a:rPr lang="ru-RU" sz="2400" dirty="0"/>
              <a:t>совместно с классными руководителями 9-х классов проведено родительское собрание по теме «Системная работа с выпускниками по подготовке к ГИА по </a:t>
            </a:r>
            <a:r>
              <a:rPr lang="ru-RU" sz="2400" dirty="0" smtClean="0"/>
              <a:t>математике»;</a:t>
            </a:r>
            <a:r>
              <a:rPr lang="ru-RU" sz="2400" dirty="0" smtClean="0"/>
              <a:t/>
            </a:r>
            <a:br>
              <a:rPr lang="ru-RU" sz="2400" dirty="0" smtClean="0"/>
            </a:br>
            <a:r>
              <a:rPr lang="ru-RU" sz="2400" dirty="0" smtClean="0"/>
              <a:t>-</a:t>
            </a:r>
            <a:r>
              <a:rPr lang="ru-RU" sz="2400" dirty="0"/>
              <a:t>проведены беседы с учениками и дополнительные </a:t>
            </a:r>
            <a:r>
              <a:rPr lang="ru-RU" sz="2400" dirty="0" smtClean="0"/>
              <a:t>занятия;</a:t>
            </a:r>
            <a:r>
              <a:rPr lang="ru-RU" sz="2400" dirty="0" smtClean="0"/>
              <a:t/>
            </a:r>
            <a:br>
              <a:rPr lang="ru-RU" sz="2400" dirty="0" smtClean="0"/>
            </a:br>
            <a:r>
              <a:rPr lang="ru-RU" sz="2400" dirty="0" smtClean="0"/>
              <a:t>-</a:t>
            </a:r>
            <a:r>
              <a:rPr lang="ru-RU" sz="2400" dirty="0"/>
              <a:t>отработана демоверсия экзамена.</a:t>
            </a:r>
          </a:p>
        </p:txBody>
      </p:sp>
    </p:spTree>
    <p:extLst>
      <p:ext uri="{BB962C8B-B14F-4D97-AF65-F5344CB8AC3E}">
        <p14:creationId xmlns:p14="http://schemas.microsoft.com/office/powerpoint/2010/main" val="19581357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Причины низких результатов итогового сочинения по критерию №5 («Грамотность</a:t>
            </a:r>
            <a:r>
              <a:rPr lang="ru-RU" sz="3200" dirty="0" smtClean="0"/>
              <a:t>»)</a:t>
            </a:r>
            <a:br>
              <a:rPr lang="ru-RU" sz="3200" dirty="0" smtClean="0"/>
            </a:br>
            <a:r>
              <a:rPr lang="ru-RU" sz="2000" dirty="0" smtClean="0"/>
              <a:t/>
            </a:r>
            <a:br>
              <a:rPr lang="ru-RU" sz="2000" dirty="0" smtClean="0"/>
            </a:br>
            <a:r>
              <a:rPr lang="ru-RU" sz="2400" dirty="0" smtClean="0"/>
              <a:t>1.Высокая </a:t>
            </a:r>
            <a:r>
              <a:rPr lang="ru-RU" sz="2400" dirty="0"/>
              <a:t>степень значимости работы и связанные с этим переживания</a:t>
            </a:r>
            <a:r>
              <a:rPr lang="ru-RU" sz="2400" dirty="0" smtClean="0"/>
              <a:t>.</a:t>
            </a:r>
            <a:br>
              <a:rPr lang="ru-RU" sz="2400" dirty="0" smtClean="0"/>
            </a:br>
            <a:r>
              <a:rPr lang="ru-RU" sz="2400" dirty="0" smtClean="0"/>
              <a:t>2.Недостаточный  </a:t>
            </a:r>
            <a:r>
              <a:rPr lang="ru-RU" sz="2400" dirty="0"/>
              <a:t>уровень самоконтроля в письменной речи  у обучающихся в форме самообразования</a:t>
            </a:r>
            <a:r>
              <a:rPr lang="ru-RU" sz="2400" dirty="0" smtClean="0"/>
              <a:t>.</a:t>
            </a:r>
            <a:br>
              <a:rPr lang="ru-RU" sz="2400" dirty="0" smtClean="0"/>
            </a:br>
            <a:r>
              <a:rPr lang="ru-RU" sz="2400" dirty="0" smtClean="0"/>
              <a:t>3.Недостаточно </a:t>
            </a:r>
            <a:r>
              <a:rPr lang="ru-RU" sz="2400" dirty="0"/>
              <a:t>сформированы навыки грамматически верного построения </a:t>
            </a:r>
            <a:r>
              <a:rPr lang="ru-RU" sz="2400" dirty="0" smtClean="0"/>
              <a:t>высказывания.</a:t>
            </a:r>
            <a:endParaRPr lang="ru-RU" sz="2400" dirty="0"/>
          </a:p>
        </p:txBody>
      </p:sp>
      <p:graphicFrame>
        <p:nvGraphicFramePr>
          <p:cNvPr id="3" name="Таблица 2"/>
          <p:cNvGraphicFramePr>
            <a:graphicFrameLocks noGrp="1"/>
          </p:cNvGraphicFramePr>
          <p:nvPr>
            <p:extLst>
              <p:ext uri="{D42A27DB-BD31-4B8C-83A1-F6EECF244321}">
                <p14:modId xmlns:p14="http://schemas.microsoft.com/office/powerpoint/2010/main" val="835155588"/>
              </p:ext>
            </p:extLst>
          </p:nvPr>
        </p:nvGraphicFramePr>
        <p:xfrm>
          <a:off x="646111" y="4440766"/>
          <a:ext cx="10313990" cy="1375833"/>
        </p:xfrm>
        <a:graphic>
          <a:graphicData uri="http://schemas.openxmlformats.org/drawingml/2006/table">
            <a:tbl>
              <a:tblPr firstRow="1" bandRow="1">
                <a:tableStyleId>{00A15C55-8517-42AA-B614-E9B94910E393}</a:tableStyleId>
              </a:tblPr>
              <a:tblGrid>
                <a:gridCol w="5156995">
                  <a:extLst>
                    <a:ext uri="{9D8B030D-6E8A-4147-A177-3AD203B41FA5}">
                      <a16:colId xmlns:a16="http://schemas.microsoft.com/office/drawing/2014/main" xmlns="" val="2362667210"/>
                    </a:ext>
                  </a:extLst>
                </a:gridCol>
                <a:gridCol w="5156995">
                  <a:extLst>
                    <a:ext uri="{9D8B030D-6E8A-4147-A177-3AD203B41FA5}">
                      <a16:colId xmlns:a16="http://schemas.microsoft.com/office/drawing/2014/main" xmlns="" val="2733095454"/>
                    </a:ext>
                  </a:extLst>
                </a:gridCol>
              </a:tblGrid>
              <a:tr h="458611">
                <a:tc>
                  <a:txBody>
                    <a:bodyPr/>
                    <a:lstStyle/>
                    <a:p>
                      <a:pPr algn="ctr"/>
                      <a:r>
                        <a:rPr lang="ru-RU" dirty="0" smtClean="0"/>
                        <a:t>Критерий №5(кол-во)</a:t>
                      </a:r>
                      <a:endParaRPr lang="ru-RU" dirty="0"/>
                    </a:p>
                  </a:txBody>
                  <a:tcPr/>
                </a:tc>
                <a:tc>
                  <a:txBody>
                    <a:bodyPr/>
                    <a:lstStyle/>
                    <a:p>
                      <a:pPr algn="ctr"/>
                      <a:r>
                        <a:rPr lang="ru-RU" dirty="0" smtClean="0"/>
                        <a:t>Процент</a:t>
                      </a:r>
                      <a:endParaRPr lang="ru-RU" dirty="0"/>
                    </a:p>
                  </a:txBody>
                  <a:tcPr/>
                </a:tc>
                <a:extLst>
                  <a:ext uri="{0D108BD9-81ED-4DB2-BD59-A6C34878D82A}">
                    <a16:rowId xmlns:a16="http://schemas.microsoft.com/office/drawing/2014/main" xmlns="" val="2132859770"/>
                  </a:ext>
                </a:extLst>
              </a:tr>
              <a:tr h="458611">
                <a:tc>
                  <a:txBody>
                    <a:bodyPr/>
                    <a:lstStyle/>
                    <a:p>
                      <a:pPr algn="ctr"/>
                      <a:r>
                        <a:rPr lang="ru-RU" dirty="0" smtClean="0"/>
                        <a:t>12</a:t>
                      </a:r>
                      <a:endParaRPr lang="ru-RU" dirty="0"/>
                    </a:p>
                  </a:txBody>
                  <a:tcPr/>
                </a:tc>
                <a:tc>
                  <a:txBody>
                    <a:bodyPr/>
                    <a:lstStyle/>
                    <a:p>
                      <a:pPr algn="ctr"/>
                      <a:r>
                        <a:rPr lang="ru-RU" dirty="0" smtClean="0"/>
                        <a:t>25</a:t>
                      </a:r>
                      <a:endParaRPr lang="ru-RU" dirty="0"/>
                    </a:p>
                  </a:txBody>
                  <a:tcPr/>
                </a:tc>
                <a:extLst>
                  <a:ext uri="{0D108BD9-81ED-4DB2-BD59-A6C34878D82A}">
                    <a16:rowId xmlns:a16="http://schemas.microsoft.com/office/drawing/2014/main" xmlns="" val="3209659713"/>
                  </a:ext>
                </a:extLst>
              </a:tr>
              <a:tr h="458611">
                <a:tc>
                  <a:txBody>
                    <a:bodyPr/>
                    <a:lstStyle/>
                    <a:p>
                      <a:pPr algn="ctr"/>
                      <a:r>
                        <a:rPr lang="ru-RU" dirty="0" smtClean="0"/>
                        <a:t>10</a:t>
                      </a:r>
                      <a:endParaRPr lang="ru-RU" dirty="0"/>
                    </a:p>
                  </a:txBody>
                  <a:tcPr/>
                </a:tc>
                <a:tc>
                  <a:txBody>
                    <a:bodyPr/>
                    <a:lstStyle/>
                    <a:p>
                      <a:pPr algn="ctr"/>
                      <a:r>
                        <a:rPr lang="ru-RU" dirty="0" smtClean="0"/>
                        <a:t>80</a:t>
                      </a:r>
                      <a:endParaRPr lang="ru-RU" dirty="0"/>
                    </a:p>
                  </a:txBody>
                  <a:tcPr/>
                </a:tc>
                <a:extLst>
                  <a:ext uri="{0D108BD9-81ED-4DB2-BD59-A6C34878D82A}">
                    <a16:rowId xmlns:a16="http://schemas.microsoft.com/office/drawing/2014/main" xmlns="" val="3888710424"/>
                  </a:ext>
                </a:extLst>
              </a:tr>
            </a:tbl>
          </a:graphicData>
        </a:graphic>
      </p:graphicFrame>
    </p:spTree>
    <p:extLst>
      <p:ext uri="{BB962C8B-B14F-4D97-AF65-F5344CB8AC3E}">
        <p14:creationId xmlns:p14="http://schemas.microsoft.com/office/powerpoint/2010/main" val="17801570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a:t>Выводы: </a:t>
            </a:r>
            <a:r>
              <a:rPr lang="ru-RU" sz="2800" dirty="0" smtClean="0"/>
              <a:t/>
            </a:r>
            <a:br>
              <a:rPr lang="ru-RU" sz="2800" dirty="0" smtClean="0"/>
            </a:br>
            <a:r>
              <a:rPr lang="ru-RU" sz="2800" dirty="0" smtClean="0"/>
              <a:t>1.Проведены дополнительные занятия </a:t>
            </a:r>
            <a:r>
              <a:rPr lang="ru-RU" sz="2800" dirty="0"/>
              <a:t>по подготовке к ЕГЭ (в том числе к ИС</a:t>
            </a:r>
            <a:r>
              <a:rPr lang="ru-RU" sz="2800" dirty="0" smtClean="0"/>
              <a:t>).</a:t>
            </a:r>
            <a:br>
              <a:rPr lang="ru-RU" sz="2800" dirty="0" smtClean="0"/>
            </a:br>
            <a:r>
              <a:rPr lang="ru-RU" sz="2800" dirty="0" smtClean="0"/>
              <a:t>2.Просмотрены все </a:t>
            </a:r>
            <a:r>
              <a:rPr lang="ru-RU" sz="2800" dirty="0" err="1" smtClean="0"/>
              <a:t>вебинары</a:t>
            </a:r>
            <a:r>
              <a:rPr lang="ru-RU" sz="2800" dirty="0" smtClean="0"/>
              <a:t>, размещённые </a:t>
            </a:r>
            <a:r>
              <a:rPr lang="ru-RU" sz="2800" dirty="0"/>
              <a:t>на сайте </a:t>
            </a:r>
            <a:r>
              <a:rPr lang="ru-RU" sz="2800" dirty="0" smtClean="0"/>
              <a:t>МБОУ ДО «ЦДЮТ»</a:t>
            </a:r>
            <a:br>
              <a:rPr lang="ru-RU" sz="2800" dirty="0" smtClean="0"/>
            </a:br>
            <a:r>
              <a:rPr lang="ru-RU" sz="2800" dirty="0" smtClean="0"/>
              <a:t>3.Написаны сочинения </a:t>
            </a:r>
            <a:r>
              <a:rPr lang="ru-RU" sz="2800" dirty="0"/>
              <a:t>в формате ИС с последующим анализом типичных ошибок, выполнением работы над ошибками</a:t>
            </a:r>
            <a:r>
              <a:rPr lang="ru-RU" sz="2800" dirty="0" smtClean="0"/>
              <a:t>.</a:t>
            </a:r>
            <a:br>
              <a:rPr lang="ru-RU" sz="2800" dirty="0" smtClean="0"/>
            </a:br>
            <a:r>
              <a:rPr lang="ru-RU" sz="2800" dirty="0" smtClean="0"/>
              <a:t/>
            </a:r>
            <a:br>
              <a:rPr lang="ru-RU" sz="2800" dirty="0" smtClean="0"/>
            </a:br>
            <a:r>
              <a:rPr lang="ru-RU" sz="4000" dirty="0" smtClean="0"/>
              <a:t>Итог</a:t>
            </a:r>
            <a:r>
              <a:rPr lang="ru-RU" sz="4000" dirty="0"/>
              <a:t>: </a:t>
            </a:r>
            <a:r>
              <a:rPr lang="ru-RU" sz="2800" dirty="0"/>
              <a:t>80% учащихся по данному критерию на пробном экзамене получили «зачёт»</a:t>
            </a:r>
          </a:p>
        </p:txBody>
      </p:sp>
    </p:spTree>
    <p:extLst>
      <p:ext uri="{BB962C8B-B14F-4D97-AF65-F5344CB8AC3E}">
        <p14:creationId xmlns:p14="http://schemas.microsoft.com/office/powerpoint/2010/main" val="15892416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246</TotalTime>
  <Words>360</Words>
  <Application>Microsoft Office PowerPoint</Application>
  <PresentationFormat>Произвольный</PresentationFormat>
  <Paragraphs>148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Ион</vt:lpstr>
      <vt:lpstr>Об итогах реализации Дорожной карты  МБОУ «Скворцовская школа»  по программе  «Перевод общеобразовательных организаций Симферопольского района, показывающих низкие образовательные результаты,  в эффективный режим функционирования» на 2019-2024 годы» в 2020/2021 учебном году</vt:lpstr>
      <vt:lpstr>Низкие результаты:  1.По сравнению с 2019/2020 учебным годом снизилось качество обучения с 54,9% до 51,2 % 2.В написании пробного ОГЭ по математике, ЕГЭ профильного уровня  отсутствует качество знаний. 3.В пробном ЕГЭ по русскому языку средний тестовый балл ниже среднего по району, двое учеников не набрали минимальный балл. 4. Низкие результаты итогового сочинения по критерию №5 («Грамотность») 5.В написании  ЕГЭ по биологии 2 ученика имеют отметки «2» </vt:lpstr>
      <vt:lpstr>Проанализированы причины снижения качества обучения с 54,9% до 51,2 % </vt:lpstr>
      <vt:lpstr>Причины снижения качества:  - по математике – дефицит педагогических кадров. В школе работает молодой специалист  с большой педагогической нагрузкой, а часы по вакансии велись по замене; - по алгебре – работает опытный педагог, но с ноября 2020 по февраль 2021 находилась на длительном лечении, часы велись по замене ; -по второму иностранному языку (французскому) – работает преподаватель ВУЗа, которая адаптируется к специфике преподавания учебного предмета в школе - по истории – низкий процент качества показали учащиеся 10 класса, низкомотивированные, не поступившие после окончания 9 класса в учебные учреждения.</vt:lpstr>
      <vt:lpstr>Выводы: 1.Изданы приказы по школе (см. справку) 2. На курсах повышения квалификации в ГБОУ ДПО РК КРИППО курсовую переподготовку прошли  12 педагогов. 3. Составлена Программа работы с обучающимися, имеющими низкую учебную мотивацию:   - с учащимися;  - с учителями;   - с родителями.</vt:lpstr>
      <vt:lpstr> Результаты пробного экзамена в форме ОГЭ </vt:lpstr>
      <vt:lpstr>  -проанализированы результаты пробного экзамена основного этапа, откорректирован план подготовки к ГИА; -повторно изучена нормативная база оценивания учащихся по математике; - совместно с классными руководителями 9-х классов проведено родительское собрание по теме «Системная работа с выпускниками по подготовке к ГИА по математике»; -проведены беседы с учениками и дополнительные занятия; -отработана демоверсия экзамена.</vt:lpstr>
      <vt:lpstr>Причины низких результатов итогового сочинения по критерию №5 («Грамотность»)  1.Высокая степень значимости работы и связанные с этим переживания. 2.Недостаточный  уровень самоконтроля в письменной речи  у обучающихся в форме самообразования. 3.Недостаточно сформированы навыки грамматически верного построения высказывания.</vt:lpstr>
      <vt:lpstr>Выводы:  1.Проведены дополнительные занятия по подготовке к ЕГЭ (в том числе к ИС). 2.Просмотрены все вебинары, размещённые на сайте МБОУ ДО «ЦДЮТ» 3.Написаны сочинения в формате ИС с последующим анализом типичных ошибок, выполнением работы над ошибками.  Итог: 80% учащихся по данному критерию на пробном экзамене получили «зачёт»</vt:lpstr>
      <vt:lpstr>Пробный ЕГЭ по русскому языку</vt:lpstr>
      <vt:lpstr>В 2020/2021 учебном году трое учеников 11 класса приняли участие в ЕГЭ по биологии  Омельковец А. – учащаяся 11 класса пропустила 26 уроков по биологии из 68 (38%), не посетила ни одного дополнительного занятия по подготовке к ГИА, которые были организованы учителем с 1 сентября, с репетитором не занималась.  Позднякова Д. – учащаяся 11 класса, халатно отнеслась к подготовке к ГИА,  не посетила ни одного дополнительного занятия, которые были организованы учителем с 1 сентября, с репетитором не занималась. Результаты в таблице: </vt:lpstr>
      <vt:lpstr>Выводы:  1. Изданы приказы по школе: приказ № 227 от 08.06.2021 «О проведении мониторинга качества начального, основного, среднего образования», приказ № 229 от 09.06.2021 «О проведении мониторинга профессионального роста педагогов», приказ № 231 от 10.06.2021 «О проведении мониторинга методической работы», приказ № 486а от 29.10.2021 «О качестве предоставления образовательных услуг по биологии». 2. На курсах повышения квалификации в ГБОУ ДПО РК КРИППО курсовую подготовку прошла  учитель Перепелица И.В. по теме «Преподавание биологии в школе в условиях модернизации образования».</vt:lpstr>
      <vt:lpstr>Управленческие решения: 1.Поставлены на персональный контроль в 2021/2022 учебном году учитель математики Царегородцева Г.В., учитель биологии Перепелица И.В.,  учитель русского языка и литературы Колесник Р.В. 2.Выделены часы внеурочной деятельности для подготовки к ГИА. 3.Ведутся консультации по предметам на ГИА в 2022 году. 4.Запланированы пробные ЕГЭ, ОГЭ в ноябре 2021 и в апреле 2022 года. 5.Проведено пробное итоговое сочинение в 11 классе.  6.Составлен план повышения качества образования. 7.В календарно-тематические планы учителя предметники в разделе «Повторение» внесли темы, по которым допустили наибольшее количество ошибок на ГИА. 8.Учителями-предметниками составлены планы работы со слабомотивированными и неуспевающими учащимися. 9.В годовом плане работы школы поставлены на контроль: изучение состояния преподавания биологии – октябрь 2021; физику –февраль 2022. На 2022/2023 учебный год запланировано изучение состояния преподавания русского языка и литературы, а на 2023/2024-математика.  Администрацией ведется мониторинг по объективности выставления оценок учителями-предметниками (посещение уроков, проверка тетрадей для контрольных работ, рабочих тетрадей, взаимопроверки).</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Ульяня</dc:creator>
  <cp:lastModifiedBy>ДиректорСШ</cp:lastModifiedBy>
  <cp:revision>16</cp:revision>
  <dcterms:created xsi:type="dcterms:W3CDTF">2022-04-20T09:38:04Z</dcterms:created>
  <dcterms:modified xsi:type="dcterms:W3CDTF">2022-04-21T05:47:09Z</dcterms:modified>
</cp:coreProperties>
</file>