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7" r:id="rId2"/>
    <p:sldId id="288" r:id="rId3"/>
    <p:sldId id="258" r:id="rId4"/>
    <p:sldId id="256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8" r:id="rId22"/>
    <p:sldId id="277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3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E55B4C-4CCD-40C1-900A-83FE33F6CAC6}" type="datetimeFigureOut">
              <a:rPr lang="ru-RU" smtClean="0"/>
              <a:t>14.10.2022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4AA7E2-C457-46F7-9CA7-011A5BE38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839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AA7E2-C457-46F7-9CA7-011A5BE384E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61639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AA7E2-C457-46F7-9CA7-011A5BE384E7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60998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5815F-0019-43B3-94CE-A444807EF5F2}" type="datetimeFigureOut">
              <a:rPr lang="ru-RU" smtClean="0"/>
              <a:t>14.10.2022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DB71-B59F-40C0-9D16-35BFCEC23886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4509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5815F-0019-43B3-94CE-A444807EF5F2}" type="datetimeFigureOut">
              <a:rPr lang="ru-RU" smtClean="0"/>
              <a:t>14.10.2022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DB71-B59F-40C0-9D16-35BFCEC238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31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5815F-0019-43B3-94CE-A444807EF5F2}" type="datetimeFigureOut">
              <a:rPr lang="ru-RU" smtClean="0"/>
              <a:t>14.10.2022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DB71-B59F-40C0-9D16-35BFCEC238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6426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5815F-0019-43B3-94CE-A444807EF5F2}" type="datetimeFigureOut">
              <a:rPr lang="ru-RU" smtClean="0"/>
              <a:t>14.10.2022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DB71-B59F-40C0-9D16-35BFCEC238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1231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5815F-0019-43B3-94CE-A444807EF5F2}" type="datetimeFigureOut">
              <a:rPr lang="ru-RU" smtClean="0"/>
              <a:t>14.10.2022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DB71-B59F-40C0-9D16-35BFCEC23886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4303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5815F-0019-43B3-94CE-A444807EF5F2}" type="datetimeFigureOut">
              <a:rPr lang="ru-RU" smtClean="0"/>
              <a:t>14.10.2022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DB71-B59F-40C0-9D16-35BFCEC238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1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5815F-0019-43B3-94CE-A444807EF5F2}" type="datetimeFigureOut">
              <a:rPr lang="ru-RU" smtClean="0"/>
              <a:t>14.10.2022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DB71-B59F-40C0-9D16-35BFCEC238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375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5815F-0019-43B3-94CE-A444807EF5F2}" type="datetimeFigureOut">
              <a:rPr lang="ru-RU" smtClean="0"/>
              <a:t>14.10.2022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DB71-B59F-40C0-9D16-35BFCEC238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0701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5815F-0019-43B3-94CE-A444807EF5F2}" type="datetimeFigureOut">
              <a:rPr lang="ru-RU" smtClean="0"/>
              <a:t>14.10.2022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DB71-B59F-40C0-9D16-35BFCEC238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982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0D5815F-0019-43B3-94CE-A444807EF5F2}" type="datetimeFigureOut">
              <a:rPr lang="ru-RU" smtClean="0"/>
              <a:t>14.10.2022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59BDB71-B59F-40C0-9D16-35BFCEC238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1316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5815F-0019-43B3-94CE-A444807EF5F2}" type="datetimeFigureOut">
              <a:rPr lang="ru-RU" smtClean="0"/>
              <a:t>14.10.2022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DB71-B59F-40C0-9D16-35BFCEC238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772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0D5815F-0019-43B3-94CE-A444807EF5F2}" type="datetimeFigureOut">
              <a:rPr lang="ru-RU" smtClean="0"/>
              <a:t>14.10.2022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59BDB71-B59F-40C0-9D16-35BFCEC23886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225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fipi.ru/oge/demoversii-specifikacii-kodifikatory#!/tab/173801626-9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4"/>
          <p:cNvSpPr txBox="1">
            <a:spLocks noChangeArrowheads="1"/>
          </p:cNvSpPr>
          <p:nvPr/>
        </p:nvSpPr>
        <p:spPr bwMode="auto">
          <a:xfrm>
            <a:off x="735932" y="546732"/>
            <a:ext cx="1081638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3200" b="1" dirty="0" smtClean="0">
                <a:latin typeface="Arial" panose="020B0604020202020204" pitchFamily="34" charset="0"/>
              </a:rPr>
              <a:t>Подготовка к ОГЭ  </a:t>
            </a:r>
            <a:r>
              <a:rPr lang="ru-RU" altLang="ru-RU" sz="3200" b="1" dirty="0">
                <a:latin typeface="Arial" panose="020B0604020202020204" pitchFamily="34" charset="0"/>
              </a:rPr>
              <a:t>по обществознанию, 9 класс</a:t>
            </a:r>
          </a:p>
        </p:txBody>
      </p:sp>
      <p:sp>
        <p:nvSpPr>
          <p:cNvPr id="8195" name="Text Box 7"/>
          <p:cNvSpPr txBox="1">
            <a:spLocks noChangeArrowheads="1"/>
          </p:cNvSpPr>
          <p:nvPr/>
        </p:nvSpPr>
        <p:spPr bwMode="auto">
          <a:xfrm>
            <a:off x="2615115" y="1724945"/>
            <a:ext cx="7058025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ru-RU" altLang="ru-RU" sz="3600" b="1" dirty="0" smtClean="0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altLang="ru-RU" sz="3600" b="1" dirty="0" smtClean="0">
                <a:latin typeface="Arial" panose="020B0604020202020204" pitchFamily="34" charset="0"/>
              </a:rPr>
              <a:t>Сложные вопросы экономики в ОГЭ по обществознанию. Общая характеристика заданий</a:t>
            </a:r>
            <a:endParaRPr lang="ru-RU" altLang="ru-RU" sz="3600" b="1" dirty="0">
              <a:latin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825" y="3978441"/>
            <a:ext cx="2581275" cy="177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52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150680"/>
            <a:ext cx="10058400" cy="64015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Пример.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Задание №6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0768" y="2068455"/>
            <a:ext cx="10574912" cy="2582563"/>
          </a:xfrm>
        </p:spPr>
        <p:txBody>
          <a:bodyPr/>
          <a:lstStyle/>
          <a:p>
            <a:pPr marL="90488" indent="269875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выходной день Вере Васильевне срочно понадобились наличные деньги. Банк был закрыт, поэтому она пошла к банкомату, хотя не помнила, как им пользоваться. У банкомата оказался любезный молодой человек, который помог Вере Васильевне вставить в банкомат карточку и набрал под её диктовку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-код.</a:t>
            </a:r>
          </a:p>
          <a:p>
            <a:pPr marL="90488" indent="269875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небезопасные для своих личных финансов действия совершила Вера Васильевна? Как ей следовало поступить в данной ситуации?</a:t>
            </a:r>
          </a:p>
          <a:p>
            <a:pPr marL="90488" indent="269875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 запишите на бланке ответов № 2, указав номер задания.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6904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9312" y="0"/>
            <a:ext cx="10058400" cy="66173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заданий КИМ по разделу курса «Экономика»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1257236"/>
              </p:ext>
            </p:extLst>
          </p:nvPr>
        </p:nvGraphicFramePr>
        <p:xfrm>
          <a:off x="348915" y="661736"/>
          <a:ext cx="11649747" cy="55109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06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508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28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92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98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96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65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430380">
                <a:tc>
                  <a:txBody>
                    <a:bodyPr/>
                    <a:lstStyle/>
                    <a:p>
                      <a:pPr>
                        <a:tabLst>
                          <a:tab pos="901700" algn="l"/>
                        </a:tabLst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задания в КИМ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>
                          <a:tab pos="901700" algn="l"/>
                        </a:tabLst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Требования к уровню подготовки выпускников, проверяемому на ОГЭ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Коды проверяемых требований к уровню подготовки</a:t>
                      </a:r>
                    </a:p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(по кодификатору)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Коды проверяемых элементов содержания </a:t>
                      </a:r>
                    </a:p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по      кодификатору)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сложности задания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Максимальный балл за выполнение задания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Примерное время выполнения задания (мин.)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0606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b="0" i="0" u="none" strike="noStrike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Понимание основных принципов жизни общества, основ современных научных теорий общественного развития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Экономика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3.1, 3.12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2-3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14811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150680"/>
            <a:ext cx="10058400" cy="64015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Пример.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Задание №7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97280" y="2182618"/>
            <a:ext cx="10058400" cy="2269066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основным факторам (ресурсам) производства экономисты относят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	 1)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спрос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	 2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конкуренцию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	 3)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	 4)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0244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9312" y="0"/>
            <a:ext cx="10058400" cy="66173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заданий КИМ по разделу курса «Экономика»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5384437"/>
              </p:ext>
            </p:extLst>
          </p:nvPr>
        </p:nvGraphicFramePr>
        <p:xfrm>
          <a:off x="348915" y="661736"/>
          <a:ext cx="11649747" cy="55109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06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508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28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92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98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96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65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430380">
                <a:tc>
                  <a:txBody>
                    <a:bodyPr/>
                    <a:lstStyle/>
                    <a:p>
                      <a:pPr>
                        <a:tabLst>
                          <a:tab pos="901700" algn="l"/>
                        </a:tabLst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задания в КИМ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>
                          <a:tab pos="901700" algn="l"/>
                        </a:tabLst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Требования к уровню подготовки выпускников, проверяемому на ОГЭ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Коды проверяемых требований к уровню подготовки</a:t>
                      </a:r>
                    </a:p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(по кодификатору)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Коды проверяемых элементов содержания </a:t>
                      </a:r>
                    </a:p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по      кодификатору)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сложности задания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Максимальный балл за выполнение задания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Примерное время выполнения задания (мин.)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0606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b="0" i="0" u="none" strike="noStrike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Приобретение теоретических знаний и опыта применения полученных знаний и умений для определения собственной активной позиции в общественной жизни, для решения типичных задач в области социальных</a:t>
                      </a:r>
                    </a:p>
                    <a:p>
                      <a:pPr algn="just"/>
                      <a:r>
                        <a:rPr lang="ru-RU" sz="1800" b="0" i="0" u="none" strike="noStrike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отношений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2.4/2.6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Экономика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3.1, 3.12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2-3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45855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150680"/>
            <a:ext cx="10058400" cy="64015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Пример.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Задание №8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17357" y="2182617"/>
            <a:ext cx="11165305" cy="3400035"/>
          </a:xfrm>
        </p:spPr>
        <p:txBody>
          <a:bodyPr>
            <a:noAutofit/>
          </a:bodyPr>
          <a:lstStyle/>
          <a:p>
            <a:pPr marL="0" indent="360363">
              <a:lnSpc>
                <a:spcPct val="10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Государство выполняет различные функции в экономической жизни общества. Одна из них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производство общественных благ. Какой из приведённых ниже примеров иллюстрирует эту функцию?</a:t>
            </a:r>
          </a:p>
          <a:p>
            <a:pPr marL="0" indent="360363">
              <a:lnSpc>
                <a:spcPct val="10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	 1)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Правительство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изменило порядок налогообложения предприятий.</a:t>
            </a:r>
          </a:p>
          <a:p>
            <a:pPr marL="0" indent="360363">
              <a:lnSpc>
                <a:spcPct val="10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	 2)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рамках государственной программы развития образования открылись новые школы.</a:t>
            </a:r>
          </a:p>
          <a:p>
            <a:pPr marL="0" indent="360363">
              <a:lnSpc>
                <a:spcPct val="10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	 3)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Центральный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банк выдал лицензию коммерческому банку.</a:t>
            </a:r>
          </a:p>
          <a:p>
            <a:pPr marL="0" indent="360363">
              <a:lnSpc>
                <a:spcPct val="10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	 4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Правительство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центральный банк осуществили комплекс антиинфляционных мер.</a:t>
            </a:r>
          </a:p>
        </p:txBody>
      </p:sp>
    </p:spTree>
    <p:extLst>
      <p:ext uri="{BB962C8B-B14F-4D97-AF65-F5344CB8AC3E}">
        <p14:creationId xmlns:p14="http://schemas.microsoft.com/office/powerpoint/2010/main" val="39621979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9312" y="0"/>
            <a:ext cx="10058400" cy="66173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заданий КИМ по разделу курса «Экономика»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6595869"/>
              </p:ext>
            </p:extLst>
          </p:nvPr>
        </p:nvGraphicFramePr>
        <p:xfrm>
          <a:off x="348915" y="661736"/>
          <a:ext cx="11649747" cy="55109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06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508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28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92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98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96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65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430380">
                <a:tc>
                  <a:txBody>
                    <a:bodyPr/>
                    <a:lstStyle/>
                    <a:p>
                      <a:pPr>
                        <a:tabLst>
                          <a:tab pos="901700" algn="l"/>
                        </a:tabLst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задания в КИМ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>
                          <a:tab pos="901700" algn="l"/>
                        </a:tabLst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Требования к уровню подготовки выпускников, проверяемому на ОГЭ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Коды проверяемых требований к уровню подготовки</a:t>
                      </a:r>
                    </a:p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(по кодификатору)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Коды проверяемых элементов содержания </a:t>
                      </a:r>
                    </a:p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по      кодификатору)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сложности задания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Максимальный балл за выполнение задания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Примерное время выполнения задания (мин.)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0606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b="0" i="0" u="none" strike="noStrike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Приобретение теоретических знаний и опыта применения полученных знаний и умений для определения собственной активной позиции в общественной жизни, для решения типичных задач в области социальных</a:t>
                      </a:r>
                    </a:p>
                    <a:p>
                      <a:pPr algn="just"/>
                      <a:r>
                        <a:rPr lang="ru-RU" sz="1800" b="0" i="0" u="none" strike="noStrike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отношений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2.4/2.6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Экономика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3.1, 3.12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2-3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19539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150680"/>
            <a:ext cx="10058400" cy="64015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Пример.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Задание №9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17357" y="2182617"/>
            <a:ext cx="11165305" cy="3905362"/>
          </a:xfrm>
        </p:spPr>
        <p:txBody>
          <a:bodyPr>
            <a:noAutofit/>
          </a:bodyPr>
          <a:lstStyle/>
          <a:p>
            <a:pPr marL="0" indent="360363">
              <a:lnSpc>
                <a:spcPct val="10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Верны ли следующие суждения о рынке?</a:t>
            </a:r>
          </a:p>
          <a:p>
            <a:pPr marL="0" indent="360363">
              <a:lnSpc>
                <a:spcPct val="10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Рынок даёт производителям и потребителям информацию о ценах.</a:t>
            </a:r>
          </a:p>
          <a:p>
            <a:pPr marL="0" indent="360363">
              <a:lnSpc>
                <a:spcPct val="10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Рыночный механизм позволяет организовать производство и связать производителей и потребителей товаров и услуг.</a:t>
            </a:r>
          </a:p>
          <a:p>
            <a:pPr marL="0" indent="360363">
              <a:lnSpc>
                <a:spcPct val="10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	 1)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А</a:t>
            </a:r>
          </a:p>
          <a:p>
            <a:pPr marL="0" indent="360363">
              <a:lnSpc>
                <a:spcPct val="10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	 2)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Б</a:t>
            </a:r>
          </a:p>
          <a:p>
            <a:pPr marL="0" indent="360363">
              <a:lnSpc>
                <a:spcPct val="10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	 3)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верны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оба суждения</a:t>
            </a:r>
          </a:p>
          <a:p>
            <a:pPr marL="0" indent="360363">
              <a:lnSpc>
                <a:spcPct val="10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	 4)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суждения неверны</a:t>
            </a:r>
          </a:p>
        </p:txBody>
      </p:sp>
    </p:spTree>
    <p:extLst>
      <p:ext uri="{BB962C8B-B14F-4D97-AF65-F5344CB8AC3E}">
        <p14:creationId xmlns:p14="http://schemas.microsoft.com/office/powerpoint/2010/main" val="14091721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9312" y="0"/>
            <a:ext cx="10058400" cy="66173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заданий КИМ по разделу курса «Экономика»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7626700"/>
              </p:ext>
            </p:extLst>
          </p:nvPr>
        </p:nvGraphicFramePr>
        <p:xfrm>
          <a:off x="348915" y="661736"/>
          <a:ext cx="11649747" cy="61465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06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238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61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130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98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96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65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153653">
                <a:tc>
                  <a:txBody>
                    <a:bodyPr/>
                    <a:lstStyle/>
                    <a:p>
                      <a:pPr>
                        <a:tabLst>
                          <a:tab pos="901700" algn="l"/>
                        </a:tabLst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задания в КИМ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>
                          <a:tab pos="901700" algn="l"/>
                        </a:tabLst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Требования к уровню подготовки выпускников, проверяемому на ОГЭ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Коды проверяемых требований к уровню подготовки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(по кодификатору)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Коды проверяемых элементов содержания 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по      кодификатору)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сложности задания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Максимальный балл за выполнение задания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Примерное время выполнения задания (мин.)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0606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b="0" i="0" u="none" strike="noStrike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Освоение приёмов работы с социально значимой информацией, её осмысление; развитие способностей обучающихся делать необходимые выводы и давать</a:t>
                      </a:r>
                    </a:p>
                    <a:p>
                      <a:pPr algn="just"/>
                      <a:r>
                        <a:rPr lang="ru-RU" sz="1600" b="0" i="0" u="none" strike="noStrike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обоснованные оценки социальным событиям и процессам;</a:t>
                      </a:r>
                    </a:p>
                    <a:p>
                      <a:pPr algn="just"/>
                      <a:r>
                        <a:rPr lang="ru-RU" sz="1600" b="0" i="0" u="none" strike="noStrike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основ правосознания для соотнесения собственного поведения и поступков других людей с нравственными ценностями и нормами поведения, установленными законодательством Российской Федерации, убеждённости в необходимости защищать правопорядок правовыми способами и средствами,</a:t>
                      </a:r>
                    </a:p>
                    <a:p>
                      <a:pPr algn="just"/>
                      <a:r>
                        <a:rPr lang="ru-RU" sz="1600" b="0" i="0" u="none" strike="noStrike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умений реализовывать основные социальные роли в пределах своей дееспособности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2.5/2.7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Различное содержание в разных вариантах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1.1 – 6.17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5-10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91141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150680"/>
            <a:ext cx="10058400" cy="64015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Пример.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Задание №12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669" y="2182813"/>
            <a:ext cx="5036599" cy="3279524"/>
          </a:xfrm>
        </p:spPr>
      </p:pic>
      <p:sp>
        <p:nvSpPr>
          <p:cNvPr id="4" name="Прямоугольник 3"/>
          <p:cNvSpPr/>
          <p:nvPr/>
        </p:nvSpPr>
        <p:spPr>
          <a:xfrm>
            <a:off x="673768" y="886658"/>
            <a:ext cx="10659979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indent="358775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ходе социологического опроса экономических экспертов города Z им задавали вопрос: «Какой фактор производства, по вашему мнению, является определяющим для развития современного общества?» (можно было дать несколько ответов).</a:t>
            </a:r>
          </a:p>
          <a:p>
            <a:pPr indent="358775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опроса (в % от числа отвечавших) представлены в виде диаграммы.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931958" y="5462337"/>
            <a:ext cx="9975103" cy="92333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Сформулируйте по одному выводу: а) о сходстве; б) о различии в позициях групп опрошенных. </a:t>
            </a:r>
          </a:p>
          <a:p>
            <a:pPr marR="0" lvl="0" indent="444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Выскажите предположение о том, чем объясняются указанные Вами: а) сходство; б) различие.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Ответ запишите на бланке ответов № 2, указав номер задания. </a:t>
            </a:r>
          </a:p>
        </p:txBody>
      </p:sp>
    </p:spTree>
    <p:extLst>
      <p:ext uri="{BB962C8B-B14F-4D97-AF65-F5344CB8AC3E}">
        <p14:creationId xmlns:p14="http://schemas.microsoft.com/office/powerpoint/2010/main" val="3334531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9312" y="0"/>
            <a:ext cx="10058400" cy="66173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заданий КИМ по разделу курса «Экономика»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7030617"/>
              </p:ext>
            </p:extLst>
          </p:nvPr>
        </p:nvGraphicFramePr>
        <p:xfrm>
          <a:off x="348915" y="661736"/>
          <a:ext cx="11649747" cy="59026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06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238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61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130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98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96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65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153653">
                <a:tc>
                  <a:txBody>
                    <a:bodyPr/>
                    <a:lstStyle/>
                    <a:p>
                      <a:pPr>
                        <a:tabLst>
                          <a:tab pos="901700" algn="l"/>
                        </a:tabLst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задания в КИМ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>
                          <a:tab pos="901700" algn="l"/>
                        </a:tabLst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Требования к уровню подготовки выпускников, проверяемому на ОГЭ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Коды проверяемых требований к уровню подготовки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(по кодификатору)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Коды проверяемых элементов содержания 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по      кодификатору)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сложности задания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Максимальный балл за выполнение задания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Примерное время выполнения задания (мин.)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0606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b="0" i="0" u="none" strike="noStrike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Приобретение теоретических знаний и опыта</a:t>
                      </a:r>
                    </a:p>
                    <a:p>
                      <a:pPr algn="just"/>
                      <a:r>
                        <a:rPr lang="ru-RU" sz="1600" b="0" i="0" u="none" strike="noStrike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 полученных знаний и умений для определения собственной активной позиции в общественной жизни, для решения типичных задач в области социальных отношений/формирование основ правосознания для соотнесения собственного поведения и поступков других людей с нравственными ценностями и нормами поведения, установленными законодательством Российской Федерации, убеждённости в необходимости защищать правопорядок правовыми способами и средствами, умений реализовывать основные социальные роли в пределах своей дееспособности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2.3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Различное содержание в разных вариантах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1.1 – 6.17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3-5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8490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92643" y="380546"/>
            <a:ext cx="23976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Важно!</a:t>
            </a:r>
            <a:endParaRPr lang="ru-RU" sz="54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1263" y="1672390"/>
            <a:ext cx="1075102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850"/>
            <a:r>
              <a:rPr lang="ru-RU" sz="2000" b="1" dirty="0" smtClean="0"/>
              <a:t>В 2023 году изменений в ОГЭ не будет!</a:t>
            </a:r>
          </a:p>
          <a:p>
            <a:pPr indent="450850"/>
            <a:r>
              <a:rPr lang="ru-RU" sz="2000" dirty="0" smtClean="0"/>
              <a:t>Всего заданий – 24. Из них 14 заданий базового уровня сложности, 8 – повышенного и только 2 – высокого. При этом на 16 вопросов нужно будет дать краткий ответ, а на 8 – развернутый.</a:t>
            </a:r>
          </a:p>
          <a:p>
            <a:pPr indent="450850"/>
            <a:r>
              <a:rPr lang="ru-RU" sz="2000" dirty="0" smtClean="0"/>
              <a:t>Выполнив все 24 задания, выпускники могут набрать максимум 37 первичных баллов, из которых 17 – за блок вопросов с краткими ответами (46,9%) и еще 20 – за 8 развернутых ответов (54,1%)</a:t>
            </a:r>
            <a:endParaRPr lang="ru-R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481264" y="3872174"/>
            <a:ext cx="105917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850"/>
            <a:r>
              <a:rPr lang="ru-RU" sz="2000" b="1" dirty="0" smtClean="0"/>
              <a:t>В 2023 году в письме </a:t>
            </a:r>
            <a:r>
              <a:rPr lang="ru-RU" sz="2000" b="1" dirty="0" err="1" smtClean="0"/>
              <a:t>Рособрнадзора</a:t>
            </a:r>
            <a:r>
              <a:rPr lang="ru-RU" sz="2000" b="1" dirty="0" smtClean="0"/>
              <a:t> указаны такие диапазоны первичных баллов (ПБ) для оценок:</a:t>
            </a:r>
            <a:endParaRPr lang="ru-RU" sz="2000" b="1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4726036"/>
              </p:ext>
            </p:extLst>
          </p:nvPr>
        </p:nvGraphicFramePr>
        <p:xfrm>
          <a:off x="844518" y="4815677"/>
          <a:ext cx="8128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375123026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49868000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02503967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22787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 (не сдал)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57005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0-13 ПБ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14-23 ПБ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24-31 ПБ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32-37 ПБ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36961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73087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150680"/>
            <a:ext cx="10058400" cy="64015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Пример.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Задание №15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931958" y="5739336"/>
            <a:ext cx="184731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95699" y="976951"/>
            <a:ext cx="11006489" cy="4762385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360363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Установите соответствие между признаками и типами эконо­ми­чес­ких систем: к каждому элементу первого столбца подберите соответствующий элемент из второго столбца.</a:t>
            </a:r>
          </a:p>
          <a:p>
            <a:pPr marL="0" indent="360363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	</a:t>
            </a:r>
          </a:p>
          <a:p>
            <a:pPr marL="0" indent="360363"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ПРИЗНАКИ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ТИПЫ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ЭКОНОМИЧЕСКИХ СИСТЕМ</a:t>
            </a:r>
          </a:p>
          <a:p>
            <a:pPr marL="0" indent="360363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свободная конкуренция                                                                                           1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 рыночная</a:t>
            </a:r>
          </a:p>
          <a:p>
            <a:pPr marL="0" indent="360363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цены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товары определяют спрос и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предложение                                               2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 традиционная</a:t>
            </a:r>
          </a:p>
          <a:p>
            <a:pPr marL="360363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государство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директивно руководит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экономикой                                                   3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 командная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плановая)</a:t>
            </a:r>
          </a:p>
          <a:p>
            <a:pPr marL="0" indent="360363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Г)  преобладает натуральное хозяйство</a:t>
            </a:r>
          </a:p>
          <a:p>
            <a:pPr marL="0" indent="360363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решение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основных вопросов экономики</a:t>
            </a:r>
          </a:p>
          <a:p>
            <a:pPr marL="0" indent="360363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обычаев, хозяйственного опыта предков</a:t>
            </a:r>
          </a:p>
          <a:p>
            <a:pPr marL="0" indent="360363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  	</a:t>
            </a:r>
          </a:p>
          <a:p>
            <a:pPr marL="0" indent="360363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Запишите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таблицу выбранные цифры под соответствующими буквами.</a:t>
            </a:r>
          </a:p>
        </p:txBody>
      </p:sp>
    </p:spTree>
    <p:extLst>
      <p:ext uri="{BB962C8B-B14F-4D97-AF65-F5344CB8AC3E}">
        <p14:creationId xmlns:p14="http://schemas.microsoft.com/office/powerpoint/2010/main" val="179884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9312" y="0"/>
            <a:ext cx="10058400" cy="66173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заданий КИМ по разделу курса «Экономика»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4190444"/>
              </p:ext>
            </p:extLst>
          </p:nvPr>
        </p:nvGraphicFramePr>
        <p:xfrm>
          <a:off x="313638" y="1082843"/>
          <a:ext cx="11649747" cy="490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06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238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61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130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98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96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65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762354">
                <a:tc>
                  <a:txBody>
                    <a:bodyPr/>
                    <a:lstStyle/>
                    <a:p>
                      <a:pPr>
                        <a:tabLst>
                          <a:tab pos="901700" algn="l"/>
                        </a:tabLst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задания в КИМ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>
                          <a:tab pos="901700" algn="l"/>
                        </a:tabLst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Требования к уровню подготовки выпускников, проверяемому на ОГЭ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Коды проверяемых требований к уровню подготовки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(по кодификатору)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Коды проверяемых элементов содержания 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по      кодификатору)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сложности задания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Максимальный балл за выполнение задания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Примерное время выполнения задания (мин.)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088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b="0" i="0" u="none" strike="noStrike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социального кругозора и формирование познавательного интереса к изучению общественных дисциплин / формирование у обучающихся личностных</a:t>
                      </a:r>
                    </a:p>
                    <a:p>
                      <a:pPr algn="just"/>
                      <a:r>
                        <a:rPr lang="ru-RU" sz="1800" b="0" i="0" u="none" strike="noStrike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представлений об основах российской гражданской идентичности, патриотизма, гражданственности, социальной ответственности, правового самосознания,</a:t>
                      </a:r>
                    </a:p>
                    <a:p>
                      <a:pPr algn="just"/>
                      <a:r>
                        <a:rPr lang="ru-RU" sz="1800" b="0" i="0" u="none" strike="noStrike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толерантности, приверженности ценностям, закреплённым в Конституции Российской Федерации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2.3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Различное содержание в разных вариантах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1.1 – 6.17</a:t>
                      </a:r>
                    </a:p>
                    <a:p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2-3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98962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150680"/>
            <a:ext cx="10058400" cy="64015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Пример.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Задание №20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553452" y="2101334"/>
            <a:ext cx="351322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Заполните пропуск в таблице.</a:t>
            </a:r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1447557"/>
              </p:ext>
            </p:extLst>
          </p:nvPr>
        </p:nvGraphicFramePr>
        <p:xfrm>
          <a:off x="830179" y="2936006"/>
          <a:ext cx="8133347" cy="2194560"/>
        </p:xfrm>
        <a:graphic>
          <a:graphicData uri="http://schemas.openxmlformats.org/drawingml/2006/table">
            <a:tbl>
              <a:tblPr/>
              <a:tblGrid>
                <a:gridCol w="31726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606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Признак предпринимательства</a:t>
                      </a:r>
                    </a:p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Характеристика</a:t>
                      </a:r>
                    </a:p>
                    <a:p>
                      <a:pPr algn="ctr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Получение прибыли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4138" indent="0"/>
                      <a:r>
                        <a:rPr lang="ru-RU" dirty="0"/>
                        <a:t>Стремление получить положительную разницу между суммарными доходами и </a:t>
                      </a:r>
                      <a:r>
                        <a:rPr lang="ru-RU" dirty="0" smtClean="0"/>
                        <a:t>затратами</a:t>
                      </a:r>
                    </a:p>
                    <a:p>
                      <a:pPr marL="84138" indent="0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...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4138" indent="0"/>
                      <a:r>
                        <a:rPr lang="ru-RU" dirty="0"/>
                        <a:t>Возможная опасность неблагоприятных результатов </a:t>
                      </a:r>
                      <a:r>
                        <a:rPr lang="ru-RU" dirty="0" smtClean="0"/>
                        <a:t>деятельности</a:t>
                      </a:r>
                    </a:p>
                    <a:p>
                      <a:pPr marL="84138" indent="0"/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06336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9312" y="0"/>
            <a:ext cx="10058400" cy="66173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заданий КИМ по разделу курса «Экономика»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2159510"/>
              </p:ext>
            </p:extLst>
          </p:nvPr>
        </p:nvGraphicFramePr>
        <p:xfrm>
          <a:off x="313638" y="1082843"/>
          <a:ext cx="11649747" cy="4319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06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238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61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130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98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96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65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762354">
                <a:tc>
                  <a:txBody>
                    <a:bodyPr/>
                    <a:lstStyle/>
                    <a:p>
                      <a:pPr>
                        <a:tabLst>
                          <a:tab pos="901700" algn="l"/>
                        </a:tabLst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задания в КИМ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>
                          <a:tab pos="901700" algn="l"/>
                        </a:tabLst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Требования к уровню подготовки выпускников, проверяемому на ОГЭ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Коды проверяемых требований к уровню подготовки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(по кодификатору)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Коды проверяемых элементов содержания 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по      кодификатору)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сложности задания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Максимальный балл за выполнение задания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Примерное время выполнения задания (мин.)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088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b="0" i="0" u="none" strike="noStrike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Освоение приёмов работы с социально значимой информацией, её осмысление; развитие способностей обучающихся делать необходимые выводы и давать обоснованные оценки социальным событиям и процесса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2.7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Различное содержание в разных вариантах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1.1 – 6.17</a:t>
                      </a:r>
                    </a:p>
                    <a:p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10-15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61140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150680"/>
            <a:ext cx="10058400" cy="64015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Пример.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Задание №21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074" y="926432"/>
            <a:ext cx="11318106" cy="5751094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360363"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«Реклама – двигатель торговли!» – эта фраза знакома каждому. Но в условиях дефицита торговля прекрасно существовала и без рекламы. А сейчас, когда на рынке представлено огромное множество разнообразных товаров, мы не представляем своей жизни без рекламы. Реклама информирует покупателей о свойствах товаров. Фирмы, рекламирующие свою продукцию, пытаются с её помощью воздействовать на потребителя. В конечном итоге задача любой рекламы – заставить покупателя приобрести данный товар.</a:t>
            </a:r>
          </a:p>
          <a:p>
            <a:pPr marL="0" indent="360363"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Теперь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попробуем оценить рекламу с точки зрения экономиста. Необходимо придумать рекламный ролик или объявление, отснять или отпечатать его, разместить на телевидении или в газете. Всё это требует расходов и немалых, поэтому продукция становится более дорогой. То есть если бы рекламы не было, общество получало бы те же самые товары по более низким ценам. Ведь, в конечном счёте, затраты на рекламу оплачивают из своего кармана потребители.</a:t>
            </a:r>
          </a:p>
          <a:p>
            <a:pPr marL="0" indent="360363"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Напрашивается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вывод, что реклама невыгодна обществу в целом, поскольку делает товары более дорогими. Но, с другой стороны, рекламный бизнес – это колоссальная индустрия, приносящая огромные прибыли и, следовательно, доходы в бюджет через налоговые отчисления, создающая большое количество рабочих мест. И, как это ни парадоксально, делающая некоторые товары более дешёвыми для покупателей. Например, журналы и газеты стоили бы гораздо дороже, если бы в них не размещались рекламные объявления. Рекламодатели заплатили за место на газетной полосе и тем самым принесли редакции газеты прибыль. Значит, в цену газеты эту прибыль можно уже не закладывать.</a:t>
            </a:r>
          </a:p>
          <a:p>
            <a:pPr marL="0" indent="360363"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Становится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ясно, что на любое отрицательное свойство рекламы приходится не менее важное положительное её свойство. Именно поэтому реклама стала неотъемлемой частью нашей жизни.</a:t>
            </a:r>
          </a:p>
          <a:p>
            <a:pPr marL="0" indent="360363"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материалам энциклопедии для школьников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360363" algn="just"/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0363" algn="just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Составьте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текста. Для этого выделите основные смысловые фрагменты текста и озаглавьте каждый из них.</a:t>
            </a:r>
          </a:p>
        </p:txBody>
      </p:sp>
    </p:spTree>
    <p:extLst>
      <p:ext uri="{BB962C8B-B14F-4D97-AF65-F5344CB8AC3E}">
        <p14:creationId xmlns:p14="http://schemas.microsoft.com/office/powerpoint/2010/main" val="970080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9312" y="0"/>
            <a:ext cx="10058400" cy="66173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заданий КИМ по разделу курса «Экономика»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2502846"/>
              </p:ext>
            </p:extLst>
          </p:nvPr>
        </p:nvGraphicFramePr>
        <p:xfrm>
          <a:off x="313638" y="1082843"/>
          <a:ext cx="11649747" cy="4319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06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238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61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130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98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96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65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762354">
                <a:tc>
                  <a:txBody>
                    <a:bodyPr/>
                    <a:lstStyle/>
                    <a:p>
                      <a:pPr>
                        <a:tabLst>
                          <a:tab pos="901700" algn="l"/>
                        </a:tabLst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задания в КИМ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>
                          <a:tab pos="901700" algn="l"/>
                        </a:tabLst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Требования к уровню подготовки выпускников, проверяемому на ОГЭ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Коды проверяемых требований к уровню подготовки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(по кодификатору)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Коды проверяемых элементов содержания 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по      кодификатору)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сложности задания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Максимальный балл за выполнение задания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Примерное время выполнения задания (мин.)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088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Освоение приёмов работы с социально значимой информацией, её осмысление; развитие способностей обучающихся делать необходимые выводы и давать обоснованные оценки социальным событиям и процесса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2.7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Различное содержание в разных вариантах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1.1 – 6.17</a:t>
                      </a:r>
                    </a:p>
                    <a:p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5-10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67703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150680"/>
            <a:ext cx="10058400" cy="64015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Пример.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Задание №22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074" y="926432"/>
            <a:ext cx="11318106" cy="5751094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360363"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«Реклама – двигатель торговли!» – эта фраза знакома каждому. Но в условиях дефицита торговля прекрасно существовала и без рекламы. А сейчас, когда на рынке представлено огромное множество разнообразных товаров, мы не представляем своей жизни без рекламы. Реклама информирует покупателей о свойствах товаров. Фирмы, рекламирующие свою продукцию, пытаются с её помощью воздействовать на потребителя. В конечном итоге задача любой рекламы – заставить покупателя приобрести данный товар.</a:t>
            </a:r>
          </a:p>
          <a:p>
            <a:pPr marL="0" indent="360363"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Теперь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попробуем оценить рекламу с точки зрения экономиста. Необходимо придумать рекламный ролик или объявление, отснять или отпечатать его, разместить на телевидении или в газете. Всё это требует расходов и немалых, поэтому продукция становится более дорогой. То есть если бы рекламы не было, общество получало бы те же самые товары по более низким ценам. Ведь, в конечном счёте, затраты на рекламу оплачивают из своего кармана потребители.</a:t>
            </a:r>
          </a:p>
          <a:p>
            <a:pPr marL="0" indent="360363"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Напрашивается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вывод, что реклама невыгодна обществу в целом, поскольку делает товары более дорогими. Но, с другой стороны, рекламный бизнес – это колоссальная индустрия, приносящая огромные прибыли и, следовательно, доходы в бюджет через налоговые отчисления, создающая большое количество рабочих мест. И, как это ни парадоксально, делающая некоторые товары более дешёвыми для покупателей. Например, журналы и газеты стоили бы гораздо дороже, если бы в них не размещались рекламные объявления. Рекламодатели заплатили за место на газетной полосе и тем самым принесли редакции газеты прибыль. Значит, в цену газеты эту прибыль можно уже не закладывать.</a:t>
            </a:r>
          </a:p>
          <a:p>
            <a:pPr marL="0" indent="360363"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Становится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ясно, что на любое отрицательное свойство рекламы приходится не менее важное положительное её свойство. Именно поэтому реклама стала неотъемлемой частью нашей жизни.</a:t>
            </a:r>
          </a:p>
          <a:p>
            <a:pPr marL="0" indent="360363"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материалам энциклопедии для школьников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360363" algn="just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чём заключается задача любой рекламы? При каком состоянии рынка реклама необходима? Каковы положительные свойства рекламного бизнеса (укажите любые три свойства)? (Ответы на три вопроса даются только с опорой на текст.)</a:t>
            </a:r>
          </a:p>
        </p:txBody>
      </p:sp>
    </p:spTree>
    <p:extLst>
      <p:ext uri="{BB962C8B-B14F-4D97-AF65-F5344CB8AC3E}">
        <p14:creationId xmlns:p14="http://schemas.microsoft.com/office/powerpoint/2010/main" val="33661947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9312" y="0"/>
            <a:ext cx="10058400" cy="66173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заданий КИМ по разделу курса «Экономика»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2889139"/>
              </p:ext>
            </p:extLst>
          </p:nvPr>
        </p:nvGraphicFramePr>
        <p:xfrm>
          <a:off x="313638" y="1082843"/>
          <a:ext cx="11649747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06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238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61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130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98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96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65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762354">
                <a:tc>
                  <a:txBody>
                    <a:bodyPr/>
                    <a:lstStyle/>
                    <a:p>
                      <a:pPr>
                        <a:tabLst>
                          <a:tab pos="901700" algn="l"/>
                        </a:tabLst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задания в КИМ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>
                          <a:tab pos="901700" algn="l"/>
                        </a:tabLst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Требования к уровню подготовки выпускников, проверяемому на ОГЭ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Коды проверяемых требований к уровню подготовки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(по кодификатору)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Коды проверяемых элементов содержания 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по      кодификатору)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сложности задания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Максимальный балл за выполнение задания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Примерное время выполнения задания (мин.)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088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Освоение приёмов работы с социально значимой информацией, её осмысление; развитие способностей обучающихся делать необходимые выводы и давать обоснованные оценки социальным событиям и процессам; приобретение теоретических знаний и опыта применения полученных знаний и умений для определения собственной активной позиции в общественной жизни, для решения типичных задач в области социальных отношений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2.4, 2.7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Различное содержание в разных вариантах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1.1 – 6.17</a:t>
                      </a:r>
                    </a:p>
                    <a:p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5-10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15644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150680"/>
            <a:ext cx="10058400" cy="64015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Пример.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Задание №23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074" y="926432"/>
            <a:ext cx="11318106" cy="5751094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360363"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«Реклама – двигатель торговли!» – эта фраза знакома каждому. Но в условиях дефицита торговля прекрасно существовала и без рекламы. А сейчас, когда на рынке представлено огромное множество разнообразных товаров, мы не представляем своей жизни без рекламы. Реклама информирует покупателей о свойствах товаров. Фирмы, рекламирующие свою продукцию, пытаются с её помощью воздействовать на потребителя. В конечном итоге задача любой рекламы – заставить покупателя приобрести данный товар.</a:t>
            </a:r>
          </a:p>
          <a:p>
            <a:pPr marL="0" indent="360363"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Теперь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попробуем оценить рекламу с точки зрения экономиста. Необходимо придумать рекламный ролик или объявление, отснять или отпечатать его, разместить на телевидении или в газете. Всё это требует расходов и немалых, поэтому продукция становится более дорогой. То есть если бы рекламы не было, общество получало бы те же самые товары по более низким ценам. Ведь, в конечном счёте, затраты на рекламу оплачивают из своего кармана потребители.</a:t>
            </a:r>
          </a:p>
          <a:p>
            <a:pPr marL="0" indent="360363"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Напрашивается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вывод, что реклама невыгодна обществу в целом, поскольку делает товары более дорогими. Но, с другой стороны, рекламный бизнес – это колоссальная индустрия, приносящая огромные прибыли и, следовательно, доходы в бюджет через налоговые отчисления, создающая большое количество рабочих мест. И, как это ни парадоксально, делающая некоторые товары более дешёвыми для покупателей. Например, журналы и газеты стоили бы гораздо дороже, если бы в них не размещались рекламные объявления. Рекламодатели заплатили за место на газетной полосе и тем самым принесли редакции газеты прибыль. Значит, в цену газеты эту прибыль можно уже не закладывать.</a:t>
            </a:r>
          </a:p>
          <a:p>
            <a:pPr marL="0" indent="360363"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Становится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ясно, что на любое отрицательное свойство рекламы приходится не менее важное положительное её свойство. Именно поэтому реклама стала неотъемлемой частью нашей жизни.</a:t>
            </a:r>
          </a:p>
          <a:p>
            <a:pPr marL="0" indent="360363"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материалам энциклопедии для школьников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360363"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реклама связана с затратами фирмы? Объясните, почему фирма заинтересована в рекламе своего товара. Проиллюстрируйте конкретным примером своё объяснение.</a:t>
            </a:r>
          </a:p>
        </p:txBody>
      </p:sp>
    </p:spTree>
    <p:extLst>
      <p:ext uri="{BB962C8B-B14F-4D97-AF65-F5344CB8AC3E}">
        <p14:creationId xmlns:p14="http://schemas.microsoft.com/office/powerpoint/2010/main" val="17466348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9312" y="0"/>
            <a:ext cx="10058400" cy="66173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заданий КИМ по разделу курса «Экономика»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8298419"/>
              </p:ext>
            </p:extLst>
          </p:nvPr>
        </p:nvGraphicFramePr>
        <p:xfrm>
          <a:off x="313638" y="1082843"/>
          <a:ext cx="11649747" cy="481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06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238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61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130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98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96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65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762354">
                <a:tc>
                  <a:txBody>
                    <a:bodyPr/>
                    <a:lstStyle/>
                    <a:p>
                      <a:pPr>
                        <a:tabLst>
                          <a:tab pos="901700" algn="l"/>
                        </a:tabLst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задания в КИМ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>
                          <a:tab pos="901700" algn="l"/>
                        </a:tabLst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Требования к уровню подготовки выпускников, проверяемому на ОГЭ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Коды проверяемых требований к уровню подготовки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(по кодификатору)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Коды проверяемых элементов содержания 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по      кодификатору)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сложности задания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Максимальный балл за выполнение задания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Примерное время выполнения задания (мин.)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088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социального кругозора и формирование познавательного интереса к изучению общественных дисциплин / формирование основ правосознания для соотнесения собственного поведения и поступков других людей с нравственными ценностями и нормами поведения, установленными законодательством Российской Федерации, убеждённости в необходимости защищать правопорядок правовыми способами и средствами, умений реализовывать основные социальные роли в пределах своей дееспособности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2.3, 2.7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Различное содержание в разных вариантах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1.1 – 6.17</a:t>
                      </a:r>
                    </a:p>
                    <a:p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5-10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2504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61737" y="0"/>
            <a:ext cx="87602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На сайте ФИПИ (</a:t>
            </a:r>
            <a:r>
              <a:rPr 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www.fipi.ru)</a:t>
            </a:r>
            <a:endParaRPr lang="ru-RU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98621" y="1155032"/>
            <a:ext cx="10544233" cy="40626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8775" indent="-358775"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Кодификатор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проверяемых требований к результатам освоения </a:t>
            </a:r>
          </a:p>
          <a:p>
            <a:pPr marL="358775" indent="-358775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образовательной программы ООО и элементов содержания </a:t>
            </a:r>
          </a:p>
          <a:p>
            <a:pPr marL="358775" indent="-358775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проведения ОГЭ по обществознанию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Спецификация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КИМ для проведения в 2023 году ОГЭ по обществознанию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 анализа типичных ошибок </a:t>
            </a:r>
          </a:p>
          <a:p>
            <a:pPr marL="358775" indent="-358775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 ОГЭ прошлых лет 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Навигатор подготовки.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самостоятельной подготовке к </a:t>
            </a:r>
          </a:p>
          <a:p>
            <a:pPr marL="358775" indent="-358775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ОГЭ по обществознанию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Открытый банк заданий ОГЭ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Журнал «Педагогические измерения»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192961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150680"/>
            <a:ext cx="10058400" cy="64015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Пример.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Задание №24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074" y="926432"/>
            <a:ext cx="11318106" cy="5751094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360363"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«Реклама – двигатель торговли!» – эта фраза знакома каждому. Но в условиях дефицита торговля прекрасно существовала и без рекламы. А сейчас, когда на рынке представлено огромное множество разнообразных товаров, мы не представляем своей жизни без рекламы. Реклама информирует покупателей о свойствах товаров. Фирмы, рекламирующие свою продукцию, пытаются с её помощью воздействовать на потребителя. В конечном итоге задача любой рекламы – заставить покупателя приобрести данный товар.</a:t>
            </a:r>
          </a:p>
          <a:p>
            <a:pPr marL="0" indent="360363"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Теперь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попробуем оценить рекламу с точки зрения экономиста. Необходимо придумать рекламный ролик или объявление, отснять или отпечатать его, разместить на телевидении или в газете. Всё это требует расходов и немалых, поэтому продукция становится более дорогой. То есть если бы рекламы не было, общество получало бы те же самые товары по более низким ценам. Ведь, в конечном счёте, затраты на рекламу оплачивают из своего кармана потребители.</a:t>
            </a:r>
          </a:p>
          <a:p>
            <a:pPr marL="0" indent="360363"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Напрашивается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вывод, что реклама невыгодна обществу в целом, поскольку делает товары более дорогими. Но, с другой стороны, рекламный бизнес – это колоссальная индустрия, приносящая огромные прибыли и, следовательно, доходы в бюджет через налоговые отчисления, создающая большое количество рабочих мест. И, как это ни парадоксально, делающая некоторые товары более дешёвыми для покупателей. Например, журналы и газеты стоили бы гораздо дороже, если бы в них не размещались рекламные объявления. Рекламодатели заплатили за место на газетной полосе и тем самым принесли редакции газеты прибыль. Значит, в цену газеты эту прибыль можно уже не закладывать.</a:t>
            </a:r>
          </a:p>
          <a:p>
            <a:pPr marL="0" indent="360363"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Становится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ясно, что на любое отрицательное свойство рекламы приходится не менее важное положительное её свойство. Именно поэтому реклама стала неотъемлемой частью нашей жизни.</a:t>
            </a:r>
          </a:p>
          <a:p>
            <a:pPr marL="0" indent="360363"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материалам энциклопедии для школьников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360363"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тексте высказана точка зрения, что реклама стала неотъемлемой частью нашей жизни, мы не представляем своей жизни без рекламы. Согласны ли Вы с этой точкой зрения? Приведите два аргумента (объяснения) в защиту своего мнения.</a:t>
            </a:r>
          </a:p>
        </p:txBody>
      </p:sp>
    </p:spTree>
    <p:extLst>
      <p:ext uri="{BB962C8B-B14F-4D97-AF65-F5344CB8AC3E}">
        <p14:creationId xmlns:p14="http://schemas.microsoft.com/office/powerpoint/2010/main" val="15098643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377" y="787484"/>
            <a:ext cx="3479865" cy="4022725"/>
          </a:xfrm>
        </p:spPr>
      </p:pic>
    </p:spTree>
    <p:extLst>
      <p:ext uri="{BB962C8B-B14F-4D97-AF65-F5344CB8AC3E}">
        <p14:creationId xmlns:p14="http://schemas.microsoft.com/office/powerpoint/2010/main" val="2781293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559280" y="187920"/>
            <a:ext cx="1074715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 sz="3200" b="1" dirty="0">
                <a:solidFill>
                  <a:srgbClr val="FF0000"/>
                </a:solidFill>
                <a:latin typeface="Arial" panose="020B0604020202020204" pitchFamily="34" charset="0"/>
              </a:rPr>
              <a:t>Вопросы </a:t>
            </a:r>
            <a:r>
              <a:rPr lang="ru-RU" altLang="ru-RU" sz="32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кодификатора по курсу «Экономика»</a:t>
            </a:r>
            <a:endParaRPr lang="ru-RU" altLang="ru-RU" sz="32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29049" y="1606693"/>
            <a:ext cx="10824519" cy="480131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 Экономика, ее роль в жизни общества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3.2 Товары и услуги, ресурсы и потребности, </a:t>
            </a:r>
            <a:r>
              <a:rPr lang="ru-RU" alt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ограниченность ресурсов</a:t>
            </a: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3.3 Экономические системы и собственность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3.4 Производство, производительность труда. Разделение труда и специализация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3.5 Обмен, торговля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3.6 Рынок и рыночный механизм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3.7 Предпринимательство. Малое предпринимательство </a:t>
            </a:r>
            <a:r>
              <a:rPr lang="ru-RU" alt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фермерское </a:t>
            </a: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хозяйство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3.8 Деньги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3.9 Заработная плата и стимулирование труда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3.10 Неравенство доходов и экономические меры </a:t>
            </a:r>
            <a:r>
              <a:rPr lang="ru-RU" alt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социальной поддержки</a:t>
            </a: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3.11 Налоги, уплачиваемые гражданами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3.12 Экономические цели и функции </a:t>
            </a:r>
            <a:r>
              <a:rPr lang="ru-RU" alt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государства</a:t>
            </a:r>
            <a:endParaRPr lang="en-US" altLang="ru-RU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alt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.13 Банковские услуги, предоставляемые гражданам: депозит, кредит, платежная карта, электронные деньги, денежный перевод, обмен валюты. Формы дистанционного банковского обслуживания: банкомат, мобильный банкинг, онлайн-банкинг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3.14 Экономические функции домохозяйства. Потребление домашних хозяйств. Семейный бюджет. Источники доходов и расходов семьи. Активы и пассивы. Личный финансовый план. Сбережения</a:t>
            </a: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91767" y="772695"/>
            <a:ext cx="100652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ФГБНУ «Федеральный институт педагогических исследований»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(режим доступа: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https://fipi.ru/oge/demoversii-specifikacii-kodifikatory#!/tab/173801626-9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098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9312" y="0"/>
            <a:ext cx="10058400" cy="66173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заданий КИМ по разделу курса «Экономика»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0263882"/>
              </p:ext>
            </p:extLst>
          </p:nvPr>
        </p:nvGraphicFramePr>
        <p:xfrm>
          <a:off x="0" y="661736"/>
          <a:ext cx="11998662" cy="57186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07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148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27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432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46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65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609674">
                <a:tc>
                  <a:txBody>
                    <a:bodyPr/>
                    <a:lstStyle/>
                    <a:p>
                      <a:pPr>
                        <a:tabLst>
                          <a:tab pos="901700" algn="l"/>
                        </a:tabLst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задания в КИМ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>
                          <a:tab pos="901700" algn="l"/>
                        </a:tabLst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Требования к уровню подготовки выпускников, проверяемому на ОГЭ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Коды проверяемых требований к уровню подготовки</a:t>
                      </a:r>
                    </a:p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(по кодификатору)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Коды проверяемых элементов содержания </a:t>
                      </a:r>
                    </a:p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по      кодификатору)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сложности задания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Максимальный балл за выполнение задания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Примерное время выполнения задания (мин.)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b="0" i="0" u="none" strike="noStrike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Понимание основных принципов жизни общества, основ современных научных теорий общественного развития / формирование у обучающихся личностных</a:t>
                      </a:r>
                    </a:p>
                    <a:p>
                      <a:pPr algn="just"/>
                      <a:r>
                        <a:rPr lang="ru-RU" sz="1800" b="0" i="0" u="none" strike="noStrike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представлений об основах российской гражданской идентичности, патриотизма, гражданственности, социальной ответственности, правового самосознания,</a:t>
                      </a:r>
                    </a:p>
                    <a:p>
                      <a:pPr algn="just"/>
                      <a:r>
                        <a:rPr lang="ru-RU" sz="1800" b="0" i="0" u="none" strike="noStrike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толерантности, приверженности ценностям, закреплённым в Конституции Российской Федерации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 – 1.4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Различное содержание в разных вариантах</a:t>
                      </a:r>
                    </a:p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1.1 -6.17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5-10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2949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150680"/>
            <a:ext cx="10058400" cy="64015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Пример.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Задание №1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0768" y="2248929"/>
            <a:ext cx="10574912" cy="2582563"/>
          </a:xfrm>
        </p:spPr>
        <p:txBody>
          <a:bodyPr/>
          <a:lstStyle/>
          <a:p>
            <a:pPr marL="0" indent="360363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два из перечисленных понятий используются в первую очередь при описании экономической сферы общественной жизни? </a:t>
            </a:r>
          </a:p>
          <a:p>
            <a:pPr marL="0" indent="360363"/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Демократия, страта, государство, спрос, заработная плата.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0363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Выпишите соответствующие понятия и раскройте смысл любого одного из них. Ответ запишите на бланке ответов № 2, указав номер задания.</a:t>
            </a:r>
          </a:p>
          <a:p>
            <a:pPr marL="0" indent="360363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8427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9312" y="0"/>
            <a:ext cx="10058400" cy="66173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заданий КИМ по разделу курса «Экономика»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5151477"/>
              </p:ext>
            </p:extLst>
          </p:nvPr>
        </p:nvGraphicFramePr>
        <p:xfrm>
          <a:off x="0" y="661739"/>
          <a:ext cx="11998662" cy="566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07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148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27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084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97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8629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677697">
                <a:tc>
                  <a:txBody>
                    <a:bodyPr/>
                    <a:lstStyle/>
                    <a:p>
                      <a:pPr>
                        <a:tabLst>
                          <a:tab pos="901700" algn="l"/>
                        </a:tabLst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задания в КИМ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>
                          <a:tab pos="901700" algn="l"/>
                        </a:tabLst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Требования к уровню подготовки выпускников, проверяемому на ОГЭ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Коды проверяемых требований к уровню подготовки</a:t>
                      </a:r>
                    </a:p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(по кодификатору)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Коды проверяемых элементов содержания </a:t>
                      </a:r>
                    </a:p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по      кодификатору)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сложности задания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Максимальный балл за выполнение задания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Примерное время выполнения задания (мин.)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7911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b="0" i="0" u="none" strike="noStrike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Освоение приёмов работы с социально значимой информацией, её осмысление; развитие способностей обучающихся делать необходимые выводы и давать обоснованные оценки социальным событиям и процессам; формирование основ правосознания для соотнесения собственного поведения и поступков других людей с нравственными ценностями и нормами поведения, установленными законодательством Российской</a:t>
                      </a:r>
                    </a:p>
                    <a:p>
                      <a:pPr algn="just"/>
                      <a:r>
                        <a:rPr lang="ru-RU" sz="1800" b="0" i="0" u="none" strike="noStrike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Федерации, умений реализовывать основные социальные роли в пределах своей дееспособности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2.5, 2.7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Различное содержание в разных вариантах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1.1 -6.17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5-10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8525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150680"/>
            <a:ext cx="10058400" cy="64015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Пример.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Задание № 5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undefin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629" y="1379237"/>
            <a:ext cx="4448175" cy="308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50116" y="4465337"/>
            <a:ext cx="1125387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latin typeface="Arial" panose="020B0604020202020204" pitchFamily="34" charset="0"/>
              </a:rPr>
              <a:t> </a:t>
            </a:r>
          </a:p>
          <a:p>
            <a:pPr lvl="0" indent="3603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Какая форма (вид) расчётов может быть проиллюстрирована с помощью данной фотографии? Объясните, в чём заключается сущность торговли. </a:t>
            </a:r>
            <a:b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чём состоят преимущества использования Интернета в торговле? Какое значение для каждого человека имеет защита прав потребителей?</a:t>
            </a:r>
          </a:p>
          <a:p>
            <a:pPr lvl="0" indent="3603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 запишите на бланке ответов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указав номер задания.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7788" y="900369"/>
            <a:ext cx="2698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Рассмотрите фотографию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3719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9312" y="0"/>
            <a:ext cx="10058400" cy="66173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заданий КИМ по разделу курса «Экономика»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5686962"/>
              </p:ext>
            </p:extLst>
          </p:nvPr>
        </p:nvGraphicFramePr>
        <p:xfrm>
          <a:off x="348915" y="661736"/>
          <a:ext cx="11649747" cy="55109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06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508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28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92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98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96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65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430380">
                <a:tc>
                  <a:txBody>
                    <a:bodyPr/>
                    <a:lstStyle/>
                    <a:p>
                      <a:pPr>
                        <a:tabLst>
                          <a:tab pos="901700" algn="l"/>
                        </a:tabLst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задания в КИМ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>
                          <a:tab pos="901700" algn="l"/>
                        </a:tabLst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Требования к уровню подготовки выпускников, проверяемому на ОГЭ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Коды проверяемых требований к уровню подготовки</a:t>
                      </a:r>
                    </a:p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(по кодификатору)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Коды проверяемых элементов содержания </a:t>
                      </a:r>
                    </a:p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по      кодификатору)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сложности задания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Максимальный балл за выполнение задания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Примерное время выполнения задания (мин.)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0606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b="0" i="0" u="none" strike="noStrike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Приобретение теоретических знаний и опыта применения полученных знаний и умений для определения собственной активной позиции в общественной жизни, для решения типичных задач в области социальных отношений (финансовая грамотность)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2.4/2.6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Экономика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3.13, 3.14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5-10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3540572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192</TotalTime>
  <Words>3484</Words>
  <Application>Microsoft Office PowerPoint</Application>
  <PresentationFormat>Широкоэкранный</PresentationFormat>
  <Paragraphs>379</Paragraphs>
  <Slides>31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6" baseType="lpstr">
      <vt:lpstr>Arial</vt:lpstr>
      <vt:lpstr>Calibri</vt:lpstr>
      <vt:lpstr>Calibri Light</vt:lpstr>
      <vt:lpstr>Times New Roman</vt:lpstr>
      <vt:lpstr>Ретро</vt:lpstr>
      <vt:lpstr>Презентация PowerPoint</vt:lpstr>
      <vt:lpstr>Презентация PowerPoint</vt:lpstr>
      <vt:lpstr>Презентация PowerPoint</vt:lpstr>
      <vt:lpstr>Презентация PowerPoint</vt:lpstr>
      <vt:lpstr>Распределение заданий КИМ по разделу курса «Экономика»</vt:lpstr>
      <vt:lpstr>Пример. Задание №1</vt:lpstr>
      <vt:lpstr>Распределение заданий КИМ по разделу курса «Экономика»</vt:lpstr>
      <vt:lpstr>Пример. Задание № 5</vt:lpstr>
      <vt:lpstr>Распределение заданий КИМ по разделу курса «Экономика»</vt:lpstr>
      <vt:lpstr>Пример. Задание №6</vt:lpstr>
      <vt:lpstr>Распределение заданий КИМ по разделу курса «Экономика»</vt:lpstr>
      <vt:lpstr>Пример. Задание №7</vt:lpstr>
      <vt:lpstr>Распределение заданий КИМ по разделу курса «Экономика»</vt:lpstr>
      <vt:lpstr>Пример. Задание №8</vt:lpstr>
      <vt:lpstr>Распределение заданий КИМ по разделу курса «Экономика»</vt:lpstr>
      <vt:lpstr>Пример. Задание №9</vt:lpstr>
      <vt:lpstr>Распределение заданий КИМ по разделу курса «Экономика»</vt:lpstr>
      <vt:lpstr>Пример. Задание №12</vt:lpstr>
      <vt:lpstr>Распределение заданий КИМ по разделу курса «Экономика»</vt:lpstr>
      <vt:lpstr>Пример. Задание №15</vt:lpstr>
      <vt:lpstr>Распределение заданий КИМ по разделу курса «Экономика»</vt:lpstr>
      <vt:lpstr>Пример. Задание №20</vt:lpstr>
      <vt:lpstr>Распределение заданий КИМ по разделу курса «Экономика»</vt:lpstr>
      <vt:lpstr>Пример. Задание №21</vt:lpstr>
      <vt:lpstr>Распределение заданий КИМ по разделу курса «Экономика»</vt:lpstr>
      <vt:lpstr>Пример. Задание №22</vt:lpstr>
      <vt:lpstr>Распределение заданий КИМ по разделу курса «Экономика»</vt:lpstr>
      <vt:lpstr>Пример. Задание №23</vt:lpstr>
      <vt:lpstr>Распределение заданий КИМ по разделу курса «Экономика»</vt:lpstr>
      <vt:lpstr>Пример. Задание №24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Усния</dc:creator>
  <cp:lastModifiedBy>ЦДЮТ</cp:lastModifiedBy>
  <cp:revision>22</cp:revision>
  <dcterms:created xsi:type="dcterms:W3CDTF">2022-10-14T06:10:12Z</dcterms:created>
  <dcterms:modified xsi:type="dcterms:W3CDTF">2022-10-14T10:00:12Z</dcterms:modified>
</cp:coreProperties>
</file>