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88" r:id="rId3"/>
    <p:sldId id="258" r:id="rId4"/>
    <p:sldId id="256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55B4C-4CCD-40C1-900A-83FE33F6CAC6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AA7E2-C457-46F7-9CA7-011A5BE384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3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AA7E2-C457-46F7-9CA7-011A5BE384E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163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4AA7E2-C457-46F7-9CA7-011A5BE384E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09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50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31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4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23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303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37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701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98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1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72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0D5815F-0019-43B3-94CE-A444807EF5F2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59BDB71-B59F-40C0-9D16-35BFCEC2388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2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ipi.ru/oge/demoversii-specifikacii-kodifikatory#!/tab/173801626-9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735932" y="546732"/>
            <a:ext cx="108163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 b="1" dirty="0" smtClean="0">
                <a:latin typeface="Arial" panose="020B0604020202020204" pitchFamily="34" charset="0"/>
              </a:rPr>
              <a:t>Подготовка к ОГЭ  </a:t>
            </a:r>
            <a:r>
              <a:rPr lang="ru-RU" altLang="ru-RU" sz="3200" b="1" dirty="0">
                <a:latin typeface="Arial" panose="020B0604020202020204" pitchFamily="34" charset="0"/>
              </a:rPr>
              <a:t>по обществознанию, 9 класс</a:t>
            </a: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2615115" y="1724945"/>
            <a:ext cx="705802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ru-RU" altLang="ru-RU" sz="3600" b="1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3600" b="1" dirty="0" smtClean="0">
                <a:latin typeface="Arial" panose="020B0604020202020204" pitchFamily="34" charset="0"/>
              </a:rPr>
              <a:t>Сложные вопросы экономики в ОГЭ по обществознанию. Общая характеристика заданий</a:t>
            </a:r>
            <a:endParaRPr lang="ru-RU" altLang="ru-RU" sz="3600" b="1" dirty="0">
              <a:latin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2825" y="3978441"/>
            <a:ext cx="258127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52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№6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0768" y="2068455"/>
            <a:ext cx="10574912" cy="2582563"/>
          </a:xfrm>
        </p:spPr>
        <p:txBody>
          <a:bodyPr/>
          <a:lstStyle/>
          <a:p>
            <a:pPr marL="90488" indent="269875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выходной день Вере Васильевне срочно понадобились наличные деньги. Банк был закрыт, поэтому она пошла к банкомату, хотя не помнила, как им пользоваться. У банкомата оказался любезный молодой человек, который помог Вере Васильевне вставить в банкомат карточку и набрал под её диктовку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-код.</a:t>
            </a:r>
          </a:p>
          <a:p>
            <a:pPr marL="90488" indent="269875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небезопасные для своих личных финансов действия совершила Вера Васильевна? Как ей следовало поступить в данной ситуации?</a:t>
            </a:r>
          </a:p>
          <a:p>
            <a:pPr marL="90488" indent="269875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запишите на бланке ответов № 2, указав номер задания.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904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257236"/>
              </p:ext>
            </p:extLst>
          </p:nvPr>
        </p:nvGraphicFramePr>
        <p:xfrm>
          <a:off x="348915" y="661736"/>
          <a:ext cx="11649747" cy="5510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0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2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9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0380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060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Понимание основных принципов жизни общества, основ современных научных теорий общественного развития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3.1, 3.12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1481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№7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97280" y="2182618"/>
            <a:ext cx="10058400" cy="2269066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факторам (ресурсам) производства экономисты относят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1)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конкуренцию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3)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4)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024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384437"/>
              </p:ext>
            </p:extLst>
          </p:nvPr>
        </p:nvGraphicFramePr>
        <p:xfrm>
          <a:off x="348915" y="661736"/>
          <a:ext cx="11649747" cy="5510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0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2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9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0380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060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теоретических знаний и опыта применения полученных знаний и умений для определения собственной активной позиции в общественной жизни, для решения типичных задач в области социальных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2.4/2.6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3.1, 3.12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585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№8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17357" y="2182617"/>
            <a:ext cx="11165305" cy="3400035"/>
          </a:xfrm>
        </p:spPr>
        <p:txBody>
          <a:bodyPr>
            <a:noAutofit/>
          </a:bodyPr>
          <a:lstStyle/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выполняет различные функции в экономической жизни общества. Одна из них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общественных благ. Какой из приведённых ниже примеров иллюстрирует эту функцию?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1)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Правительство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изменило порядок налогообложения предприятий.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2)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государственной программы развития образования открылись новые школы.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3)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выдал лицензию коммерческому банку.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Правительство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центральный банк осуществили комплекс антиинфляционных мер.</a:t>
            </a:r>
          </a:p>
        </p:txBody>
      </p:sp>
    </p:spTree>
    <p:extLst>
      <p:ext uri="{BB962C8B-B14F-4D97-AF65-F5344CB8AC3E}">
        <p14:creationId xmlns:p14="http://schemas.microsoft.com/office/powerpoint/2010/main" val="3962197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6595869"/>
              </p:ext>
            </p:extLst>
          </p:nvPr>
        </p:nvGraphicFramePr>
        <p:xfrm>
          <a:off x="348915" y="661736"/>
          <a:ext cx="11649747" cy="5510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0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2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9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0380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060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теоретических знаний и опыта применения полученных знаний и умений для определения собственной активной позиции в общественной жизни, для решения типичных задач в области социальных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отношений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2.4/2.6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3.1, 3.12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953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№9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17357" y="2182617"/>
            <a:ext cx="11165305" cy="3905362"/>
          </a:xfrm>
        </p:spPr>
        <p:txBody>
          <a:bodyPr>
            <a:noAutofit/>
          </a:bodyPr>
          <a:lstStyle/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Верны ли следующие суждения о рынке?</a:t>
            </a:r>
          </a:p>
          <a:p>
            <a:pPr marL="0" indent="360363">
              <a:lnSpc>
                <a:spcPct val="10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Рынок даёт производителям и потребителям информацию о ценах.</a:t>
            </a:r>
          </a:p>
          <a:p>
            <a:pPr marL="0" indent="360363">
              <a:lnSpc>
                <a:spcPct val="10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Рыночный механизм позволяет организовать производство и связать производителей и потребителей товаров и услуг.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1)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А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2)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Б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3)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оба суждения</a:t>
            </a:r>
          </a:p>
          <a:p>
            <a:pPr marL="0" indent="360363">
              <a:lnSpc>
                <a:spcPct val="10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 4)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суждения неверны</a:t>
            </a:r>
          </a:p>
        </p:txBody>
      </p:sp>
    </p:spTree>
    <p:extLst>
      <p:ext uri="{BB962C8B-B14F-4D97-AF65-F5344CB8AC3E}">
        <p14:creationId xmlns:p14="http://schemas.microsoft.com/office/powerpoint/2010/main" val="1409172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7626700"/>
              </p:ext>
            </p:extLst>
          </p:nvPr>
        </p:nvGraphicFramePr>
        <p:xfrm>
          <a:off x="348915" y="661736"/>
          <a:ext cx="11649747" cy="6146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53653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060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приёмов работы с социально значимой информацией, её осмысление; развитие способностей обучающихся делать необходимые выводы и давать</a:t>
                      </a:r>
                    </a:p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обоснованные оценки социальным событиям и процессам;</a:t>
                      </a:r>
                    </a:p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основ правосознания для соотнесения собственного поведения и поступков других людей с нравственными ценностями и нормами поведения, установленными законодательством Российской Федерации, убеждённости в необходимости защищать правопорядок правовыми способами и средствами,</a:t>
                      </a:r>
                    </a:p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умений реализовывать основные социальные роли в пределах своей дееспособности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2.5/2.7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14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№12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669" y="2182813"/>
            <a:ext cx="5036599" cy="3279524"/>
          </a:xfrm>
        </p:spPr>
      </p:pic>
      <p:sp>
        <p:nvSpPr>
          <p:cNvPr id="4" name="Прямоугольник 3"/>
          <p:cNvSpPr/>
          <p:nvPr/>
        </p:nvSpPr>
        <p:spPr>
          <a:xfrm>
            <a:off x="673768" y="886658"/>
            <a:ext cx="10659979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358775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социологического опроса экономических экспертов города Z им задавали вопрос: «Какой фактор производства, по вашему мнению, является определяющим для развития современного общества?» (можно было дать несколько ответов).</a:t>
            </a:r>
          </a:p>
          <a:p>
            <a:pPr indent="358775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опроса (в % от числа отвечавших) представлены в виде диаграммы.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31958" y="5462337"/>
            <a:ext cx="9975103" cy="9233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по одному выводу: а) о сходстве; б) о различии в позициях групп опрошенных. </a:t>
            </a:r>
          </a:p>
          <a:p>
            <a:pPr marR="0" lvl="0" indent="444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Выскажите предположение о том, чем объясняются указанные Вами: а) сходство; б) различие.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 запишите на бланке ответов № 2, указав номер задания. </a:t>
            </a:r>
          </a:p>
        </p:txBody>
      </p:sp>
    </p:spTree>
    <p:extLst>
      <p:ext uri="{BB962C8B-B14F-4D97-AF65-F5344CB8AC3E}">
        <p14:creationId xmlns:p14="http://schemas.microsoft.com/office/powerpoint/2010/main" val="333453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7030617"/>
              </p:ext>
            </p:extLst>
          </p:nvPr>
        </p:nvGraphicFramePr>
        <p:xfrm>
          <a:off x="348915" y="661736"/>
          <a:ext cx="11649747" cy="5902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53653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060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теоретических знаний и опыта</a:t>
                      </a:r>
                    </a:p>
                    <a:p>
                      <a:pPr algn="just"/>
                      <a:r>
                        <a:rPr lang="ru-RU" sz="16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применения полученных знаний и умений для определения собственной активной позиции в общественной жизни, для решения типичных задач в области социальных отношений/формирование основ правосознания для соотнесения собственного поведения и поступков других людей с нравственными ценностями и нормами поведения, установленными законодательством Российской Федерации, убеждённости в необходимости защищать правопорядок правовыми способами и средствами, умений реализовывать основные социальные роли в пределах своей дееспособности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49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92643" y="380546"/>
            <a:ext cx="23976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Важно!</a:t>
            </a:r>
            <a:endParaRPr lang="ru-RU" sz="5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1263" y="1672390"/>
            <a:ext cx="1075102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sz="2000" b="1" dirty="0" smtClean="0"/>
              <a:t>В 2023 году изменений в ОГЭ не будет!</a:t>
            </a:r>
          </a:p>
          <a:p>
            <a:pPr indent="450850"/>
            <a:r>
              <a:rPr lang="ru-RU" sz="2000" dirty="0" smtClean="0"/>
              <a:t>Всего заданий – 24. Из них 14 заданий базового уровня сложности, 8 – повышенного и только 2 – высокого. При этом на 16 вопросов нужно будет дать краткий ответ, а на 8 – развернутый.</a:t>
            </a:r>
          </a:p>
          <a:p>
            <a:pPr indent="450850"/>
            <a:r>
              <a:rPr lang="ru-RU" sz="2000" dirty="0" smtClean="0"/>
              <a:t>Выполнив все 24 задания, выпускники могут набрать максимум 37 первичных баллов, из которых 17 – за блок вопросов с краткими ответами (46,9%) и еще 20 – за 8 развернутых ответов (54,1%)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81264" y="3872174"/>
            <a:ext cx="10591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sz="2000" b="1" dirty="0" smtClean="0"/>
              <a:t>В 2023 году в письме </a:t>
            </a:r>
            <a:r>
              <a:rPr lang="ru-RU" sz="2000" b="1" dirty="0" err="1" smtClean="0"/>
              <a:t>Рособрнадзора</a:t>
            </a:r>
            <a:r>
              <a:rPr lang="ru-RU" sz="2000" b="1" dirty="0" smtClean="0"/>
              <a:t> указаны такие диапазоны первичных баллов (ПБ) для оценок:</a:t>
            </a:r>
            <a:endParaRPr lang="ru-RU" sz="20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726036"/>
              </p:ext>
            </p:extLst>
          </p:nvPr>
        </p:nvGraphicFramePr>
        <p:xfrm>
          <a:off x="844518" y="4815677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75123026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986800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2503967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227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(не сдал)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70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0-13 ПБ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14-23 ПБ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24-31 ПБ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32-37 ПБ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696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3087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№15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31958" y="5739336"/>
            <a:ext cx="184731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5699" y="976951"/>
            <a:ext cx="11006489" cy="476238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Установите соответствие между признаками и типами эконо­ми­чес­ких систем: к каждому элементу первого столбца подберите соответствующий элемент из второго столбца.</a:t>
            </a:r>
          </a:p>
          <a:p>
            <a:pPr marL="0" indent="360363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</a:t>
            </a:r>
          </a:p>
          <a:p>
            <a:pPr marL="0" indent="360363"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ПРИЗНАКИ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ТИПЫ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ЭКОНОМИЧЕСКИХ СИСТЕМ</a:t>
            </a:r>
          </a:p>
          <a:p>
            <a:pPr marL="0" indent="360363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свободная конкуренция                                                                                           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рыночная</a:t>
            </a:r>
          </a:p>
          <a:p>
            <a:pPr marL="0" indent="360363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цены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товары определяют спрос 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                                              2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традиционная</a:t>
            </a:r>
          </a:p>
          <a:p>
            <a:pPr marL="360363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государство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директивно руководит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экономикой                                                   3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командная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плановая)</a:t>
            </a:r>
          </a:p>
          <a:p>
            <a:pPr marL="0" indent="360363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 преобладает натуральное хозяйство</a:t>
            </a:r>
          </a:p>
          <a:p>
            <a:pPr marL="0" indent="360363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вопросов экономики</a:t>
            </a:r>
          </a:p>
          <a:p>
            <a:pPr marL="0" indent="360363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обычаев, хозяйственного опыта предков</a:t>
            </a:r>
          </a:p>
          <a:p>
            <a:pPr marL="0" indent="360363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	</a:t>
            </a:r>
          </a:p>
          <a:p>
            <a:pPr marL="0" indent="360363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таблицу выбранные цифры под соответствующими буквами.</a:t>
            </a:r>
          </a:p>
        </p:txBody>
      </p:sp>
    </p:spTree>
    <p:extLst>
      <p:ext uri="{BB962C8B-B14F-4D97-AF65-F5344CB8AC3E}">
        <p14:creationId xmlns:p14="http://schemas.microsoft.com/office/powerpoint/2010/main" val="179884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190444"/>
              </p:ext>
            </p:extLst>
          </p:nvPr>
        </p:nvGraphicFramePr>
        <p:xfrm>
          <a:off x="313638" y="1082843"/>
          <a:ext cx="11649747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62354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88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социального кругозора и формирование познавательного интереса к изучению общественных дисциплин / формирование у обучающихся личностных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представлений об основах российской гражданской идентичности, патриотизма, гражданственности, социальной ответственности, правового самосознания,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толерантности, приверженности ценностям, закреплённым в Конституции Российской Федерации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896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№20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53452" y="2101334"/>
            <a:ext cx="35132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Заполните пропуск в таблице.</a:t>
            </a: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447557"/>
              </p:ext>
            </p:extLst>
          </p:nvPr>
        </p:nvGraphicFramePr>
        <p:xfrm>
          <a:off x="830179" y="2936006"/>
          <a:ext cx="8133347" cy="2194560"/>
        </p:xfrm>
        <a:graphic>
          <a:graphicData uri="http://schemas.openxmlformats.org/drawingml/2006/table">
            <a:tbl>
              <a:tblPr/>
              <a:tblGrid>
                <a:gridCol w="3172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0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Признак предпринимательства</a:t>
                      </a:r>
                    </a:p>
                    <a:p>
                      <a:pPr algn="ctr"/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Характеристика</a:t>
                      </a:r>
                    </a:p>
                    <a:p>
                      <a:pPr algn="ctr"/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Получение прибыли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0"/>
                      <a:r>
                        <a:rPr lang="ru-RU" dirty="0"/>
                        <a:t>Стремление получить положительную разницу между суммарными доходами и </a:t>
                      </a:r>
                      <a:r>
                        <a:rPr lang="ru-RU" dirty="0" smtClean="0"/>
                        <a:t>затратами</a:t>
                      </a:r>
                    </a:p>
                    <a:p>
                      <a:pPr marL="84138" indent="0"/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...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0"/>
                      <a:r>
                        <a:rPr lang="ru-RU" dirty="0"/>
                        <a:t>Возможная опасность неблагоприятных результатов </a:t>
                      </a:r>
                      <a:r>
                        <a:rPr lang="ru-RU" dirty="0" smtClean="0"/>
                        <a:t>деятельности</a:t>
                      </a:r>
                    </a:p>
                    <a:p>
                      <a:pPr marL="84138" indent="0"/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633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159510"/>
              </p:ext>
            </p:extLst>
          </p:nvPr>
        </p:nvGraphicFramePr>
        <p:xfrm>
          <a:off x="313638" y="1082843"/>
          <a:ext cx="11649747" cy="431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62354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88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приёмов работы с социально значимой информацией, её осмысление; развитие способностей обучающихся делать необходимые выводы и давать обоснованные оценки социальным событиям и процесса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114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№21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074" y="926432"/>
            <a:ext cx="11318106" cy="575109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«Реклама – двигатель торговли!» – эта фраза знакома каждому. Но в условиях дефицита торговля прекрасно существовала и без рекламы. А сейчас, когда на рынке представлено огромное множество разнообразных товаров, мы не представляем своей жизни без рекламы. Реклама информирует покупателей о свойствах товаров. Фирмы, рекламирующие свою продукцию, пытаются с её помощью воздействовать на потребителя. В конечном итоге задача любой рекламы – заставить покупателя приобрести данный товар.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попробуем оценить рекламу с точки зрения экономиста. Необходимо придумать рекламный ролик или объявление, отснять или отпечатать его, разместить на телевидении или в газете. Всё это требует расходов и немалых, поэтому продукция становится более дорогой. То есть если бы рекламы не было, общество получало бы те же самые товары по более низким ценам. Ведь, в конечном счёте, затраты на рекламу оплачивают из своего кармана потребители.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Напрашивается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вывод, что реклама невыгодна обществу в целом, поскольку делает товары более дорогими. Но, с другой стороны, рекламный бизнес – это колоссальная индустрия, приносящая огромные прибыли и, следовательно, доходы в бюджет через налоговые отчисления, создающая большое количество рабочих мест. И, как это ни парадоксально, делающая некоторые товары более дешёвыми для покупателей. Например, журналы и газеты стоили бы гораздо дороже, если бы в них не размещались рекламные объявления. Рекламодатели заплатили за место на газетной полосе и тем самым принесли редакции газеты прибыль. Значит, в цену газеты эту прибыль можно уже не закладывать.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ясно, что на любое отрицательное свойство рекламы приходится не менее важное положительное её свойство. Именно поэтому реклама стала неотъемлемой частью нашей жизни.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материалам энциклопедии для школьников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360363"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текста. Для этого выделите основные смысловые фрагменты текста и озаглавьте каждый из них.</a:t>
            </a:r>
          </a:p>
        </p:txBody>
      </p:sp>
    </p:spTree>
    <p:extLst>
      <p:ext uri="{BB962C8B-B14F-4D97-AF65-F5344CB8AC3E}">
        <p14:creationId xmlns:p14="http://schemas.microsoft.com/office/powerpoint/2010/main" val="970080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502846"/>
              </p:ext>
            </p:extLst>
          </p:nvPr>
        </p:nvGraphicFramePr>
        <p:xfrm>
          <a:off x="313638" y="1082843"/>
          <a:ext cx="11649747" cy="431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62354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88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приёмов работы с социально значимой информацией, её осмысление; развитие способностей обучающихся делать необходимые выводы и давать обоснованные оценки социальным событиям и процесса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7703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№22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074" y="926432"/>
            <a:ext cx="11318106" cy="575109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«Реклама – двигатель торговли!» – эта фраза знакома каждому. Но в условиях дефицита торговля прекрасно существовала и без рекламы. А сейчас, когда на рынке представлено огромное множество разнообразных товаров, мы не представляем своей жизни без рекламы. Реклама информирует покупателей о свойствах товаров. Фирмы, рекламирующие свою продукцию, пытаются с её помощью воздействовать на потребителя. В конечном итоге задача любой рекламы – заставить покупателя приобрести данный товар.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попробуем оценить рекламу с точки зрения экономиста. Необходимо придумать рекламный ролик или объявление, отснять или отпечатать его, разместить на телевидении или в газете. Всё это требует расходов и немалых, поэтому продукция становится более дорогой. То есть если бы рекламы не было, общество получало бы те же самые товары по более низким ценам. Ведь, в конечном счёте, затраты на рекламу оплачивают из своего кармана потребители.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Напрашивается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вывод, что реклама невыгодна обществу в целом, поскольку делает товары более дорогими. Но, с другой стороны, рекламный бизнес – это колоссальная индустрия, приносящая огромные прибыли и, следовательно, доходы в бюджет через налоговые отчисления, создающая большое количество рабочих мест. И, как это ни парадоксально, делающая некоторые товары более дешёвыми для покупателей. Например, журналы и газеты стоили бы гораздо дороже, если бы в них не размещались рекламные объявления. Рекламодатели заплатили за место на газетной полосе и тем самым принесли редакции газеты прибыль. Значит, в цену газеты эту прибыль можно уже не закладывать.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ясно, что на любое отрицательное свойство рекламы приходится не менее важное положительное её свойство. Именно поэтому реклама стала неотъемлемой частью нашей жизни.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материалам энциклопедии для школьников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360363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чём заключается задача любой рекламы? При каком состоянии рынка реклама необходима? Каковы положительные свойства рекламного бизнеса (укажите любые три свойства)? (Ответы на три вопроса даются только с опорой на текст.)</a:t>
            </a:r>
          </a:p>
        </p:txBody>
      </p:sp>
    </p:spTree>
    <p:extLst>
      <p:ext uri="{BB962C8B-B14F-4D97-AF65-F5344CB8AC3E}">
        <p14:creationId xmlns:p14="http://schemas.microsoft.com/office/powerpoint/2010/main" val="33661947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889139"/>
              </p:ext>
            </p:extLst>
          </p:nvPr>
        </p:nvGraphicFramePr>
        <p:xfrm>
          <a:off x="313638" y="1082843"/>
          <a:ext cx="11649747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62354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88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приёмов работы с социально значимой информацией, её осмысление; развитие способностей обучающихся делать необходимые выводы и давать обоснованные оценки социальным событиям и процессам; приобретение теоретических знаний и опыта применения полученных знаний и умений для определения собственной активной позиции в общественной жизни, для решения типичных задач в области социальных отношений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2.4, 2.7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564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№23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074" y="926432"/>
            <a:ext cx="11318106" cy="575109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«Реклама – двигатель торговли!» – эта фраза знакома каждому. Но в условиях дефицита торговля прекрасно существовала и без рекламы. А сейчас, когда на рынке представлено огромное множество разнообразных товаров, мы не представляем своей жизни без рекламы. Реклама информирует покупателей о свойствах товаров. Фирмы, рекламирующие свою продукцию, пытаются с её помощью воздействовать на потребителя. В конечном итоге задача любой рекламы – заставить покупателя приобрести данный товар.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попробуем оценить рекламу с точки зрения экономиста. Необходимо придумать рекламный ролик или объявление, отснять или отпечатать его, разместить на телевидении или в газете. Всё это требует расходов и немалых, поэтому продукция становится более дорогой. То есть если бы рекламы не было, общество получало бы те же самые товары по более низким ценам. Ведь, в конечном счёте, затраты на рекламу оплачивают из своего кармана потребители.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Напрашивается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вывод, что реклама невыгодна обществу в целом, поскольку делает товары более дорогими. Но, с другой стороны, рекламный бизнес – это колоссальная индустрия, приносящая огромные прибыли и, следовательно, доходы в бюджет через налоговые отчисления, создающая большое количество рабочих мест. И, как это ни парадоксально, делающая некоторые товары более дешёвыми для покупателей. Например, журналы и газеты стоили бы гораздо дороже, если бы в них не размещались рекламные объявления. Рекламодатели заплатили за место на газетной полосе и тем самым принесли редакции газеты прибыль. Значит, в цену газеты эту прибыль можно уже не закладывать.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ясно, что на любое отрицательное свойство рекламы приходится не менее важное положительное её свойство. Именно поэтому реклама стала неотъемлемой частью нашей жизни.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материалам энциклопедии для школьников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360363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реклама связана с затратами фирмы? Объясните, почему фирма заинтересована в рекламе своего товара. Проиллюстрируйте конкретным примером своё объяснение.</a:t>
            </a:r>
          </a:p>
        </p:txBody>
      </p:sp>
    </p:spTree>
    <p:extLst>
      <p:ext uri="{BB962C8B-B14F-4D97-AF65-F5344CB8AC3E}">
        <p14:creationId xmlns:p14="http://schemas.microsoft.com/office/powerpoint/2010/main" val="17466348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298419"/>
              </p:ext>
            </p:extLst>
          </p:nvPr>
        </p:nvGraphicFramePr>
        <p:xfrm>
          <a:off x="313638" y="1082843"/>
          <a:ext cx="11649747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3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62354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88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социального кругозора и формирование познавательного интереса к изучению общественных дисциплин / формирование основ правосознания для соотнесения собственного поведения и поступков других людей с нравственными ценностями и нормами поведения, установленными законодательством Российской Федерации, убеждённости в необходимости защищать правопорядок правовыми способами и средствами, умений реализовывать основные социальные роли в пределах своей дееспособности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2.3, 2.7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– 6.17</a:t>
                      </a: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504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61737" y="0"/>
            <a:ext cx="87602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На сайте ФИПИ (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www.fipi.ru)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8621" y="1155032"/>
            <a:ext cx="10544233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58775" indent="-358775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Кодификатор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проверяемых требований к результатам освоения </a:t>
            </a:r>
          </a:p>
          <a:p>
            <a:pPr marL="358775" indent="-358775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образовательной программы ООО и элементов содержания </a:t>
            </a:r>
          </a:p>
          <a:p>
            <a:pPr marL="358775" indent="-358775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ОГЭ по обществознанию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КИМ для проведения в 2023 году ОГЭ по обществознанию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анализа типичных ошибок </a:t>
            </a:r>
          </a:p>
          <a:p>
            <a:pPr marL="358775" indent="-358775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ОГЭ прошлых лет 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Навигатор подготовки.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самостоятельной подготовке к </a:t>
            </a:r>
          </a:p>
          <a:p>
            <a:pPr marL="358775" indent="-358775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 по обществознанию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банк заданий ОГЭ</a:t>
            </a:r>
          </a:p>
          <a:p>
            <a:pPr marL="358775" indent="-358775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«Педагогические измерения»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92961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№24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074" y="926432"/>
            <a:ext cx="11318106" cy="575109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«Реклама – двигатель торговли!» – эта фраза знакома каждому. Но в условиях дефицита торговля прекрасно существовала и без рекламы. А сейчас, когда на рынке представлено огромное множество разнообразных товаров, мы не представляем своей жизни без рекламы. Реклама информирует покупателей о свойствах товаров. Фирмы, рекламирующие свою продукцию, пытаются с её помощью воздействовать на потребителя. В конечном итоге задача любой рекламы – заставить покупателя приобрести данный товар.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попробуем оценить рекламу с точки зрения экономиста. Необходимо придумать рекламный ролик или объявление, отснять или отпечатать его, разместить на телевидении или в газете. Всё это требует расходов и немалых, поэтому продукция становится более дорогой. То есть если бы рекламы не было, общество получало бы те же самые товары по более низким ценам. Ведь, в конечном счёте, затраты на рекламу оплачивают из своего кармана потребители.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Напрашивается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вывод, что реклама невыгодна обществу в целом, поскольку делает товары более дорогими. Но, с другой стороны, рекламный бизнес – это колоссальная индустрия, приносящая огромные прибыли и, следовательно, доходы в бюджет через налоговые отчисления, создающая большое количество рабочих мест. И, как это ни парадоксально, делающая некоторые товары более дешёвыми для покупателей. Например, журналы и газеты стоили бы гораздо дороже, если бы в них не размещались рекламные объявления. Рекламодатели заплатили за место на газетной полосе и тем самым принесли редакции газеты прибыль. Значит, в цену газеты эту прибыль можно уже не закладывать.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Становится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ясно, что на любое отрицательное свойство рекламы приходится не менее важное положительное её свойство. Именно поэтому реклама стала неотъемлемой частью нашей жизни.</a:t>
            </a:r>
          </a:p>
          <a:p>
            <a:pPr marL="0" indent="360363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материалам энциклопедии для школьников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360363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высказана точка зрения, что реклама стала неотъемлемой частью нашей жизни, мы не представляем своей жизни без рекламы. Согласны ли Вы с этой точкой зрения? Приведите два аргумента (объяснения) в защиту своего мнения.</a:t>
            </a:r>
          </a:p>
        </p:txBody>
      </p:sp>
    </p:spTree>
    <p:extLst>
      <p:ext uri="{BB962C8B-B14F-4D97-AF65-F5344CB8AC3E}">
        <p14:creationId xmlns:p14="http://schemas.microsoft.com/office/powerpoint/2010/main" val="15098643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77" y="787484"/>
            <a:ext cx="3479865" cy="4022725"/>
          </a:xfrm>
        </p:spPr>
      </p:pic>
    </p:spTree>
    <p:extLst>
      <p:ext uri="{BB962C8B-B14F-4D97-AF65-F5344CB8AC3E}">
        <p14:creationId xmlns:p14="http://schemas.microsoft.com/office/powerpoint/2010/main" val="2781293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59280" y="187920"/>
            <a:ext cx="107471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FF0000"/>
                </a:solidFill>
                <a:latin typeface="Arial" panose="020B0604020202020204" pitchFamily="34" charset="0"/>
              </a:rPr>
              <a:t>Вопросы </a:t>
            </a:r>
            <a:r>
              <a:rPr lang="ru-RU" altLang="ru-RU" sz="3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кодификатора по курсу «Экономика»</a:t>
            </a:r>
            <a:endParaRPr lang="ru-RU" altLang="ru-RU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9049" y="1606693"/>
            <a:ext cx="10824519" cy="480131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 Экономика, ее роль в жизни общества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 Товары и услуги, ресурсы и потребности,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ограниченность ресурсов</a:t>
            </a:r>
            <a:endParaRPr lang="ru-RU" alt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 Экономические системы и собственность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 Производство, производительность труда. Разделение труда и специализация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 Обмен, торговля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3.6 Рынок и рыночный механизм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3.7 Предпринимательство. Малое предпринимательство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фермерское </a:t>
            </a: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хозяйство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 Деньги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3.9 Заработная плата и стимулирование труда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3.10 Неравенство доходов и экономические меры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поддержки</a:t>
            </a:r>
            <a:endParaRPr lang="ru-RU" alt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3.11 Налоги, уплачиваемые гражданами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3.12 Экономические цели и функции 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</a:t>
            </a:r>
            <a:endParaRPr lang="en-US" altLang="ru-RU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.13 Банковские услуги, предоставляемые гражданам: депозит, кредит, платежная карта, электронные деньги, денежный перевод, обмен валюты. Формы дистанционного банковского обслуживания: банкомат, мобильный банкинг, онлайн-банкинг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3.14 Экономические функции домохозяйства. Потребление домашних хозяйств. Семейный бюджет. Источники доходов и расходов семьи. Активы и пассивы. Личный финансовый план. Сбережения</a:t>
            </a:r>
            <a:endParaRPr lang="ru-RU" altLang="ru-RU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1767" y="772695"/>
            <a:ext cx="100652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ФГБНУ «Федеральный институт педагогических исследований»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(режим доступа: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https://fipi.ru/oge/demoversii-specifikacii-kodifikatory#!/tab/173801626-9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9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263882"/>
              </p:ext>
            </p:extLst>
          </p:nvPr>
        </p:nvGraphicFramePr>
        <p:xfrm>
          <a:off x="0" y="661736"/>
          <a:ext cx="11998662" cy="571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4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32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65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09674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Понимание основных принципов жизни общества, основ современных научных теорий общественного развития / формирование у обучающихся личностных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представлений об основах российской гражданской идентичности, патриотизма, гражданственности, социальной ответственности, правового самосознания,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толерантности, приверженности ценностям, закреплённым в Конституции Российской Федерации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 – 1.4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1.1 -6.17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94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№1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0768" y="2248929"/>
            <a:ext cx="10574912" cy="2582563"/>
          </a:xfrm>
        </p:spPr>
        <p:txBody>
          <a:bodyPr/>
          <a:lstStyle/>
          <a:p>
            <a:pPr marL="0" indent="360363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два из перечисленных понятий используются в первую очередь при описании экономической сферы общественной жизни? </a:t>
            </a:r>
          </a:p>
          <a:p>
            <a:pPr marL="0" indent="360363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Демократия, страта, государство, спрос, заработная плата.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Выпишите соответствующие понятия и раскройте смысл любого одного из них. Ответ запишите на бланке ответов № 2, указав номер задания.</a:t>
            </a:r>
          </a:p>
          <a:p>
            <a:pPr marL="0" indent="36036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42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151477"/>
              </p:ext>
            </p:extLst>
          </p:nvPr>
        </p:nvGraphicFramePr>
        <p:xfrm>
          <a:off x="0" y="661739"/>
          <a:ext cx="11998662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4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97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62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77697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7911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Освоение приёмов работы с социально значимой информацией, её осмысление; развитие способностей обучающихся делать необходимые выводы и давать обоснованные оценки социальным событиям и процессам; формирование основ правосознания для соотнесения собственного поведения и поступков других людей с нравственными ценностями и нормами поведения, установленными законодательством Российской</a:t>
                      </a:r>
                    </a:p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Федерации, умений реализовывать основные социальные роли в пределах своей дееспособности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2.5, 2.7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Различное содержание в разных вариантах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1.1 -6.17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525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50680"/>
            <a:ext cx="10058400" cy="6401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Задание № 5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undefin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29" y="1379237"/>
            <a:ext cx="4448175" cy="308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50116" y="4465337"/>
            <a:ext cx="112538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</a:rPr>
              <a:t> </a:t>
            </a:r>
          </a:p>
          <a:p>
            <a:pPr lvl="0" indent="3603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Какая форма (вид) расчётов может быть проиллюстрирована с помощью данной фотографии? Объясните, в чём заключается сущность торговли. </a:t>
            </a:r>
            <a:b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чём состоят преимущества использования Интернета в торговле? Какое значение для каждого человека имеет защита прав потребителей?</a:t>
            </a:r>
          </a:p>
          <a:p>
            <a:pPr lvl="0" indent="3603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запишите на бланке ответов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указав номер задания.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7788" y="900369"/>
            <a:ext cx="2698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Рассмотрите фотографию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1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9312" y="0"/>
            <a:ext cx="10058400" cy="6617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КИМ по разделу курса «Экономика»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686962"/>
              </p:ext>
            </p:extLst>
          </p:nvPr>
        </p:nvGraphicFramePr>
        <p:xfrm>
          <a:off x="348915" y="661736"/>
          <a:ext cx="11649747" cy="5510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0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2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9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8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9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5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0380"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 в КИМ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901700" algn="l"/>
                        </a:tabLst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уровню подготовки выпускников, проверяемому на ОГЭ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требований к уровню подготовки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(по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проверяемых элементов содержания 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по      кодификатору)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балл за выполнение задания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Примерное время выполнения задания (мин.)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060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теоретических знаний и опыта применения полученных знаний и умений для определения собственной активной позиции в общественной жизни, для решения типичных задач в области социальных отношений (финансовая грамотность)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2.4/2.6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3.13, 3.14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54057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192</TotalTime>
  <Words>3484</Words>
  <Application>Microsoft Office PowerPoint</Application>
  <PresentationFormat>Широкоэкранный</PresentationFormat>
  <Paragraphs>379</Paragraphs>
  <Slides>31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Распределение заданий КИМ по разделу курса «Экономика»</vt:lpstr>
      <vt:lpstr>Пример. Задание №1</vt:lpstr>
      <vt:lpstr>Распределение заданий КИМ по разделу курса «Экономика»</vt:lpstr>
      <vt:lpstr>Пример. Задание № 5</vt:lpstr>
      <vt:lpstr>Распределение заданий КИМ по разделу курса «Экономика»</vt:lpstr>
      <vt:lpstr>Пример. Задание №6</vt:lpstr>
      <vt:lpstr>Распределение заданий КИМ по разделу курса «Экономика»</vt:lpstr>
      <vt:lpstr>Пример. Задание №7</vt:lpstr>
      <vt:lpstr>Распределение заданий КИМ по разделу курса «Экономика»</vt:lpstr>
      <vt:lpstr>Пример. Задание №8</vt:lpstr>
      <vt:lpstr>Распределение заданий КИМ по разделу курса «Экономика»</vt:lpstr>
      <vt:lpstr>Пример. Задание №9</vt:lpstr>
      <vt:lpstr>Распределение заданий КИМ по разделу курса «Экономика»</vt:lpstr>
      <vt:lpstr>Пример. Задание №12</vt:lpstr>
      <vt:lpstr>Распределение заданий КИМ по разделу курса «Экономика»</vt:lpstr>
      <vt:lpstr>Пример. Задание №15</vt:lpstr>
      <vt:lpstr>Распределение заданий КИМ по разделу курса «Экономика»</vt:lpstr>
      <vt:lpstr>Пример. Задание №20</vt:lpstr>
      <vt:lpstr>Распределение заданий КИМ по разделу курса «Экономика»</vt:lpstr>
      <vt:lpstr>Пример. Задание №21</vt:lpstr>
      <vt:lpstr>Распределение заданий КИМ по разделу курса «Экономика»</vt:lpstr>
      <vt:lpstr>Пример. Задание №22</vt:lpstr>
      <vt:lpstr>Распределение заданий КИМ по разделу курса «Экономика»</vt:lpstr>
      <vt:lpstr>Пример. Задание №23</vt:lpstr>
      <vt:lpstr>Распределение заданий КИМ по разделу курса «Экономика»</vt:lpstr>
      <vt:lpstr>Пример. Задание №24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Усния</dc:creator>
  <cp:lastModifiedBy>ЦДЮТ</cp:lastModifiedBy>
  <cp:revision>22</cp:revision>
  <dcterms:created xsi:type="dcterms:W3CDTF">2022-10-14T06:10:12Z</dcterms:created>
  <dcterms:modified xsi:type="dcterms:W3CDTF">2022-10-14T10:00:12Z</dcterms:modified>
</cp:coreProperties>
</file>