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2" r:id="rId6"/>
    <p:sldId id="261" r:id="rId7"/>
    <p:sldId id="264" r:id="rId8"/>
    <p:sldId id="263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FFCCFF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332656"/>
            <a:ext cx="8352928" cy="51789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Candara" pitchFamily="34" charset="0"/>
                <a:ea typeface="Calibri"/>
                <a:cs typeface="Times New Roman"/>
              </a:rPr>
              <a:t>25.03.2021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2800" b="1" dirty="0" smtClean="0">
              <a:solidFill>
                <a:srgbClr val="002060"/>
              </a:solidFill>
              <a:latin typeface="Candara" pitchFamily="34" charset="0"/>
              <a:ea typeface="Calibri"/>
              <a:cs typeface="Times New Roman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u="sng" dirty="0" smtClean="0">
                <a:solidFill>
                  <a:srgbClr val="002060"/>
                </a:solidFill>
                <a:latin typeface="Candara" pitchFamily="34" charset="0"/>
                <a:ea typeface="Calibri"/>
                <a:cs typeface="Times New Roman"/>
              </a:rPr>
              <a:t>СЕМИНАР </a:t>
            </a:r>
            <a:r>
              <a:rPr lang="ru-RU" sz="2800" b="1" u="sng" dirty="0">
                <a:solidFill>
                  <a:srgbClr val="002060"/>
                </a:solidFill>
                <a:latin typeface="Candara" pitchFamily="34" charset="0"/>
                <a:ea typeface="Calibri"/>
                <a:cs typeface="Times New Roman"/>
              </a:rPr>
              <a:t>- ПРАКТИКУМ                                                                                                                                              </a:t>
            </a:r>
            <a:r>
              <a:rPr lang="ru-RU" sz="2800" b="1" u="sng" dirty="0" smtClean="0">
                <a:solidFill>
                  <a:srgbClr val="002060"/>
                </a:solidFill>
                <a:latin typeface="Candara" pitchFamily="34" charset="0"/>
                <a:ea typeface="Calibri"/>
                <a:cs typeface="Times New Roman"/>
              </a:rPr>
              <a:t>УЧИТЕЛЕЙ  ГЕОГРАФИИ  И  КРЫМОВЕДЕНИЯ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2800" u="sng" dirty="0">
              <a:latin typeface="Candara" pitchFamily="34" charset="0"/>
              <a:ea typeface="Calibri"/>
              <a:cs typeface="Times New Roman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600" b="1" i="1" dirty="0">
                <a:solidFill>
                  <a:srgbClr val="006600"/>
                </a:solidFill>
                <a:latin typeface="Monotype Corsiva" pitchFamily="66" charset="0"/>
                <a:ea typeface="Calibri"/>
                <a:cs typeface="Times New Roman"/>
              </a:rPr>
              <a:t>«Отработка компетенций учащихся в контексте использования элементов современных образовательных технологий на уроках географии в рамках ФГОС СОО, ООО»</a:t>
            </a:r>
            <a:endParaRPr lang="ru-RU" sz="3600" dirty="0">
              <a:solidFill>
                <a:srgbClr val="006600"/>
              </a:solidFill>
              <a:latin typeface="Monotype Corsiva" pitchFamily="66" charset="0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503943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2060848"/>
            <a:ext cx="8640960" cy="4122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Цель: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повысить уровень профессиональной подготовки учителей по организации работы с современными образовательными технологиями; способствовать созданию активной образовательной среды (с учетом требований ФГОС) для повышения качества обучения.</a:t>
            </a:r>
            <a:endParaRPr lang="ru-RU" sz="16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b="1" dirty="0" smtClean="0">
              <a:latin typeface="Times New Roman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/>
                <a:ea typeface="Calibri"/>
                <a:cs typeface="Times New Roman"/>
              </a:rPr>
              <a:t>Задачи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:                                                                                                                                   </a:t>
            </a:r>
            <a:endParaRPr lang="ru-RU" sz="16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-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познакомить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учителей  с теоретическими и практическими основами организации работы с современными образовательными технологиями; </a:t>
            </a:r>
            <a:endParaRPr lang="ru-RU" sz="1600" dirty="0">
              <a:ea typeface="Calibri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- способствовать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повышению профессиональной подготовки  и качества образовательных услуг через поиск и внедрение новых педагогических технологий, которые можно применять   на уроках географии и во внеурочной деятельности;</a:t>
            </a:r>
            <a:endParaRPr lang="ru-RU" sz="1600" dirty="0">
              <a:ea typeface="Calibri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- обобщать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и пропагандировать передовой педагогический опыт учителей географии Симферопольского района.</a:t>
            </a:r>
            <a:endParaRPr lang="ru-RU" sz="1600" dirty="0">
              <a:ea typeface="Calibri"/>
              <a:cs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26284" y="145936"/>
            <a:ext cx="9170284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ПЛАН  РАБОТЫ  СП</a:t>
            </a:r>
            <a:endParaRPr lang="ru-RU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79512" y="908720"/>
            <a:ext cx="88569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solidFill>
                  <a:srgbClr val="006600"/>
                </a:solidFill>
                <a:latin typeface="Monotype Corsiva" pitchFamily="66" charset="0"/>
                <a:ea typeface="Calibri"/>
                <a:cs typeface="Times New Roman"/>
              </a:rPr>
              <a:t>«Отработка компетенций учащихся в контексте использования элементов современных образовательных технологий на уроках географии в рамках ФГОС СОО, ООО»</a:t>
            </a:r>
            <a:endParaRPr lang="ru-RU" sz="2400" dirty="0">
              <a:solidFill>
                <a:srgbClr val="006600"/>
              </a:solidFill>
              <a:latin typeface="Monotype Corsiva" pitchFamily="66" charset="0"/>
              <a:ea typeface="Calibri"/>
              <a:cs typeface="Times New Roman"/>
            </a:endParaRPr>
          </a:p>
          <a:p>
            <a:pPr algn="ctr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7745950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0386" y="1340768"/>
            <a:ext cx="8496944" cy="53617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600" dirty="0" smtClean="0">
                <a:latin typeface="Times New Roman"/>
                <a:ea typeface="Calibri"/>
                <a:cs typeface="Times New Roman"/>
              </a:rPr>
              <a:t>Открытие семинара-практикума.  ВПР- 2021.</a:t>
            </a:r>
            <a:endParaRPr lang="ru-RU" sz="1600" dirty="0">
              <a:ea typeface="Calibri"/>
              <a:cs typeface="Times New Roman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                    Методист МБОУ ДО «ЦДЮТ» Василевич О.С.</a:t>
            </a:r>
            <a:endParaRPr lang="ru-RU" sz="1600" dirty="0">
              <a:ea typeface="Calibri"/>
              <a:cs typeface="Times New Roman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en-US" sz="1600" dirty="0" smtClean="0">
                <a:latin typeface="Times New Roman"/>
                <a:ea typeface="Calibri"/>
                <a:cs typeface="Times New Roman"/>
              </a:rPr>
              <a:t>2</a:t>
            </a:r>
            <a:r>
              <a:rPr lang="ru-RU" sz="1600" dirty="0" smtClean="0">
                <a:latin typeface="Times New Roman"/>
                <a:ea typeface="Calibri"/>
                <a:cs typeface="Times New Roman"/>
              </a:rPr>
              <a:t>.    Формирование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компетенций учащихся в контексте использования элементов </a:t>
            </a:r>
            <a:r>
              <a:rPr lang="ru-RU" sz="1600" dirty="0" smtClean="0">
                <a:latin typeface="Times New Roman"/>
                <a:ea typeface="Calibri"/>
                <a:cs typeface="Times New Roman"/>
              </a:rPr>
              <a:t>современных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1600" dirty="0" smtClean="0">
                <a:latin typeface="Times New Roman"/>
                <a:ea typeface="Calibri"/>
                <a:cs typeface="Times New Roman"/>
              </a:rPr>
              <a:t>      образовательных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технологий  на уроках географии.</a:t>
            </a:r>
            <a:endParaRPr lang="ru-RU" sz="1600" dirty="0">
              <a:ea typeface="Calibri"/>
              <a:cs typeface="Times New Roman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latin typeface="Times New Roman"/>
                <a:ea typeface="Times New Roman"/>
                <a:cs typeface="Times New Roman"/>
              </a:rPr>
              <a:t>                   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Учитель географии МБОУ «</a:t>
            </a:r>
            <a:r>
              <a:rPr lang="ru-RU" sz="1600" dirty="0" err="1">
                <a:latin typeface="Times New Roman"/>
                <a:ea typeface="Calibri"/>
                <a:cs typeface="Times New Roman"/>
              </a:rPr>
              <a:t>Родниковская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 школа-гимназия» </a:t>
            </a:r>
            <a:r>
              <a:rPr lang="ru-RU" sz="1600" dirty="0" err="1">
                <a:latin typeface="Times New Roman"/>
                <a:ea typeface="Calibri"/>
                <a:cs typeface="Times New Roman"/>
              </a:rPr>
              <a:t>Чурсина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 Н.В.</a:t>
            </a:r>
            <a:endParaRPr lang="ru-RU" sz="1600" dirty="0">
              <a:ea typeface="Calibri"/>
              <a:cs typeface="Times New Roman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3.     Практические 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аспекты работы с современными образовательными технологиями: </a:t>
            </a:r>
            <a:endParaRPr lang="ru-RU" sz="1600" dirty="0" smtClean="0">
              <a:latin typeface="Times New Roman"/>
              <a:ea typeface="Times New Roman"/>
              <a:cs typeface="Times New Roman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       «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Географическое положение Северной Америки»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 (видеофрагмент урока географии в 7 </a:t>
            </a:r>
            <a:endParaRPr lang="ru-RU" sz="1600" dirty="0" smtClean="0">
              <a:latin typeface="Times New Roman"/>
              <a:ea typeface="Times New Roman"/>
              <a:cs typeface="Times New Roman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        классе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). </a:t>
            </a:r>
            <a:endParaRPr lang="ru-RU" sz="1600" dirty="0">
              <a:ea typeface="Calibri"/>
              <a:cs typeface="Times New Roman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«Летопись села </a:t>
            </a:r>
            <a:r>
              <a:rPr lang="ru-RU" sz="1600" dirty="0" err="1">
                <a:latin typeface="Times New Roman"/>
                <a:ea typeface="Calibri"/>
                <a:cs typeface="Times New Roman"/>
              </a:rPr>
              <a:t>Родниково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» (</a:t>
            </a:r>
            <a:r>
              <a:rPr lang="ru-RU" sz="1600" dirty="0" err="1">
                <a:latin typeface="Times New Roman"/>
                <a:ea typeface="Calibri"/>
                <a:cs typeface="Times New Roman"/>
              </a:rPr>
              <a:t>видеозащита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 учащейся 10 класса </a:t>
            </a:r>
            <a:r>
              <a:rPr lang="ru-RU" sz="1600" dirty="0" err="1">
                <a:latin typeface="Times New Roman"/>
                <a:ea typeface="Calibri"/>
                <a:cs typeface="Times New Roman"/>
              </a:rPr>
              <a:t>Кухтовой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 М, муниципальный этап  конкурса исследовательских краеведческих работ «Отечество»). </a:t>
            </a:r>
            <a:endParaRPr lang="ru-RU" sz="1600" dirty="0">
              <a:ea typeface="Calibri"/>
              <a:cs typeface="Times New Roman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                   Учитель географии МБОУ «</a:t>
            </a:r>
            <a:r>
              <a:rPr lang="ru-RU" sz="1600" dirty="0" err="1">
                <a:latin typeface="Times New Roman"/>
                <a:ea typeface="Calibri"/>
                <a:cs typeface="Times New Roman"/>
              </a:rPr>
              <a:t>Родниковская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 школа-гимназия» </a:t>
            </a:r>
            <a:r>
              <a:rPr lang="ru-RU" sz="1600" dirty="0" err="1">
                <a:latin typeface="Times New Roman"/>
                <a:ea typeface="Calibri"/>
                <a:cs typeface="Times New Roman"/>
              </a:rPr>
              <a:t>Чурсина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 Н.В.</a:t>
            </a:r>
            <a:endParaRPr lang="ru-RU" sz="1600" dirty="0">
              <a:ea typeface="Calibri"/>
              <a:cs typeface="Times New Roman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Calibri"/>
                <a:cs typeface="Times New Roman"/>
              </a:rPr>
              <a:t>4.     Презентация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авторской программы курса внеурочной деятельности «Экологическое </a:t>
            </a:r>
            <a:endParaRPr lang="ru-RU" sz="1600" dirty="0" smtClean="0">
              <a:latin typeface="Times New Roman"/>
              <a:ea typeface="Calibri"/>
              <a:cs typeface="Times New Roman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1600" dirty="0" smtClean="0">
                <a:latin typeface="Times New Roman"/>
                <a:ea typeface="Calibri"/>
                <a:cs typeface="Times New Roman"/>
              </a:rPr>
              <a:t>       краеведение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».</a:t>
            </a:r>
            <a:endParaRPr lang="ru-RU" sz="1600" dirty="0">
              <a:ea typeface="Calibri"/>
              <a:cs typeface="Times New Roman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                  </a:t>
            </a:r>
            <a:r>
              <a:rPr lang="ru-RU" sz="1600" dirty="0" smtClean="0">
                <a:latin typeface="Times New Roman"/>
                <a:ea typeface="Calibri"/>
                <a:cs typeface="Times New Roman"/>
              </a:rPr>
              <a:t> Учитель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географии МБОУ «</a:t>
            </a:r>
            <a:r>
              <a:rPr lang="ru-RU" sz="1600" dirty="0" err="1">
                <a:latin typeface="Times New Roman"/>
                <a:ea typeface="Calibri"/>
                <a:cs typeface="Times New Roman"/>
              </a:rPr>
              <a:t>Родниковская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 школа-гимназия» </a:t>
            </a:r>
            <a:r>
              <a:rPr lang="ru-RU" sz="1600" dirty="0" err="1">
                <a:latin typeface="Times New Roman"/>
                <a:ea typeface="Calibri"/>
                <a:cs typeface="Times New Roman"/>
              </a:rPr>
              <a:t>Чурсина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 Н.В. </a:t>
            </a:r>
            <a:endParaRPr lang="ru-RU" sz="1600" dirty="0">
              <a:ea typeface="Calibri"/>
              <a:cs typeface="Times New Roman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                 </a:t>
            </a:r>
            <a:r>
              <a:rPr lang="ru-RU" sz="1600" dirty="0" smtClean="0">
                <a:latin typeface="Times New Roman"/>
                <a:ea typeface="Calibri"/>
                <a:cs typeface="Times New Roman"/>
              </a:rPr>
              <a:t> 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учитель </a:t>
            </a:r>
            <a:r>
              <a:rPr lang="ru-RU" sz="1600" dirty="0" err="1">
                <a:latin typeface="Times New Roman"/>
                <a:ea typeface="Calibri"/>
                <a:cs typeface="Times New Roman"/>
              </a:rPr>
              <a:t>учитель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 английского языка МБОУ «</a:t>
            </a:r>
            <a:r>
              <a:rPr lang="ru-RU" sz="1600" dirty="0" err="1">
                <a:latin typeface="Times New Roman"/>
                <a:ea typeface="Calibri"/>
                <a:cs typeface="Times New Roman"/>
              </a:rPr>
              <a:t>Родниковская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 школа-гимназия» </a:t>
            </a:r>
            <a:endParaRPr lang="ru-RU" sz="1600" dirty="0">
              <a:ea typeface="Calibri"/>
              <a:cs typeface="Times New Roman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                                                                                                                             Тропина О.Л.</a:t>
            </a:r>
            <a:endParaRPr lang="ru-RU" sz="1600" dirty="0">
              <a:ea typeface="Calibri"/>
              <a:cs typeface="Times New Roman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Calibri"/>
                <a:cs typeface="Times New Roman"/>
              </a:rPr>
              <a:t>5.   Опрос - </a:t>
            </a: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 «Индивидуальный проект школьника как элемент современных образовательных 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     технологий: «за» и «против»»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Calibri"/>
                <a:cs typeface="Times New Roman"/>
              </a:rPr>
              <a:t>                           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Методист МБОУ ДО «ЦДЮТ» Василевич О.С., учителя географии </a:t>
            </a:r>
            <a:endParaRPr lang="ru-RU" sz="1600" dirty="0">
              <a:ea typeface="Calibri"/>
              <a:cs typeface="Times New Roman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                   </a:t>
            </a:r>
            <a:r>
              <a:rPr lang="ru-RU" sz="1600" dirty="0" smtClean="0">
                <a:latin typeface="Times New Roman"/>
                <a:ea typeface="Calibri"/>
                <a:cs typeface="Times New Roman"/>
              </a:rPr>
              <a:t>Симферопольского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района</a:t>
            </a:r>
            <a:endParaRPr lang="ru-RU" sz="1600" dirty="0">
              <a:ea typeface="Calibri"/>
              <a:cs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26284" y="145936"/>
            <a:ext cx="9170284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ПЛАН  РАБОТЫ  СП</a:t>
            </a:r>
            <a:endParaRPr lang="ru-RU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30366" y="677331"/>
            <a:ext cx="88569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>
                <a:solidFill>
                  <a:srgbClr val="006600"/>
                </a:solidFill>
                <a:latin typeface="Monotype Corsiva" pitchFamily="66" charset="0"/>
                <a:ea typeface="Calibri"/>
                <a:cs typeface="Times New Roman"/>
              </a:rPr>
              <a:t>«Отработка компетенций учащихся в контексте использования элементов современных образовательных технологий на уроках географии в рамках ФГОС СОО, ООО»</a:t>
            </a:r>
            <a:endParaRPr lang="ru-RU" sz="2000" dirty="0">
              <a:solidFill>
                <a:srgbClr val="006600"/>
              </a:solidFill>
              <a:latin typeface="Monotype Corsiva" pitchFamily="66" charset="0"/>
              <a:ea typeface="Calibri"/>
              <a:cs typeface="Times New Roman"/>
            </a:endParaRPr>
          </a:p>
          <a:p>
            <a:pPr algn="ctr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5515363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ВПР и НИК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7" y="566772"/>
            <a:ext cx="3688507" cy="1229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009760" y="780612"/>
            <a:ext cx="29523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002060"/>
                </a:solidFill>
                <a:latin typeface="Arial Black" pitchFamily="34" charset="0"/>
              </a:rPr>
              <a:t>- 2021</a:t>
            </a:r>
            <a:endParaRPr lang="ru-RU" sz="6000" b="1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43606" y="2420888"/>
            <a:ext cx="814807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u="sng" dirty="0">
                <a:solidFill>
                  <a:srgbClr val="006600"/>
                </a:solidFill>
                <a:latin typeface="Arial Black" pitchFamily="34" charset="0"/>
              </a:rPr>
              <a:t>Цель </a:t>
            </a:r>
            <a:r>
              <a:rPr lang="ru-RU" sz="2400" b="1" i="1" u="sng" dirty="0" smtClean="0">
                <a:solidFill>
                  <a:srgbClr val="006600"/>
                </a:solidFill>
                <a:latin typeface="Arial Black" pitchFamily="34" charset="0"/>
              </a:rPr>
              <a:t>ВПР:</a:t>
            </a:r>
          </a:p>
          <a:p>
            <a:endParaRPr lang="ru-RU" sz="2400" b="1" i="1" u="sng" dirty="0">
              <a:latin typeface="Arial Black" pitchFamily="34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  <a:t>- обеспечение </a:t>
            </a:r>
            <a:r>
              <a:rPr lang="ru-RU" sz="2400" dirty="0">
                <a:solidFill>
                  <a:srgbClr val="002060"/>
                </a:solidFill>
                <a:latin typeface="Arial Black" pitchFamily="34" charset="0"/>
              </a:rPr>
              <a:t>единства образовательного пространства Российской Федерации и поддержки введения ФГОС за счет предоставления образовательным организациям единых проверочных материалов и единых критериев оценивания учебных достижений</a:t>
            </a:r>
          </a:p>
        </p:txBody>
      </p:sp>
    </p:spTree>
    <p:extLst>
      <p:ext uri="{BB962C8B-B14F-4D97-AF65-F5344CB8AC3E}">
        <p14:creationId xmlns:p14="http://schemas.microsoft.com/office/powerpoint/2010/main" val="40187347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261" r="1923"/>
          <a:stretch/>
        </p:blipFill>
        <p:spPr bwMode="auto">
          <a:xfrm>
            <a:off x="328705" y="332656"/>
            <a:ext cx="8492836" cy="5982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1646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064896" cy="6051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2762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7990453"/>
              </p:ext>
            </p:extLst>
          </p:nvPr>
        </p:nvGraphicFramePr>
        <p:xfrm>
          <a:off x="107504" y="116632"/>
          <a:ext cx="8712968" cy="662019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152128"/>
                <a:gridCol w="3080056"/>
                <a:gridCol w="1528456"/>
                <a:gridCol w="2952328"/>
              </a:tblGrid>
              <a:tr h="90519">
                <a:tc>
                  <a:txBody>
                    <a:bodyPr/>
                    <a:lstStyle/>
                    <a:p>
                      <a:pPr indent="27051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rgbClr val="002060"/>
                          </a:solidFill>
                          <a:effectLst/>
                          <a:latin typeface="Arial Black" pitchFamily="34" charset="0"/>
                        </a:rPr>
                        <a:t>Класс</a:t>
                      </a:r>
                      <a:endParaRPr lang="ru-RU" sz="1400" b="1" i="1" dirty="0">
                        <a:solidFill>
                          <a:srgbClr val="002060"/>
                        </a:solidFill>
                        <a:effectLst/>
                        <a:latin typeface="Arial Black" pitchFamily="34" charset="0"/>
                        <a:ea typeface="Calibri"/>
                        <a:cs typeface="Times New Roman"/>
                      </a:endParaRPr>
                    </a:p>
                  </a:txBody>
                  <a:tcPr marL="31720" marR="31720" marT="0" marB="0" anchor="ctr"/>
                </a:tc>
                <a:tc>
                  <a:txBody>
                    <a:bodyPr/>
                    <a:lstStyle/>
                    <a:p>
                      <a:pPr indent="-6159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rgbClr val="002060"/>
                          </a:solidFill>
                          <a:effectLst/>
                          <a:latin typeface="Arial Black" pitchFamily="34" charset="0"/>
                        </a:rPr>
                        <a:t>Предмет</a:t>
                      </a:r>
                      <a:endParaRPr lang="ru-RU" sz="1400" b="1" i="1" dirty="0">
                        <a:solidFill>
                          <a:srgbClr val="002060"/>
                        </a:solidFill>
                        <a:effectLst/>
                        <a:latin typeface="Arial Black" pitchFamily="34" charset="0"/>
                        <a:ea typeface="Calibri"/>
                        <a:cs typeface="Times New Roman"/>
                      </a:endParaRPr>
                    </a:p>
                  </a:txBody>
                  <a:tcPr marL="31720" marR="317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rgbClr val="002060"/>
                          </a:solidFill>
                          <a:effectLst/>
                          <a:latin typeface="Arial Black" pitchFamily="34" charset="0"/>
                        </a:rPr>
                        <a:t>Дата</a:t>
                      </a:r>
                      <a:endParaRPr lang="ru-RU" sz="1400" b="1" i="1" dirty="0">
                        <a:solidFill>
                          <a:srgbClr val="002060"/>
                        </a:solidFill>
                        <a:effectLst/>
                        <a:latin typeface="Arial Black" pitchFamily="34" charset="0"/>
                        <a:ea typeface="Calibri"/>
                        <a:cs typeface="Times New Roman"/>
                      </a:endParaRPr>
                    </a:p>
                  </a:txBody>
                  <a:tcPr marL="31720" marR="317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rgbClr val="002060"/>
                          </a:solidFill>
                          <a:effectLst/>
                          <a:latin typeface="Arial Black" pitchFamily="34" charset="0"/>
                        </a:rPr>
                        <a:t>Режим проведения</a:t>
                      </a:r>
                      <a:endParaRPr lang="ru-RU" sz="1400" b="1" i="1" dirty="0">
                        <a:solidFill>
                          <a:srgbClr val="002060"/>
                        </a:solidFill>
                        <a:effectLst/>
                        <a:latin typeface="Arial Black" pitchFamily="34" charset="0"/>
                        <a:ea typeface="Calibri"/>
                        <a:cs typeface="Times New Roman"/>
                      </a:endParaRPr>
                    </a:p>
                  </a:txBody>
                  <a:tcPr marL="31720" marR="31720" marT="0" marB="0" anchor="ctr"/>
                </a:tc>
              </a:tr>
              <a:tr h="90519">
                <a:tc rowSpan="4">
                  <a:txBody>
                    <a:bodyPr/>
                    <a:lstStyle/>
                    <a:p>
                      <a:pPr indent="27051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solidFill>
                            <a:srgbClr val="002060"/>
                          </a:solidFill>
                          <a:effectLst/>
                        </a:rPr>
                        <a:t>6 класс</a:t>
                      </a:r>
                      <a:endParaRPr lang="ru-RU" sz="1600" b="1" i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720" marR="3172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Математика 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720" marR="317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effectLst/>
                        </a:rPr>
                        <a:t>19.04.2021</a:t>
                      </a:r>
                      <a:endParaRPr lang="ru-RU" sz="1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720" marR="31720" marT="0" marB="0" anchor="ctr"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 штатном режиме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720" marR="31720" marT="0" marB="0" anchor="ctr"/>
                </a:tc>
              </a:tr>
              <a:tr h="905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Русский язык 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720" marR="317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effectLst/>
                        </a:rPr>
                        <a:t>26.04.2021</a:t>
                      </a:r>
                      <a:endParaRPr lang="ru-RU" sz="1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720" marR="3172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31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Обществознание,</a:t>
                      </a:r>
                      <a:r>
                        <a:rPr lang="ru-RU" sz="1400" baseline="0" dirty="0" smtClean="0">
                          <a:effectLst/>
                        </a:rPr>
                        <a:t> </a:t>
                      </a:r>
                      <a:r>
                        <a:rPr lang="ru-RU" sz="1400" dirty="0" smtClean="0">
                          <a:effectLst/>
                        </a:rPr>
                        <a:t>биология</a:t>
                      </a:r>
                      <a:r>
                        <a:rPr lang="ru-RU" sz="1400" dirty="0">
                          <a:effectLst/>
                        </a:rPr>
                        <a:t>, история, </a:t>
                      </a:r>
                      <a:r>
                        <a:rPr lang="ru-RU" sz="1400" baseline="0" dirty="0" smtClean="0">
                          <a:effectLst/>
                        </a:rPr>
                        <a:t> </a:t>
                      </a:r>
                      <a:r>
                        <a:rPr lang="ru-RU" sz="1400" b="1" dirty="0" smtClean="0">
                          <a:solidFill>
                            <a:srgbClr val="006600"/>
                          </a:solidFill>
                          <a:effectLst/>
                        </a:rPr>
                        <a:t>география</a:t>
                      </a:r>
                      <a:endParaRPr lang="ru-RU" sz="1400" b="1" dirty="0">
                        <a:solidFill>
                          <a:srgbClr val="0066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720" marR="317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rgbClr val="006600"/>
                          </a:solidFill>
                          <a:effectLst/>
                        </a:rPr>
                        <a:t>21.04.2021</a:t>
                      </a:r>
                      <a:endParaRPr lang="ru-RU" sz="1400" b="1" i="1" dirty="0">
                        <a:solidFill>
                          <a:srgbClr val="0066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720" marR="3172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 основе случайного выбора Федеральным организатором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(ВПР по одному предмету из указанного перечня)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720" marR="31720" marT="0" marB="0" anchor="ctr"/>
                </a:tc>
              </a:tr>
              <a:tr h="5431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Обществознание,</a:t>
                      </a:r>
                      <a:r>
                        <a:rPr lang="ru-RU" sz="1400" baseline="0" dirty="0" smtClean="0">
                          <a:effectLst/>
                        </a:rPr>
                        <a:t> </a:t>
                      </a:r>
                      <a:r>
                        <a:rPr lang="ru-RU" sz="1400" dirty="0" smtClean="0">
                          <a:effectLst/>
                        </a:rPr>
                        <a:t>биология</a:t>
                      </a:r>
                      <a:r>
                        <a:rPr lang="ru-RU" sz="1400" dirty="0">
                          <a:effectLst/>
                        </a:rPr>
                        <a:t>, история, </a:t>
                      </a:r>
                      <a:r>
                        <a:rPr lang="ru-RU" sz="1400" baseline="0" dirty="0" smtClean="0">
                          <a:effectLst/>
                        </a:rPr>
                        <a:t> </a:t>
                      </a:r>
                      <a:r>
                        <a:rPr lang="ru-RU" sz="1400" b="1" dirty="0" smtClean="0">
                          <a:solidFill>
                            <a:srgbClr val="006600"/>
                          </a:solidFill>
                          <a:effectLst/>
                        </a:rPr>
                        <a:t>география</a:t>
                      </a:r>
                      <a:endParaRPr lang="ru-RU" sz="1400" b="1" dirty="0">
                        <a:solidFill>
                          <a:srgbClr val="0066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720" marR="317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rgbClr val="006600"/>
                          </a:solidFill>
                          <a:effectLst/>
                        </a:rPr>
                        <a:t>28.04.2021</a:t>
                      </a:r>
                      <a:endParaRPr lang="ru-RU" sz="1400" b="1" i="1" dirty="0">
                        <a:solidFill>
                          <a:srgbClr val="0066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720" marR="3172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 основе случайного выбора Федеральным организатором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(ВПР по одному предмету из указанного перечня)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720" marR="31720" marT="0" marB="0" anchor="ctr"/>
                </a:tc>
              </a:tr>
              <a:tr h="90519">
                <a:tc rowSpan="8">
                  <a:txBody>
                    <a:bodyPr/>
                    <a:lstStyle/>
                    <a:p>
                      <a:pPr indent="27051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solidFill>
                            <a:srgbClr val="002060"/>
                          </a:solidFill>
                          <a:effectLst/>
                        </a:rPr>
                        <a:t>7 класс</a:t>
                      </a:r>
                      <a:endParaRPr lang="ru-RU" sz="1600" b="1" i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720" marR="3172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Обществознание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720" marR="317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effectLst/>
                        </a:rPr>
                        <a:t>16.04.2021</a:t>
                      </a:r>
                      <a:endParaRPr lang="ru-RU" sz="1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720" marR="31720" marT="0" marB="0" anchor="ctr"/>
                </a:tc>
                <a:tc rowSpan="8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 штатном режиме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720" marR="31720" marT="0" marB="0" anchor="ctr"/>
                </a:tc>
              </a:tr>
              <a:tr h="905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Математика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720" marR="317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effectLst/>
                        </a:rPr>
                        <a:t>20.04.2021</a:t>
                      </a:r>
                      <a:endParaRPr lang="ru-RU" sz="1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720" marR="3172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05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История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720" marR="317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effectLst/>
                        </a:rPr>
                        <a:t>27.04.2021</a:t>
                      </a:r>
                      <a:endParaRPr lang="ru-RU" sz="1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720" marR="3172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05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6600"/>
                          </a:solidFill>
                          <a:effectLst/>
                        </a:rPr>
                        <a:t>География</a:t>
                      </a:r>
                      <a:endParaRPr lang="ru-RU" sz="1400" b="1" dirty="0">
                        <a:solidFill>
                          <a:srgbClr val="0066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720" marR="317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rgbClr val="006600"/>
                          </a:solidFill>
                          <a:effectLst/>
                        </a:rPr>
                        <a:t>29.04.2021</a:t>
                      </a:r>
                      <a:endParaRPr lang="ru-RU" sz="1400" b="1" i="1" dirty="0">
                        <a:solidFill>
                          <a:srgbClr val="0066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720" marR="3172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05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Физика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720" marR="317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effectLst/>
                        </a:rPr>
                        <a:t>04.05.2021</a:t>
                      </a:r>
                      <a:endParaRPr lang="ru-RU" sz="1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720" marR="3172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05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Русский язык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720" marR="317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effectLst/>
                        </a:rPr>
                        <a:t>06.05.2021</a:t>
                      </a:r>
                      <a:endParaRPr lang="ru-RU" sz="1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720" marR="3172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05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Биология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720" marR="317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effectLst/>
                        </a:rPr>
                        <a:t>11.05.2021</a:t>
                      </a:r>
                      <a:endParaRPr lang="ru-RU" sz="1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720" marR="3172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05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Иностранный язык⃰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720" marR="317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effectLst/>
                        </a:rPr>
                        <a:t>02.04-14.05.2021</a:t>
                      </a:r>
                      <a:endParaRPr lang="ru-RU" sz="1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720" marR="3172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0519">
                <a:tc rowSpan="4">
                  <a:txBody>
                    <a:bodyPr/>
                    <a:lstStyle/>
                    <a:p>
                      <a:pPr indent="27051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solidFill>
                            <a:srgbClr val="002060"/>
                          </a:solidFill>
                          <a:effectLst/>
                        </a:rPr>
                        <a:t>8 класс</a:t>
                      </a:r>
                      <a:endParaRPr lang="ru-RU" sz="1600" b="1" i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720" marR="3172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Математика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720" marR="317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effectLst/>
                        </a:rPr>
                        <a:t>08.04.2021</a:t>
                      </a:r>
                      <a:endParaRPr lang="ru-RU" sz="1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720" marR="31720" marT="0" marB="0" anchor="ctr"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 штатном режиме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720" marR="31720" marT="0" marB="0" anchor="ctr"/>
                </a:tc>
              </a:tr>
              <a:tr h="905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Русский язык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720" marR="317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effectLst/>
                        </a:rPr>
                        <a:t>12.04.2021</a:t>
                      </a:r>
                      <a:endParaRPr lang="ru-RU" sz="1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720" marR="3172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31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Биология, химия, </a:t>
                      </a:r>
                      <a:r>
                        <a:rPr lang="ru-RU" sz="1400" dirty="0" smtClean="0">
                          <a:effectLst/>
                        </a:rPr>
                        <a:t>физика, </a:t>
                      </a:r>
                      <a:r>
                        <a:rPr lang="ru-RU" sz="1400" b="1" dirty="0" smtClean="0">
                          <a:solidFill>
                            <a:srgbClr val="006600"/>
                          </a:solidFill>
                          <a:effectLst/>
                        </a:rPr>
                        <a:t>география</a:t>
                      </a:r>
                      <a:r>
                        <a:rPr lang="ru-RU" sz="1400" b="1" dirty="0">
                          <a:solidFill>
                            <a:srgbClr val="006600"/>
                          </a:solidFill>
                          <a:effectLst/>
                        </a:rPr>
                        <a:t>, </a:t>
                      </a:r>
                      <a:r>
                        <a:rPr lang="ru-RU" sz="1400" dirty="0">
                          <a:effectLst/>
                        </a:rPr>
                        <a:t>история, обществознание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720" marR="317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rgbClr val="006600"/>
                          </a:solidFill>
                          <a:effectLst/>
                        </a:rPr>
                        <a:t>05.04.2021</a:t>
                      </a:r>
                      <a:endParaRPr lang="ru-RU" sz="1400" b="1" i="1" dirty="0">
                        <a:solidFill>
                          <a:srgbClr val="0066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720" marR="3172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 основе случайного выбора Федеральным организатором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(ВПР по одному предмету из указанного перечня)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720" marR="31720" marT="0" marB="0" anchor="ctr"/>
                </a:tc>
              </a:tr>
              <a:tr h="5431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Биология, химия, </a:t>
                      </a:r>
                      <a:r>
                        <a:rPr lang="ru-RU" sz="1400" dirty="0" smtClean="0">
                          <a:effectLst/>
                        </a:rPr>
                        <a:t>физика, </a:t>
                      </a:r>
                      <a:r>
                        <a:rPr lang="ru-RU" sz="1400" b="1" dirty="0" smtClean="0">
                          <a:solidFill>
                            <a:srgbClr val="006600"/>
                          </a:solidFill>
                          <a:effectLst/>
                        </a:rPr>
                        <a:t>география</a:t>
                      </a:r>
                      <a:r>
                        <a:rPr lang="ru-RU" sz="1400" b="1" dirty="0">
                          <a:solidFill>
                            <a:srgbClr val="006600"/>
                          </a:solidFill>
                          <a:effectLst/>
                        </a:rPr>
                        <a:t>, </a:t>
                      </a:r>
                      <a:r>
                        <a:rPr lang="ru-RU" sz="1400" dirty="0">
                          <a:effectLst/>
                        </a:rPr>
                        <a:t>история, обществознание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720" marR="317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rgbClr val="006600"/>
                          </a:solidFill>
                          <a:effectLst/>
                        </a:rPr>
                        <a:t>15.04.2021</a:t>
                      </a:r>
                      <a:endParaRPr lang="ru-RU" sz="1400" b="1" i="1" dirty="0">
                        <a:solidFill>
                          <a:srgbClr val="0066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720" marR="3172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 основе случайного выбора Федеральным организатором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(ВПР по одному предмету из указанного перечня)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720" marR="3172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0243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930749"/>
            <a:ext cx="8856984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ru-RU" sz="1600" b="1" i="1" dirty="0" smtClean="0">
                <a:solidFill>
                  <a:srgbClr val="C00000"/>
                </a:solidFill>
                <a:latin typeface="Arial Black" pitchFamily="34" charset="0"/>
              </a:rPr>
              <a:t>НЕ ГОВОРИТЕ СЛИШКОМ ЧАСТО О ВПР!</a:t>
            </a:r>
            <a:r>
              <a:rPr lang="ru-RU" sz="1600" b="1" i="1" dirty="0">
                <a:solidFill>
                  <a:srgbClr val="C00000"/>
                </a:solidFill>
                <a:latin typeface="Arial Black" pitchFamily="34" charset="0"/>
              </a:rPr>
              <a:t> </a:t>
            </a:r>
            <a:r>
              <a:rPr lang="ru-RU" sz="1600" b="1" i="1" dirty="0" smtClean="0">
                <a:solidFill>
                  <a:srgbClr val="C00000"/>
                </a:solidFill>
                <a:latin typeface="Arial Black" pitchFamily="34" charset="0"/>
              </a:rPr>
              <a:t>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Проводя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подготовку к ВПР, не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заостряйте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на этом внимание.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Регулярно обсуждайте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инструкции, стратегию и тактику выполнения заданий ВПР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600" b="1" i="1" dirty="0" smtClean="0">
                <a:solidFill>
                  <a:srgbClr val="C00000"/>
                </a:solidFill>
                <a:latin typeface="Arial Black" pitchFamily="34" charset="0"/>
              </a:rPr>
              <a:t>УЧИТЕ РАБОТАТЬ ДЕТЕЙ С КРИТЕРИЯМИ ОЦЕНИВАНИЯ!</a:t>
            </a:r>
            <a:r>
              <a:rPr lang="ru-RU" sz="1600" b="1" i="1" dirty="0">
                <a:solidFill>
                  <a:srgbClr val="C00000"/>
                </a:solidFill>
                <a:latin typeface="Arial Black" pitchFamily="34" charset="0"/>
              </a:rPr>
              <a:t> </a:t>
            </a:r>
            <a:r>
              <a:rPr lang="ru-RU" sz="1600" b="1" i="1" dirty="0" smtClean="0">
                <a:solidFill>
                  <a:srgbClr val="C00000"/>
                </a:solidFill>
                <a:latin typeface="Arial Black" pitchFamily="34" charset="0"/>
              </a:rPr>
              <a:t>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Показывайте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примеры демонстрационных заданий и критерии их оценки. Понимая критерии оценки, учащиеся осознают способы выполнения и оформления заданий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600" b="1" i="1" dirty="0" smtClean="0">
                <a:solidFill>
                  <a:srgbClr val="C00000"/>
                </a:solidFill>
                <a:latin typeface="Arial Black" pitchFamily="34" charset="0"/>
              </a:rPr>
              <a:t>НЕ ПОКАЗЫВАЙТЕ СТРАХА И БЕСПОКОЙСТВА ПО ПОВОДУ ПРЕДСТОЯЩИХ ВПР!</a:t>
            </a:r>
            <a:endParaRPr lang="ru-RU" sz="1600" b="1" i="1" dirty="0">
              <a:solidFill>
                <a:srgbClr val="C00000"/>
              </a:solidFill>
              <a:latin typeface="Arial Black" pitchFamily="34" charset="0"/>
            </a:endParaRPr>
          </a:p>
          <a:p>
            <a:r>
              <a:rPr lang="ru-RU" sz="1600" dirty="0">
                <a:latin typeface="Arial" pitchFamily="34" charset="0"/>
                <a:cs typeface="Arial" pitchFamily="34" charset="0"/>
              </a:rPr>
              <a:t>ВПР не должна стать событием, которое вызывает стресс у учащихся, родителей, учителей, администрации образовательной организации. Учащимися ВПР должна восприниматься как возможность продемонстрировать себе, учителю и родителям свои учебные достижения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600" b="1" i="1" dirty="0" smtClean="0">
                <a:solidFill>
                  <a:srgbClr val="C00000"/>
                </a:solidFill>
                <a:latin typeface="Arial Black" pitchFamily="34" charset="0"/>
              </a:rPr>
              <a:t>ПРИМЕНЯЙТЕ И ФОРМИРУЙТЕ   У  УЧАЩИХСЯ ПРИЕМЫ САМОРЕГУЛЯЦИИ!</a:t>
            </a:r>
            <a:endParaRPr lang="ru-RU" sz="1600" b="1" i="1" dirty="0">
              <a:solidFill>
                <a:srgbClr val="C00000"/>
              </a:solidFill>
              <a:latin typeface="Arial Black" pitchFamily="34" charset="0"/>
            </a:endParaRPr>
          </a:p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Объясняйте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учащимся и их родителям, что хороший сон и правильное питание являются условиями стрессоустойчивости,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а умение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сосредоточиться и расслабиться после выполнения заданий требует тренировки и волевых усилий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600" b="1" i="1" dirty="0" smtClean="0">
                <a:solidFill>
                  <a:srgbClr val="C00000"/>
                </a:solidFill>
                <a:latin typeface="Arial Black" pitchFamily="34" charset="0"/>
              </a:rPr>
              <a:t>ФОРМИРУЙТЕ АТМОСФЕРУ ВЗАИМОПОМОЩИ И ПОДДЕРЖКИ В ХОДЕ ПОДГОТОВКИ К ВПР!</a:t>
            </a:r>
            <a:r>
              <a:rPr lang="ru-RU" sz="1600" b="1" i="1" dirty="0">
                <a:solidFill>
                  <a:srgbClr val="C00000"/>
                </a:solidFill>
                <a:latin typeface="Arial Black" pitchFamily="34" charset="0"/>
              </a:rPr>
              <a:t> </a:t>
            </a:r>
            <a:r>
              <a:rPr lang="ru-RU" sz="1600" dirty="0" smtClean="0">
                <a:latin typeface="Arial Black" pitchFamily="34" charset="0"/>
              </a:rPr>
              <a:t>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Подготовка должна проходить на позитивном эмоциональном фоне с акцентом на оптимистичном прогнозировании ее выполнения.</a:t>
            </a:r>
          </a:p>
          <a:p>
            <a:endParaRPr lang="ru-RU" sz="1600" dirty="0">
              <a:latin typeface="Arial Black" pitchFamily="34" charset="0"/>
            </a:endParaRPr>
          </a:p>
          <a:p>
            <a:endParaRPr lang="ru-RU" sz="1600" dirty="0">
              <a:latin typeface="Arial Black" pitchFamily="34" charset="0"/>
            </a:endParaRPr>
          </a:p>
          <a:p>
            <a:endParaRPr lang="ru-RU" sz="1600" dirty="0">
              <a:latin typeface="Arial Black" pitchFamily="34" charset="0"/>
            </a:endParaRPr>
          </a:p>
          <a:p>
            <a:endParaRPr lang="ru-RU" sz="1600" dirty="0">
              <a:latin typeface="Arial Black" pitchFamily="34" charset="0"/>
            </a:endParaRPr>
          </a:p>
          <a:p>
            <a:endParaRPr lang="ru-RU" sz="1600" dirty="0"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26284" y="145936"/>
            <a:ext cx="91702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u="sng" dirty="0" smtClean="0">
                <a:solidFill>
                  <a:srgbClr val="002060"/>
                </a:solidFill>
              </a:rPr>
              <a:t>СОВЕТЫ </a:t>
            </a:r>
            <a:r>
              <a:rPr lang="ru-RU" sz="2800" b="1" i="1" u="sng" dirty="0" smtClean="0">
                <a:solidFill>
                  <a:srgbClr val="002060"/>
                </a:solidFill>
              </a:rPr>
              <a:t>  </a:t>
            </a:r>
            <a:r>
              <a:rPr lang="ru-RU" sz="2800" b="1" i="1" u="sng" dirty="0" smtClean="0">
                <a:solidFill>
                  <a:srgbClr val="002060"/>
                </a:solidFill>
              </a:rPr>
              <a:t>УЧИТЕЛЮ</a:t>
            </a:r>
            <a:endParaRPr lang="ru-RU" sz="2800" b="1" i="1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125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836712"/>
            <a:ext cx="6984776" cy="5238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07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138</TotalTime>
  <Words>694</Words>
  <Application>Microsoft Office PowerPoint</Application>
  <PresentationFormat>Экран (4:3)</PresentationFormat>
  <Paragraphs>99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Солнцестояние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Елена</cp:lastModifiedBy>
  <cp:revision>11</cp:revision>
  <dcterms:created xsi:type="dcterms:W3CDTF">2021-03-23T10:40:23Z</dcterms:created>
  <dcterms:modified xsi:type="dcterms:W3CDTF">2021-03-24T10:54:26Z</dcterms:modified>
</cp:coreProperties>
</file>