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352928" cy="517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ndara" pitchFamily="34" charset="0"/>
                <a:ea typeface="Calibri"/>
                <a:cs typeface="Times New Roman"/>
              </a:rPr>
              <a:t>25.03.2021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002060"/>
              </a:solidFill>
              <a:latin typeface="Candara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Candara" pitchFamily="34" charset="0"/>
                <a:ea typeface="Calibri"/>
                <a:cs typeface="Times New Roman"/>
              </a:rPr>
              <a:t>СЕМИНАР </a:t>
            </a:r>
            <a:r>
              <a:rPr lang="ru-RU" sz="2800" b="1" u="sng" dirty="0">
                <a:solidFill>
                  <a:srgbClr val="002060"/>
                </a:solidFill>
                <a:latin typeface="Candara" pitchFamily="34" charset="0"/>
                <a:ea typeface="Calibri"/>
                <a:cs typeface="Times New Roman"/>
              </a:rPr>
              <a:t>- ПРАКТИКУМ                                                                                                                                              </a:t>
            </a:r>
            <a:r>
              <a:rPr lang="ru-RU" sz="2800" b="1" u="sng" dirty="0" smtClean="0">
                <a:solidFill>
                  <a:srgbClr val="002060"/>
                </a:solidFill>
                <a:latin typeface="Candara" pitchFamily="34" charset="0"/>
                <a:ea typeface="Calibri"/>
                <a:cs typeface="Times New Roman"/>
              </a:rPr>
              <a:t>УЧИТЕЛЕЙ  ГЕОГРАФИИ  И  КРЫМОВЕДЕНИЯ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u="sng" dirty="0">
              <a:latin typeface="Candara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6600"/>
                </a:solidFill>
                <a:latin typeface="Monotype Corsiva" pitchFamily="66" charset="0"/>
                <a:ea typeface="Calibri"/>
                <a:cs typeface="Times New Roman"/>
              </a:rPr>
              <a:t>«Отработка компетенций учащихся в контексте использования элементов современных образовательных технологий на уроках географии в рамках ФГОС СОО, ООО»</a:t>
            </a:r>
            <a:endParaRPr lang="ru-RU" sz="3600" dirty="0">
              <a:solidFill>
                <a:srgbClr val="0066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03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60848"/>
            <a:ext cx="8640960" cy="412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повысить уровень профессиональной подготовки учителей по организации работы с современными образовательными технологиями; способствовать созданию активной образовательной среды (с учетом требований ФГОС) для повышения качества обучения.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                                                                                                                                  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познакомить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учителей  с теоретическими и практическими основами организации работы с современными образовательными технологиями;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способствовать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повышению профессиональной подготовки  и качества образовательных услуг через поиск и внедрение новых педагогических технологий, которые можно применять   на уроках географии и во внеурочной деятельности;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обобщать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пропагандировать передовой педагогический опыт учителей географии Симферопольского района.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284" y="145936"/>
            <a:ext cx="91702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ПЛАН  РАБОТЫ  СП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6600"/>
                </a:solidFill>
                <a:latin typeface="Monotype Corsiva" pitchFamily="66" charset="0"/>
                <a:ea typeface="Calibri"/>
                <a:cs typeface="Times New Roman"/>
              </a:rPr>
              <a:t>«Отработка компетенций учащихся в контексте использования элементов современных образовательных технологий на уроках географии в рамках ФГОС СОО, ООО»</a:t>
            </a:r>
            <a:endParaRPr lang="ru-RU" sz="2400" dirty="0">
              <a:solidFill>
                <a:srgbClr val="0066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459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86" y="1340768"/>
            <a:ext cx="8496944" cy="536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Открытие семинара-практикума.  ВПР- 2021.</a:t>
            </a:r>
            <a:endParaRPr lang="ru-RU" sz="1600" dirty="0"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 Методист МБОУ ДО «ЦДЮТ» Василевич О.С.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   Формирование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компетенций учащихся в контексте использования элементов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современных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образовательных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технологий  на уроках географии.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Учитель географии МБОУ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Родниковская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школа-гимназия»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Чурсина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Н.В.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3.     Практические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аспекты работы с современными образовательными технологиями: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«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Географическое положение Северной Америки»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(видеофрагмент урока географии в 7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классе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). 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«Летопись села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Родниково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 (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видеозащита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учащейся 10 класса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Кухтовой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М, муниципальный этап  конкурса исследовательских краеведческих работ «Отечество»). 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Учитель географии МБОУ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Родниковская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школа-гимназия»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Чурсина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Н.В.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4.     Презентация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авторской программы курса внеурочной деятельности «Экологическое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краеведение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».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Учитель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географии МБОУ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Родниковская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школа-гимназия»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Чурсина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Н.В. 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учитель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английского языка МБОУ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Родниковская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школа-гимназия» 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Тропина О.Л.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5.   Опрос -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«Индивидуальный проект школьника как элемент современных образовательных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технологий: «за» и «против»»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                     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Методист МБОУ ДО «ЦДЮТ» Василевич О.С., учителя географии </a:t>
            </a:r>
            <a:endParaRPr lang="ru-RU" sz="1600" dirty="0">
              <a:ea typeface="Calibri"/>
              <a:cs typeface="Times New Roman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Симферопольского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района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284" y="145936"/>
            <a:ext cx="91702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ПЛАН  РАБОТЫ  СП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366" y="677331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6600"/>
                </a:solidFill>
                <a:latin typeface="Monotype Corsiva" pitchFamily="66" charset="0"/>
                <a:ea typeface="Calibri"/>
                <a:cs typeface="Times New Roman"/>
              </a:rPr>
              <a:t>«Отработка компетенций учащихся в контексте использования элементов современных образовательных технологий на уроках географии в рамках ФГОС СОО, ООО»</a:t>
            </a:r>
            <a:endParaRPr lang="ru-RU" sz="2000" dirty="0">
              <a:solidFill>
                <a:srgbClr val="0066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153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ПР и НИ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66772"/>
            <a:ext cx="3688507" cy="12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9760" y="78061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- 2021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6" y="2420888"/>
            <a:ext cx="8148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006600"/>
                </a:solidFill>
                <a:latin typeface="Arial Black" pitchFamily="34" charset="0"/>
              </a:rPr>
              <a:t>Цель </a:t>
            </a:r>
            <a:r>
              <a:rPr lang="ru-RU" sz="2400" b="1" i="1" u="sng" dirty="0" smtClean="0">
                <a:solidFill>
                  <a:srgbClr val="006600"/>
                </a:solidFill>
                <a:latin typeface="Arial Black" pitchFamily="34" charset="0"/>
              </a:rPr>
              <a:t>ВПР:</a:t>
            </a:r>
          </a:p>
          <a:p>
            <a:endParaRPr lang="ru-RU" sz="2400" b="1" i="1" u="sng" dirty="0"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- обеспечение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единства образовательного пространства Российской Федерации и поддержки введения ФГОС за счет предоставления образовательным организациям единых проверочных материалов и единых критериев оценивания учебных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401873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261" r="1923"/>
          <a:stretch/>
        </p:blipFill>
        <p:spPr bwMode="auto">
          <a:xfrm>
            <a:off x="328705" y="332656"/>
            <a:ext cx="8492836" cy="59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05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7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90453"/>
              </p:ext>
            </p:extLst>
          </p:nvPr>
        </p:nvGraphicFramePr>
        <p:xfrm>
          <a:off x="107504" y="116632"/>
          <a:ext cx="8712968" cy="6620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128"/>
                <a:gridCol w="3080056"/>
                <a:gridCol w="1528456"/>
                <a:gridCol w="2952328"/>
              </a:tblGrid>
              <a:tr h="90519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Класс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indent="-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Предмет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Дата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</a:rPr>
                        <a:t>Режим проведения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90519">
                <a:tc rowSpan="4"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</a:rPr>
                        <a:t>6 класс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19.04.2021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штатном режиме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26.04.2021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Обществознание,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биология</a:t>
                      </a:r>
                      <a:r>
                        <a:rPr lang="ru-RU" sz="1400" dirty="0">
                          <a:effectLst/>
                        </a:rPr>
                        <a:t>, история,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effectLst/>
                        </a:rPr>
                        <a:t>география</a:t>
                      </a:r>
                      <a:endParaRPr lang="ru-RU" sz="14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6600"/>
                          </a:solidFill>
                          <a:effectLst/>
                        </a:rPr>
                        <a:t>21.04.2021</a:t>
                      </a:r>
                      <a:endParaRPr lang="ru-RU" sz="1400" b="1" i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основе случайного выбора Федеральным организатором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(ВПР по одному предмету из указанного перечня)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543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Обществознание,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биология</a:t>
                      </a:r>
                      <a:r>
                        <a:rPr lang="ru-RU" sz="1400" dirty="0">
                          <a:effectLst/>
                        </a:rPr>
                        <a:t>, история,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effectLst/>
                        </a:rPr>
                        <a:t>география</a:t>
                      </a:r>
                      <a:endParaRPr lang="ru-RU" sz="14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6600"/>
                          </a:solidFill>
                          <a:effectLst/>
                        </a:rPr>
                        <a:t>28.04.2021</a:t>
                      </a:r>
                      <a:endParaRPr lang="ru-RU" sz="1400" b="1" i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основе случайного выбора Федеральным организатором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(ВПР по одному предмету из указанного перечня)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90519">
                <a:tc rowSpan="8"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</a:rPr>
                        <a:t>7 класс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16.04.2021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штатном режиме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20.04.2021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27.04.2021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effectLst/>
                        </a:rPr>
                        <a:t>География</a:t>
                      </a:r>
                      <a:endParaRPr lang="ru-RU" sz="14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6600"/>
                          </a:solidFill>
                          <a:effectLst/>
                        </a:rPr>
                        <a:t>29.04.2021</a:t>
                      </a:r>
                      <a:endParaRPr lang="ru-RU" sz="1400" b="1" i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04.05.2021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06.05.2021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11.05.2021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Иностранный язык⃰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02.04-14.05.2021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19">
                <a:tc rowSpan="4">
                  <a:txBody>
                    <a:bodyPr/>
                    <a:lstStyle/>
                    <a:p>
                      <a:pPr indent="2705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</a:rPr>
                        <a:t>8 класс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08.04.2021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штатном режиме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9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12.04.2021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Биология, химия, </a:t>
                      </a:r>
                      <a:r>
                        <a:rPr lang="ru-RU" sz="1400" dirty="0" smtClean="0">
                          <a:effectLst/>
                        </a:rPr>
                        <a:t>физика,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effectLst/>
                        </a:rPr>
                        <a:t>география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история, обществознание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6600"/>
                          </a:solidFill>
                          <a:effectLst/>
                        </a:rPr>
                        <a:t>05.04.2021</a:t>
                      </a:r>
                      <a:endParaRPr lang="ru-RU" sz="1400" b="1" i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основе случайного выбора Федеральным организатором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(ВПР по одному предмету из указанного перечня)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  <a:tr h="543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Биология, химия, </a:t>
                      </a:r>
                      <a:r>
                        <a:rPr lang="ru-RU" sz="1400" dirty="0" smtClean="0">
                          <a:effectLst/>
                        </a:rPr>
                        <a:t>физика,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effectLst/>
                        </a:rPr>
                        <a:t>география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400" dirty="0">
                          <a:effectLst/>
                        </a:rPr>
                        <a:t>история, обществознание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6600"/>
                          </a:solidFill>
                          <a:effectLst/>
                        </a:rPr>
                        <a:t>15.04.2021</a:t>
                      </a:r>
                      <a:endParaRPr lang="ru-RU" sz="1400" b="1" i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основе случайного выбора Федеральным организатором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(ВПР по одному предмету из указанного перечня)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0" marR="317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30749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НЕ ГОВОРИТЕ СЛИШКОМ ЧАСТО О ВПР!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подготовку к ВПР, не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заостряйте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этом внимание.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Регулярно обсуждайте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инструкции, стратегию и тактику выполнения заданий ВПР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УЧИТЕ РАБОТАТЬ ДЕТЕЙ С КРИТЕРИЯМИ ОЦЕНИВАНИЯ!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Показывайте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примеры демонстрационных заданий и критерии их оценки. Понимая критерии оценки, учащиеся осознают способы выполнения и оформления заданий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НЕ ПОКАЗЫВАЙТЕ СТРАХА И БЕСПОКОЙСТВА ПО ПОВОДУ ПРЕДСТОЯЩИХ ВПР!</a:t>
            </a:r>
            <a:endParaRPr lang="ru-RU" sz="1600" b="1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ВПР не должна стать событием, которое вызывает стресс у учащихся, родителей, учителей, администрации образовательной организации. Учащимися ВПР должна восприниматься как возможность продемонстрировать себе, учителю и родителям свои учебные достижения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ПРИМЕНЯЙТЕ И ФОРМИРУЙТЕ   У  УЧАЩИХСЯ ПРИЕМЫ САМОРЕГУЛЯЦИИ!</a:t>
            </a:r>
            <a:endParaRPr lang="ru-RU" sz="1600" b="1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Объясняйте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учащимся и их родителям, что хороший сон и правильное питание являются условиями стрессоустойчивости,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 умение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сосредоточиться и расслабиться после выполнения заданий требует тренировки и волевых усилий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</a:rPr>
              <a:t>ФОРМИРУЙТЕ АТМОСФЕРУ ВЗАИМОПОМОЩИ И ПОДДЕРЖКИ В ХОДЕ ПОДГОТОВКИ К ВПР!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Подготовка должна проходить на позитивном эмоциональном фоне с акцентом на оптимистичном прогнозировании ее выполнения.</a:t>
            </a: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284" y="145936"/>
            <a:ext cx="917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</a:rPr>
              <a:t>СОВЕТЫ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УЧИТЕЛЮ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694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2021-03-23T10:40:23Z</dcterms:created>
  <dcterms:modified xsi:type="dcterms:W3CDTF">2021-03-24T10:54:26Z</dcterms:modified>
</cp:coreProperties>
</file>