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7" r:id="rId3"/>
    <p:sldId id="268" r:id="rId4"/>
    <p:sldId id="266" r:id="rId5"/>
    <p:sldId id="272" r:id="rId6"/>
    <p:sldId id="271" r:id="rId7"/>
    <p:sldId id="273" r:id="rId8"/>
    <p:sldId id="269" r:id="rId9"/>
    <p:sldId id="27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718ED61-0255-4D75-9701-97A6A58CBDAF}">
          <p14:sldIdLst>
            <p14:sldId id="258"/>
            <p14:sldId id="267"/>
            <p14:sldId id="268"/>
            <p14:sldId id="266"/>
            <p14:sldId id="272"/>
            <p14:sldId id="271"/>
            <p14:sldId id="273"/>
            <p14:sldId id="269"/>
            <p14:sldId id="270"/>
          </p14:sldIdLst>
        </p14:section>
        <p14:section name="Раздел без заголовка" id="{13887069-A2A9-430F-8C3C-0390749FC80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70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9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804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05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72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314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213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127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498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34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963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11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82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65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4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31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858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CB8958-5714-4189-A2DD-7ED1C88949B4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1DF23F8-17ED-4D5B-9851-D19BDD44D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7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356E05E-0E35-D8C9-AB55-B5E074A4E15E}"/>
              </a:ext>
            </a:extLst>
          </p:cNvPr>
          <p:cNvSpPr txBox="1"/>
          <p:nvPr/>
        </p:nvSpPr>
        <p:spPr>
          <a:xfrm>
            <a:off x="2733260" y="695739"/>
            <a:ext cx="6860319" cy="435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r>
              <a:rPr kumimoji="0" lang="ru-RU" sz="1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МУНИЦИПАЛЬНОЕ БЮДЖЕТНОЕ ДОШКОЛЬНОЕ ОБРАЗОВАТЕЛЬНОЕ УЧРЕЖДЕНИЕ                                                                                                                       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«ДЕТСКИЙ САД «СКАЗКА»  С. ПОЖАРСКОЕ»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 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СИМФЕРОПОЛЬСКОГО РАЙОНА  РЕСПУБЛИКИ КРЫМ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8B8D02-4D5D-686B-FFA0-BF5DE84082F0}"/>
              </a:ext>
            </a:extLst>
          </p:cNvPr>
          <p:cNvSpPr txBox="1"/>
          <p:nvPr/>
        </p:nvSpPr>
        <p:spPr>
          <a:xfrm>
            <a:off x="6209969" y="3046907"/>
            <a:ext cx="5296231" cy="2821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endParaRPr kumimoji="0" lang="ru-RU" sz="1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endParaRPr lang="ru-RU" sz="1600" b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Подготовила </a:t>
            </a:r>
            <a:r>
              <a:rPr kumimoji="0" lang="ru-RU" sz="16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Арлашова</a:t>
            </a: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Л.В.- </a:t>
            </a:r>
          </a:p>
          <a:p>
            <a:pPr marL="0" marR="0" lvl="0" indent="0" algn="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заместитель заведующего по ВМР</a:t>
            </a:r>
          </a:p>
          <a:p>
            <a:pPr marL="0" marR="0" lvl="0" indent="0" algn="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 МБДОУ «Детский сад Сказка» с. </a:t>
            </a:r>
            <a:r>
              <a:rPr lang="ru-RU" sz="16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kumimoji="0" lang="ru-RU" sz="16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ожарское</a:t>
            </a: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»</a:t>
            </a:r>
          </a:p>
          <a:p>
            <a:pPr marL="0" marR="0" lvl="0" indent="0" algn="l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2969895" algn="ctr"/>
                <a:tab pos="5940425" algn="r"/>
                <a:tab pos="4500880" algn="l"/>
                <a:tab pos="6301105" algn="r"/>
              </a:tabLst>
              <a:defRPr/>
            </a:pPr>
            <a:endParaRPr kumimoji="0" lang="ru-RU" sz="1600" b="1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1809BD-702D-4682-5738-218976374E86}"/>
              </a:ext>
            </a:extLst>
          </p:cNvPr>
          <p:cNvSpPr txBox="1"/>
          <p:nvPr/>
        </p:nvSpPr>
        <p:spPr>
          <a:xfrm>
            <a:off x="121920" y="4699539"/>
            <a:ext cx="112242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kumimoji="0" lang="ru-RU" sz="1600" b="1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r>
              <a:rPr lang="ru-RU" sz="16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</a:p>
          <a:p>
            <a:pPr algn="ctr"/>
            <a:endParaRPr kumimoji="0" lang="ru-RU" sz="1600" b="1" i="1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algn="ctr"/>
            <a:endParaRPr lang="ru-RU" sz="1600" b="1" i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   с. </a:t>
            </a:r>
            <a:r>
              <a:rPr kumimoji="0" lang="ru-RU" sz="16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Пожарско</a:t>
            </a:r>
            <a:r>
              <a:rPr kumimoji="0" lang="ru-RU" sz="1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, 2023 г. 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5EA67AE-48BB-C229-525F-2AC5A81ED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780" y="1493520"/>
            <a:ext cx="566928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1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29EB4D-B1A1-ECB5-97E7-2C16DB1E8EF4}"/>
              </a:ext>
            </a:extLst>
          </p:cNvPr>
          <p:cNvSpPr txBox="1"/>
          <p:nvPr/>
        </p:nvSpPr>
        <p:spPr>
          <a:xfrm>
            <a:off x="647700" y="754380"/>
            <a:ext cx="10858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</a:t>
            </a:r>
            <a:r>
              <a:rPr lang="ru-RU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 универсальная технология передачи опыта, знаний, формирования навыков, компетенций, </a:t>
            </a:r>
            <a:r>
              <a:rPr lang="ru-RU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метакомпетенций</a:t>
            </a:r>
            <a:r>
              <a:rPr lang="ru-RU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ценностей через неформальное </a:t>
            </a:r>
            <a:r>
              <a:rPr lang="ru-RU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взаимообогащающее</a:t>
            </a:r>
            <a:r>
              <a:rPr lang="ru-RU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общение, основанное на доверии и партнерстве.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C204A6-2120-3CBE-4C31-34D9603E5EA4}"/>
              </a:ext>
            </a:extLst>
          </p:cNvPr>
          <p:cNvSpPr txBox="1"/>
          <p:nvPr/>
        </p:nvSpPr>
        <p:spPr>
          <a:xfrm>
            <a:off x="640080" y="1510808"/>
            <a:ext cx="10866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Формат наставничества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способ реализовать программу наставничества  в работе в работе наставнической пары или группы в ролевой ситуации, которая зависит от основной деятельности и  позиции участников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58BF4-C364-58FD-EA6A-C14B5BFEC57C}"/>
              </a:ext>
            </a:extLst>
          </p:cNvPr>
          <p:cNvSpPr txBox="1"/>
          <p:nvPr/>
        </p:nvSpPr>
        <p:spPr>
          <a:xfrm>
            <a:off x="396241" y="2087672"/>
            <a:ext cx="11064239" cy="665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наставничества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мероприятия, чтобы организовать взаимоотношения наставника и наставляемого и получить ожидаемые результаты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F0A38-15B1-E829-417D-94D2589BFB51}"/>
              </a:ext>
            </a:extLst>
          </p:cNvPr>
          <p:cNvSpPr txBox="1"/>
          <p:nvPr/>
        </p:nvSpPr>
        <p:spPr>
          <a:xfrm>
            <a:off x="624840" y="2689058"/>
            <a:ext cx="10858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Наставляемый</a:t>
            </a:r>
            <a:r>
              <a:rPr lang="ru-RU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участник программы 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наставничества, который через взаимодействие с наставником и при его помощи и поддержке решает конкретные жизненные, личные и профессиональные задачи, приобретает новый опыт и развивает новые навыки и компетенции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0C73DE-5409-4A44-6E89-9DB5740F9561}"/>
              </a:ext>
            </a:extLst>
          </p:cNvPr>
          <p:cNvSpPr txBox="1"/>
          <p:nvPr/>
        </p:nvSpPr>
        <p:spPr>
          <a:xfrm>
            <a:off x="541020" y="3506663"/>
            <a:ext cx="10767060" cy="667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 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человек, который сопровождает другого на пути развития и помогает двигаться по нему быстрее: делится знаниями и опытом, развивает навыки и подсказывает, как решать сложные задачи.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B08CDC-0B38-3B5D-A74B-508E3A95224B}"/>
              </a:ext>
            </a:extLst>
          </p:cNvPr>
          <p:cNvSpPr txBox="1"/>
          <p:nvPr/>
        </p:nvSpPr>
        <p:spPr>
          <a:xfrm>
            <a:off x="624840" y="4056321"/>
            <a:ext cx="8532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Куратор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сотрудник, отвечающий за организацию программы наставничества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925921-D6A8-DE1D-EB92-1D9B456DDD72}"/>
              </a:ext>
            </a:extLst>
          </p:cNvPr>
          <p:cNvSpPr txBox="1"/>
          <p:nvPr/>
        </p:nvSpPr>
        <p:spPr>
          <a:xfrm>
            <a:off x="693420" y="4366260"/>
            <a:ext cx="10858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Методология </a:t>
            </a:r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 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 концептуальных взглядов, подходов и 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обоснованных научными исследованиями и практическим опытом, позволяющая понять и организовать процесс взаимодействия наставника и наставляемого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04FD8E-7DA8-D675-2FAB-DEFCE75C870C}"/>
              </a:ext>
            </a:extLst>
          </p:cNvPr>
          <p:cNvSpPr txBox="1"/>
          <p:nvPr/>
        </p:nvSpPr>
        <p:spPr>
          <a:xfrm>
            <a:off x="693420" y="5201604"/>
            <a:ext cx="10858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Метакомпетенции</a:t>
            </a:r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способность формировать у себя новые навыки и компетенции самостоятельно, а не только манипулировать полученными извне знаниями и навыками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2129B3-28B7-455D-2E53-8B5AD99CE10B}"/>
              </a:ext>
            </a:extLst>
          </p:cNvPr>
          <p:cNvSpPr txBox="1"/>
          <p:nvPr/>
        </p:nvSpPr>
        <p:spPr>
          <a:xfrm>
            <a:off x="640080" y="5733523"/>
            <a:ext cx="1091183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Активное </a:t>
            </a:r>
            <a:r>
              <a:rPr lang="ru-RU" sz="16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слушание-это 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подготовки к слушанию, наблюдения за тем, какие вербальные и невербальные сообщения посылаются, а затем предоставления соответствующей обратной связи ради проявления внимания к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представленному сообщению. Эта форма </a:t>
            </a:r>
            <a:r>
              <a:rPr lang="ru-RU" sz="1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слушания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передает взаимопонимание между говорящим и слушателем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2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0D7F0E-3161-434A-2ED1-F1C2FDFB4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3" y="-141232"/>
            <a:ext cx="3471135" cy="25948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F09D3-7A7F-CFA0-D539-1DA90BD435B8}"/>
              </a:ext>
            </a:extLst>
          </p:cNvPr>
          <p:cNvSpPr txBox="1"/>
          <p:nvPr/>
        </p:nvSpPr>
        <p:spPr>
          <a:xfrm>
            <a:off x="609600" y="2574954"/>
            <a:ext cx="89992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Традиционный формат наставничества – «педагоги-</a:t>
            </a:r>
            <a:r>
              <a:rPr lang="ru-RU" sz="1600" b="1" dirty="0" err="1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стажисты</a:t>
            </a: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молодые педагоги»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13655F-2DB3-93A5-555C-C248B6705EDD}"/>
              </a:ext>
            </a:extLst>
          </p:cNvPr>
          <p:cNvSpPr txBox="1"/>
          <p:nvPr/>
        </p:nvSpPr>
        <p:spPr>
          <a:xfrm>
            <a:off x="4383157" y="735497"/>
            <a:ext cx="47732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Наставниками могут быть: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едагог с опытом;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молодые педагоги, владеющие ИКТ;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заведующий;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аучный руководитель .</a:t>
            </a:r>
            <a:endParaRPr lang="ru-RU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156D9-0D91-56B0-DB32-C46120E5A88C}"/>
              </a:ext>
            </a:extLst>
          </p:cNvPr>
          <p:cNvSpPr txBox="1"/>
          <p:nvPr/>
        </p:nvSpPr>
        <p:spPr>
          <a:xfrm>
            <a:off x="769620" y="2913508"/>
            <a:ext cx="8387715" cy="607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28575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 –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педагог с опытом</a:t>
            </a:r>
            <a:b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Наставляемый –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молодой педагог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A8D87D-67C1-4A43-50C4-74FD4D6BA17A}"/>
              </a:ext>
            </a:extLst>
          </p:cNvPr>
          <p:cNvSpPr txBox="1"/>
          <p:nvPr/>
        </p:nvSpPr>
        <p:spPr>
          <a:xfrm>
            <a:off x="525780" y="3429000"/>
            <a:ext cx="11239500" cy="607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Современный формат наставничества – «педагоги с высоким уровнем ИКТ-компетентности – педагоги с трудностями в этой области»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E18124-0786-3E73-22D0-DF0CD1812521}"/>
              </a:ext>
            </a:extLst>
          </p:cNvPr>
          <p:cNvSpPr txBox="1"/>
          <p:nvPr/>
        </p:nvSpPr>
        <p:spPr>
          <a:xfrm>
            <a:off x="609600" y="3970020"/>
            <a:ext cx="10850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 –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чаще всего молодой педагог, который владеет ИКТ-технологиями</a:t>
            </a:r>
            <a:b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Наставляемый –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педагог старшего поколения, который испытывает трудности в освоении компьютерной грамотности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F4F88F-3334-D614-89F0-4D26BC0EEE4F}"/>
              </a:ext>
            </a:extLst>
          </p:cNvPr>
          <p:cNvSpPr txBox="1"/>
          <p:nvPr/>
        </p:nvSpPr>
        <p:spPr>
          <a:xfrm>
            <a:off x="609600" y="4432005"/>
            <a:ext cx="1069086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Расширенный формат наставничества – «заинтересованные педагоги – ответственные родители»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B0919E-CAD7-A4D5-D642-246D6EBDE134}"/>
              </a:ext>
            </a:extLst>
          </p:cNvPr>
          <p:cNvSpPr txBox="1"/>
          <p:nvPr/>
        </p:nvSpPr>
        <p:spPr>
          <a:xfrm>
            <a:off x="525780" y="4715314"/>
            <a:ext cx="8631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Наставник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 педагог            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Наставляемые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 родители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C4B8FE-2626-1F68-4901-5B0D11EBACF9}"/>
              </a:ext>
            </a:extLst>
          </p:cNvPr>
          <p:cNvSpPr txBox="1"/>
          <p:nvPr/>
        </p:nvSpPr>
        <p:spPr>
          <a:xfrm>
            <a:off x="525780" y="4942342"/>
            <a:ext cx="1105662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Организационно-управленческий формат наставничества –«заведующий – старший воспитатель»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766A6A-C7F1-FBD1-0056-DD7249563D3D}"/>
              </a:ext>
            </a:extLst>
          </p:cNvPr>
          <p:cNvSpPr txBox="1"/>
          <p:nvPr/>
        </p:nvSpPr>
        <p:spPr>
          <a:xfrm>
            <a:off x="609600" y="5225047"/>
            <a:ext cx="106070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 – 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заведующий     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Наставляемый – 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старший воспитатель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E6C22B-6153-67FA-C9E5-A0F0605C1F2E}"/>
              </a:ext>
            </a:extLst>
          </p:cNvPr>
          <p:cNvSpPr txBox="1"/>
          <p:nvPr/>
        </p:nvSpPr>
        <p:spPr>
          <a:xfrm>
            <a:off x="609600" y="5399171"/>
            <a:ext cx="1097280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Перспективный формат наставничества – «педагоги детского сада – старшие школьники»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462CA-3036-F819-57F8-2A47A03769D6}"/>
              </a:ext>
            </a:extLst>
          </p:cNvPr>
          <p:cNvSpPr txBox="1"/>
          <p:nvPr/>
        </p:nvSpPr>
        <p:spPr>
          <a:xfrm>
            <a:off x="609600" y="5743111"/>
            <a:ext cx="85477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 педагоги</a:t>
            </a:r>
            <a:b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Наставляемые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 старшие школьники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78FB94D-87C3-A04C-A7AF-AF7041037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3" y="-138194"/>
            <a:ext cx="3471135" cy="259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09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40C630-62F1-1AEE-3E1E-EAA54BAB976B}"/>
              </a:ext>
            </a:extLst>
          </p:cNvPr>
          <p:cNvSpPr txBox="1"/>
          <p:nvPr/>
        </p:nvSpPr>
        <p:spPr>
          <a:xfrm>
            <a:off x="130979" y="2552486"/>
            <a:ext cx="60312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2400" b="1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FEF44-EFA0-07AD-87A2-CA0EF0909AD7}"/>
              </a:ext>
            </a:extLst>
          </p:cNvPr>
          <p:cNvSpPr txBox="1"/>
          <p:nvPr/>
        </p:nvSpPr>
        <p:spPr>
          <a:xfrm>
            <a:off x="4297680" y="864704"/>
            <a:ext cx="59296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C00000"/>
                </a:solidFill>
                <a:effectLst/>
                <a:latin typeface="Ubuntu-Medium"/>
              </a:rPr>
              <a:t> 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2B206C-F2BB-801B-4D7C-65BC3A3F06D4}"/>
              </a:ext>
            </a:extLst>
          </p:cNvPr>
          <p:cNvSpPr txBox="1"/>
          <p:nvPr/>
        </p:nvSpPr>
        <p:spPr>
          <a:xfrm>
            <a:off x="3042285" y="1308580"/>
            <a:ext cx="6115050" cy="5191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25" marR="238125"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C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ЗАДАНИЯ: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Формат наставничества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 – </a:t>
            </a:r>
            <a: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Наставляемые – </a:t>
            </a:r>
            <a: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чем суть формата</a:t>
            </a:r>
            <a: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8125" marR="2381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Преимущества такого формата</a:t>
            </a:r>
            <a:r>
              <a:rPr lang="ru-RU" sz="24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3220528-57B4-597E-1420-EC0017269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337" y="1760220"/>
            <a:ext cx="2486025" cy="371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77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0D7F0E-3161-434A-2ED1-F1C2FDFB4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84" y="87368"/>
            <a:ext cx="3471135" cy="25948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13655F-2DB3-93A5-555C-C248B6705EDD}"/>
              </a:ext>
            </a:extLst>
          </p:cNvPr>
          <p:cNvSpPr txBox="1"/>
          <p:nvPr/>
        </p:nvSpPr>
        <p:spPr>
          <a:xfrm>
            <a:off x="4383157" y="735497"/>
            <a:ext cx="4773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A8D87D-67C1-4A43-50C4-74FD4D6BA17A}"/>
              </a:ext>
            </a:extLst>
          </p:cNvPr>
          <p:cNvSpPr txBox="1"/>
          <p:nvPr/>
        </p:nvSpPr>
        <p:spPr>
          <a:xfrm>
            <a:off x="525780" y="3429000"/>
            <a:ext cx="1123950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B0919E-CAD7-A4D5-D642-246D6EBDE134}"/>
              </a:ext>
            </a:extLst>
          </p:cNvPr>
          <p:cNvSpPr txBox="1"/>
          <p:nvPr/>
        </p:nvSpPr>
        <p:spPr>
          <a:xfrm>
            <a:off x="525780" y="4715314"/>
            <a:ext cx="8631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CF4DE4-D1EC-CAF2-EE58-0941DB4FD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904461"/>
            <a:ext cx="9191135" cy="500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88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0D7F0E-3161-434A-2ED1-F1C2FDFB4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529"/>
            <a:ext cx="2805346" cy="20971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13655F-2DB3-93A5-555C-C248B6705EDD}"/>
              </a:ext>
            </a:extLst>
          </p:cNvPr>
          <p:cNvSpPr txBox="1"/>
          <p:nvPr/>
        </p:nvSpPr>
        <p:spPr>
          <a:xfrm>
            <a:off x="4383157" y="735497"/>
            <a:ext cx="4773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A8D87D-67C1-4A43-50C4-74FD4D6BA17A}"/>
              </a:ext>
            </a:extLst>
          </p:cNvPr>
          <p:cNvSpPr txBox="1"/>
          <p:nvPr/>
        </p:nvSpPr>
        <p:spPr>
          <a:xfrm>
            <a:off x="525780" y="3429000"/>
            <a:ext cx="1123950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B0919E-CAD7-A4D5-D642-246D6EBDE134}"/>
              </a:ext>
            </a:extLst>
          </p:cNvPr>
          <p:cNvSpPr txBox="1"/>
          <p:nvPr/>
        </p:nvSpPr>
        <p:spPr>
          <a:xfrm>
            <a:off x="525780" y="4715314"/>
            <a:ext cx="8631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0A7DE29-9B31-343E-84A1-5A692C9952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491747"/>
              </p:ext>
            </p:extLst>
          </p:nvPr>
        </p:nvGraphicFramePr>
        <p:xfrm>
          <a:off x="1295400" y="4077335"/>
          <a:ext cx="9601200" cy="278130"/>
        </p:xfrm>
        <a:graphic>
          <a:graphicData uri="http://schemas.openxmlformats.org/drawingml/2006/table">
            <a:tbl>
              <a:tblPr/>
              <a:tblGrid>
                <a:gridCol w="4800600">
                  <a:extLst>
                    <a:ext uri="{9D8B030D-6E8A-4147-A177-3AD203B41FA5}">
                      <a16:colId xmlns:a16="http://schemas.microsoft.com/office/drawing/2014/main" val="489490233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30469649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Заведующий __________________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 ______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267309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90DB027-FFE6-AC8A-3DF0-50A27BEAA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640376"/>
              </p:ext>
            </p:extLst>
          </p:nvPr>
        </p:nvGraphicFramePr>
        <p:xfrm>
          <a:off x="1590261" y="5466522"/>
          <a:ext cx="9306340" cy="894521"/>
        </p:xfrm>
        <a:graphic>
          <a:graphicData uri="http://schemas.openxmlformats.org/drawingml/2006/table">
            <a:tbl>
              <a:tblPr/>
              <a:tblGrid>
                <a:gridCol w="2326585">
                  <a:extLst>
                    <a:ext uri="{9D8B030D-6E8A-4147-A177-3AD203B41FA5}">
                      <a16:colId xmlns:a16="http://schemas.microsoft.com/office/drawing/2014/main" val="550888091"/>
                    </a:ext>
                  </a:extLst>
                </a:gridCol>
                <a:gridCol w="2326585">
                  <a:extLst>
                    <a:ext uri="{9D8B030D-6E8A-4147-A177-3AD203B41FA5}">
                      <a16:colId xmlns:a16="http://schemas.microsoft.com/office/drawing/2014/main" val="2045710210"/>
                    </a:ext>
                  </a:extLst>
                </a:gridCol>
                <a:gridCol w="2326585">
                  <a:extLst>
                    <a:ext uri="{9D8B030D-6E8A-4147-A177-3AD203B41FA5}">
                      <a16:colId xmlns:a16="http://schemas.microsoft.com/office/drawing/2014/main" val="3259635568"/>
                    </a:ext>
                  </a:extLst>
                </a:gridCol>
                <a:gridCol w="2326585">
                  <a:extLst>
                    <a:ext uri="{9D8B030D-6E8A-4147-A177-3AD203B41FA5}">
                      <a16:colId xmlns:a16="http://schemas.microsoft.com/office/drawing/2014/main" val="338380394"/>
                    </a:ext>
                  </a:extLst>
                </a:gridCol>
              </a:tblGrid>
              <a:tr h="238239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Возрастная группа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877647"/>
                  </a:ext>
                </a:extLst>
              </a:tr>
              <a:tr h="328141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98646"/>
                  </a:ext>
                </a:extLst>
              </a:tr>
              <a:tr h="328141">
                <a:tc>
                  <a:txBody>
                    <a:bodyPr/>
                    <a:lstStyle/>
                    <a:p>
                      <a:pPr marL="47625" marR="47625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14406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AA71C9B9-D730-61D1-5234-B6F23FB3C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078" y="273023"/>
            <a:ext cx="8358809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</a:t>
            </a:r>
            <a:endParaRPr kumimoji="0" lang="ru-RU" altLang="ru-RU" sz="1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_____._____,202____                                                 ____________________________     № ________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подготовке и проведении мероприятий в МБДОУ _________________ в честь Года педагога и наставника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с Указом Президента РФ от 27.06.2022 № 401 «О проведении в Российской Федерации Года педагога и наставника»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ПРИКАЗЫВАЮ: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Сформировать организационную группу по проведению в МБДОУ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 в 20__ году мероприятий в честь Года педагога и наставника (далее – Организационная группа) в следующем составе: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Утвердить план мероприятий МБДОУ _________________, приуроченных к Году педагога и наставника (далее – План) (приложение № 1).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kumimoji="0" lang="en-US" altLang="ru-RU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Организационной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обеспечить выполнение Плана в установленные сроки;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привлекать к выполнению плана педагогов и специалистов детского сада;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_____;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ежемесячно в срок до __________ каждого месяца предоставлять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 о ходе выполнения Плана ___________.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Делопроизводителю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 довести настоящий приказ и приложения к нему до сведения указанных в них работников под подпись.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Контроль исполнения настоящего приказа оставляю за собой.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                                                                                 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____________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kumimoji="0" lang="en-US" altLang="ru-RU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приказом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ознакомлены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Приложение № 1</a:t>
            </a:r>
            <a:b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настоящему приказу</a:t>
            </a:r>
            <a:b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__________</a:t>
            </a:r>
            <a:r>
              <a:rPr kumimoji="0" lang="en-US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______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мероприятий</a:t>
            </a:r>
            <a:b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МБДОУ _________________, приуроченных к Году педагога и наставника,</a:t>
            </a:r>
            <a:b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2023 год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53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0D7F0E-3161-434A-2ED1-F1C2FDFB4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7" y="0"/>
            <a:ext cx="3471135" cy="25948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13655F-2DB3-93A5-555C-C248B6705EDD}"/>
              </a:ext>
            </a:extLst>
          </p:cNvPr>
          <p:cNvSpPr txBox="1"/>
          <p:nvPr/>
        </p:nvSpPr>
        <p:spPr>
          <a:xfrm>
            <a:off x="4383157" y="735497"/>
            <a:ext cx="4773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A8D87D-67C1-4A43-50C4-74FD4D6BA17A}"/>
              </a:ext>
            </a:extLst>
          </p:cNvPr>
          <p:cNvSpPr txBox="1"/>
          <p:nvPr/>
        </p:nvSpPr>
        <p:spPr>
          <a:xfrm>
            <a:off x="525780" y="3429000"/>
            <a:ext cx="11239500" cy="343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B0919E-CAD7-A4D5-D642-246D6EBDE134}"/>
              </a:ext>
            </a:extLst>
          </p:cNvPr>
          <p:cNvSpPr txBox="1"/>
          <p:nvPr/>
        </p:nvSpPr>
        <p:spPr>
          <a:xfrm>
            <a:off x="525780" y="4715314"/>
            <a:ext cx="8631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FC38A8-C68E-3CD1-04BE-CCF6C07EDF65}"/>
              </a:ext>
            </a:extLst>
          </p:cNvPr>
          <p:cNvSpPr txBox="1"/>
          <p:nvPr/>
        </p:nvSpPr>
        <p:spPr>
          <a:xfrm>
            <a:off x="3369365" y="646043"/>
            <a:ext cx="8296854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поэтапно выстроить систему наставничества в ДОУ.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этапов.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проанализировать текущую ситуацию.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Определить, какие профессиональные дефициты есть у педагогов и специалистов детского сада, и выбрать для них наставников.</a:t>
            </a:r>
            <a:b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отслеживать работу наставников и решать организационные вопросы, необходимо создать Совет наставников.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документы: издать приказ и утвердить положение о наставничестве.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утвердите пары «наставник – наставляемый», составьте индивидуальные планы работы наставников – организуйте консультационную помощь по планированию.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Далее организуйте обучение наставляемых по индивидуальным планам работы.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 ходе наставнической деятельности важно проводить мониторинг работы наставников. Для этого следует изучать документацию, анализировать планы работы наставников, проводить индивидуальные беседы с наставляемыми, наблюдения за их профессиональной деятельностью. </a:t>
            </a:r>
          </a:p>
          <a:p>
            <a:r>
              <a:rPr lang="ru-RU" sz="1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  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 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конце учебного года необходимо подвести итоги работы наставников на итоговом педсовете и сформулировать задачи на следующий учебный год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86387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40C630-62F1-1AEE-3E1E-EAA54BAB976B}"/>
              </a:ext>
            </a:extLst>
          </p:cNvPr>
          <p:cNvSpPr txBox="1"/>
          <p:nvPr/>
        </p:nvSpPr>
        <p:spPr>
          <a:xfrm>
            <a:off x="130979" y="2552486"/>
            <a:ext cx="60312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2400" b="1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FEF44-EFA0-07AD-87A2-CA0EF0909AD7}"/>
              </a:ext>
            </a:extLst>
          </p:cNvPr>
          <p:cNvSpPr txBox="1"/>
          <p:nvPr/>
        </p:nvSpPr>
        <p:spPr>
          <a:xfrm>
            <a:off x="4297680" y="864704"/>
            <a:ext cx="59296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C00000"/>
                </a:solidFill>
                <a:effectLst/>
                <a:latin typeface="Ubuntu-Medium"/>
              </a:rPr>
              <a:t> 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4331C7-42E3-EE6A-4B94-7A9CA42807AD}"/>
              </a:ext>
            </a:extLst>
          </p:cNvPr>
          <p:cNvSpPr txBox="1"/>
          <p:nvPr/>
        </p:nvSpPr>
        <p:spPr>
          <a:xfrm>
            <a:off x="626165" y="864704"/>
            <a:ext cx="11062252" cy="5618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  <a:spcAft>
                <a:spcPts val="800"/>
              </a:spcAft>
            </a:pP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Традиционный формат наставничества –</a:t>
            </a:r>
            <a:b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«педагоги-</a:t>
            </a:r>
            <a:r>
              <a:rPr lang="ru-RU" sz="1600" b="1" dirty="0" err="1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стажисты</a:t>
            </a:r>
            <a:r>
              <a:rPr lang="ru-RU" sz="1600" b="1" dirty="0">
                <a:solidFill>
                  <a:srgbClr val="FF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молодые педагоги»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28575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 –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педагог с опытом</a:t>
            </a:r>
            <a:b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Наставляемый –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молодой педагог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28575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чем суть формата: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наставник помогает молодому педагогу выстроить профессиональный маршрут, подсказывает, как решать рабочие задачи. Также наставник берет на себя ответственность за качество педагогического процесса в группе наставляемого, координирует его педагогическую деятельность. Он вовремя реагирует на изменения в педагогическом процессе, грамотно распределяет силы, чтобы трудности не испугали молодого педагога.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28575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Профессиональная помощь опытного воспитателя дает возможность молодому педагогу избежать многих ошибок в работе с детьми, родителями, документами. Молодой педагог в короткие сроки развивает необходимые для педагогической деятельности навыки и умения.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28575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наставник поможет сформировать индивидуальную систему педагогической деятельности конкретного педагога, которая будет отличать его от коллег и позволит стать конкурентоспособным в профессиональной среде. Работа в паре научит молодого педагога анализировать свои педагогические действия, сформирует у него эмоционально-ценностное отношение к профессии на личном примере наставника.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28575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05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40C630-62F1-1AEE-3E1E-EAA54BAB976B}"/>
              </a:ext>
            </a:extLst>
          </p:cNvPr>
          <p:cNvSpPr txBox="1"/>
          <p:nvPr/>
        </p:nvSpPr>
        <p:spPr>
          <a:xfrm>
            <a:off x="130979" y="2552486"/>
            <a:ext cx="60312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  <a:p>
            <a:r>
              <a:rPr lang="ru-RU" sz="2400" b="1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FEF44-EFA0-07AD-87A2-CA0EF0909AD7}"/>
              </a:ext>
            </a:extLst>
          </p:cNvPr>
          <p:cNvSpPr txBox="1"/>
          <p:nvPr/>
        </p:nvSpPr>
        <p:spPr>
          <a:xfrm>
            <a:off x="4297680" y="864704"/>
            <a:ext cx="59296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C00000"/>
                </a:solidFill>
                <a:effectLst/>
                <a:latin typeface="Ubuntu-Medium"/>
              </a:rPr>
              <a:t> 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448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541</TotalTime>
  <Words>997</Words>
  <Application>Microsoft Office PowerPoint</Application>
  <PresentationFormat>Широкоэкранный</PresentationFormat>
  <Paragraphs>118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Garamond</vt:lpstr>
      <vt:lpstr>Source Sans Pro</vt:lpstr>
      <vt:lpstr>Symbol</vt:lpstr>
      <vt:lpstr>Times New Roman</vt:lpstr>
      <vt:lpstr>Ubuntu-Medium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2022-12-01T08:27:59Z</dcterms:created>
  <dcterms:modified xsi:type="dcterms:W3CDTF">2023-01-26T13:46:42Z</dcterms:modified>
</cp:coreProperties>
</file>