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265" r:id="rId3"/>
    <p:sldId id="266" r:id="rId4"/>
    <p:sldId id="267" r:id="rId5"/>
    <p:sldId id="268" r:id="rId6"/>
    <p:sldId id="269" r:id="rId7"/>
    <p:sldId id="315" r:id="rId8"/>
    <p:sldId id="270" r:id="rId9"/>
    <p:sldId id="320" r:id="rId10"/>
    <p:sldId id="271" r:id="rId11"/>
    <p:sldId id="274" r:id="rId12"/>
    <p:sldId id="317" r:id="rId13"/>
    <p:sldId id="319" r:id="rId14"/>
    <p:sldId id="321" r:id="rId15"/>
    <p:sldId id="323" r:id="rId16"/>
    <p:sldId id="324" r:id="rId17"/>
    <p:sldId id="325" r:id="rId18"/>
    <p:sldId id="281" r:id="rId19"/>
    <p:sldId id="276" r:id="rId20"/>
    <p:sldId id="277" r:id="rId21"/>
    <p:sldId id="278" r:id="rId22"/>
    <p:sldId id="279" r:id="rId23"/>
    <p:sldId id="322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5" r:id="rId37"/>
    <p:sldId id="294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8" r:id="rId46"/>
    <p:sldId id="307" r:id="rId47"/>
    <p:sldId id="305" r:id="rId48"/>
    <p:sldId id="309" r:id="rId49"/>
    <p:sldId id="326" r:id="rId50"/>
    <p:sldId id="311" r:id="rId51"/>
    <p:sldId id="313" r:id="rId52"/>
    <p:sldId id="327" r:id="rId5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6115D50-2122-45ED-9012-361E6384D2CD}">
          <p14:sldIdLst>
            <p14:sldId id="256"/>
            <p14:sldId id="265"/>
            <p14:sldId id="266"/>
            <p14:sldId id="267"/>
            <p14:sldId id="268"/>
            <p14:sldId id="269"/>
            <p14:sldId id="315"/>
            <p14:sldId id="270"/>
            <p14:sldId id="320"/>
            <p14:sldId id="271"/>
            <p14:sldId id="274"/>
            <p14:sldId id="317"/>
            <p14:sldId id="319"/>
            <p14:sldId id="321"/>
            <p14:sldId id="323"/>
            <p14:sldId id="324"/>
            <p14:sldId id="325"/>
            <p14:sldId id="281"/>
            <p14:sldId id="276"/>
            <p14:sldId id="277"/>
            <p14:sldId id="278"/>
            <p14:sldId id="279"/>
            <p14:sldId id="322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5"/>
            <p14:sldId id="294"/>
            <p14:sldId id="296"/>
            <p14:sldId id="297"/>
            <p14:sldId id="298"/>
            <p14:sldId id="299"/>
            <p14:sldId id="300"/>
            <p14:sldId id="301"/>
            <p14:sldId id="302"/>
            <p14:sldId id="308"/>
            <p14:sldId id="307"/>
            <p14:sldId id="305"/>
            <p14:sldId id="309"/>
          </p14:sldIdLst>
        </p14:section>
        <p14:section name="Раздел без заголовка" id="{2F9035DA-0F1A-49AA-834B-9D59192A4393}">
          <p14:sldIdLst>
            <p14:sldId id="326"/>
            <p14:sldId id="311"/>
            <p14:sldId id="313"/>
            <p14:sldId id="32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9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4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753E05-EB22-4828-9EC7-363F06AFFCC2}" type="datetimeFigureOut">
              <a:rPr lang="ru-RU" smtClean="0"/>
              <a:t>вт 11.02.20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2D0E01-E839-4848-932C-9B1230231E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056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F07FE0-DB01-4AC2-AC04-2BAADAB56C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AF959E1-55E1-46F3-856A-D73871679C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3A0646-3CF5-4165-BFE8-206AC38B9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98CB4-6EDB-489D-9DF6-2EEFD7782A6D}" type="datetimeFigureOut">
              <a:rPr lang="ru-RU" smtClean="0"/>
              <a:t>вт 11.02.20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DC3A9B-1E4D-4EA6-B1BA-460F6D19D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E087C5-B68B-4B35-A080-D83CCFB64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54627-55E9-4D04-9945-7E7B99E921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412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474231-939B-40D2-A8E9-737010786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ABDD719-C3A7-4A09-88CF-B328013AE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8E3E25-BF1D-456E-B9E2-2FA63555F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98CB4-6EDB-489D-9DF6-2EEFD7782A6D}" type="datetimeFigureOut">
              <a:rPr lang="ru-RU" smtClean="0"/>
              <a:t>вт 11.02.20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31D1E3-2635-41A9-ACE0-D9F4994E6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C9655F-6523-45CE-A4BF-968DE803F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54627-55E9-4D04-9945-7E7B99E921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6642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5F28B21-D08F-47ED-9D54-9C93E74B57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3263812-1AF6-418B-AF30-A8AD3A3802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77A6D0-CAD6-48B0-86E9-BF93A5C9A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98CB4-6EDB-489D-9DF6-2EEFD7782A6D}" type="datetimeFigureOut">
              <a:rPr lang="ru-RU" smtClean="0"/>
              <a:t>вт 11.02.20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DAE79E-4DBE-4CB5-9B4F-DD06ECEED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645629-9B7B-4E69-AE11-AD8AE9D40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54627-55E9-4D04-9945-7E7B99E921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021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43AF87-4138-4A5D-8CC0-47C61DBF0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0452BA-4311-48E4-8AF9-37F1D9B10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2130E1-C99D-427C-8CC3-02C5FB745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98CB4-6EDB-489D-9DF6-2EEFD7782A6D}" type="datetimeFigureOut">
              <a:rPr lang="ru-RU" smtClean="0"/>
              <a:t>вт 11.02.20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FB22E7-6510-44DD-9387-F716C0BAE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F89F9-D38A-4087-989B-FB5DF982A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54627-55E9-4D04-9945-7E7B99E921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616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4F600F-4375-4ECB-8762-E1BE145CC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5A2FC0B-86FD-4F23-ACCB-B97AFE75C8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5AE623-8822-45B8-8A97-763B2D75F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98CB4-6EDB-489D-9DF6-2EEFD7782A6D}" type="datetimeFigureOut">
              <a:rPr lang="ru-RU" smtClean="0"/>
              <a:t>вт 11.02.20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0F979E-4A96-4029-A954-55826D104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EBA784-69C5-4499-A40E-71270F210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54627-55E9-4D04-9945-7E7B99E921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9021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9767-B0A8-4847-AFAF-EF1E5A574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E620F4-0F4C-415D-B070-970D987804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36238F8-1928-4EC6-B1A8-E13383FA41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C45187C-33A2-400D-9510-A3C330815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98CB4-6EDB-489D-9DF6-2EEFD7782A6D}" type="datetimeFigureOut">
              <a:rPr lang="ru-RU" smtClean="0"/>
              <a:t>вт 11.02.20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A52DCC-D4EF-401A-80C1-F9B647BE1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C5E6FEA-B755-4B82-971B-C7D86544A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54627-55E9-4D04-9945-7E7B99E921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41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6622AC-E4D9-4B95-8509-83975BCF9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EA2E9F-D5B9-4CD5-BE82-8AE0042C2B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0C55FE9-AC30-4D8C-B5DC-1A56A35B43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5542B60-57A8-46D0-8323-5CB9CDC7AC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564FE2B-367D-40C3-8F89-B71A396086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FF49175-7511-41D9-B31E-C1F932D84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98CB4-6EDB-489D-9DF6-2EEFD7782A6D}" type="datetimeFigureOut">
              <a:rPr lang="ru-RU" smtClean="0"/>
              <a:t>вт 11.02.20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1FF36A0-4E8E-40F0-A343-EA0E170FC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FBAB2DC-8A4A-45DA-A459-B2A86F4C0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54627-55E9-4D04-9945-7E7B99E921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86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82F1F0-29EF-41EE-84BA-871D5D2E8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72DDA50-2AA6-4870-8164-55A06DDA9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98CB4-6EDB-489D-9DF6-2EEFD7782A6D}" type="datetimeFigureOut">
              <a:rPr lang="ru-RU" smtClean="0"/>
              <a:t>вт 11.02.20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04868CA-1535-4F54-8159-5BC477A5E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CC42EB-17D3-40C9-8DA9-C929E48EC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54627-55E9-4D04-9945-7E7B99E921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887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6B2C07D-10E6-4FE2-9024-3C9A878D0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98CB4-6EDB-489D-9DF6-2EEFD7782A6D}" type="datetimeFigureOut">
              <a:rPr lang="ru-RU" smtClean="0"/>
              <a:t>вт 11.02.20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39273EE-6CCC-47A2-9E3B-74C00B677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60B816E-5B96-4955-A1BB-AE67D666B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54627-55E9-4D04-9945-7E7B99E921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829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045B64-95C2-43B4-B945-BD473A475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D1F327-8890-4D84-AC7F-7B9077517F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68896BB-6A7B-46EA-BB66-D837AFAA7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4074A7-3C36-4721-A75D-86FA8331B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98CB4-6EDB-489D-9DF6-2EEFD7782A6D}" type="datetimeFigureOut">
              <a:rPr lang="ru-RU" smtClean="0"/>
              <a:t>вт 11.02.20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35E89C-E663-4B31-96FF-D9BCA8968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4668D23-BE14-4C08-A250-BCD6AD6F6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54627-55E9-4D04-9945-7E7B99E921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833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C6690E-3938-4DAC-B347-946344329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647C076-D9DC-4928-90FF-CAECDDB1F4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324F7E1-2903-4F2C-87BA-C24C9DBD72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2DF049-1A51-419A-B725-F9F17FDF3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98CB4-6EDB-489D-9DF6-2EEFD7782A6D}" type="datetimeFigureOut">
              <a:rPr lang="ru-RU" smtClean="0"/>
              <a:t>вт 11.02.20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98C8E54-B505-4859-AB29-7291C66A2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E57A07C-BBC2-4789-9896-34E18E404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54627-55E9-4D04-9945-7E7B99E921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802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8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137F53-B1A0-4912-9DAF-EDF4A6C82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CA3A42-955F-490D-A799-84D997D6F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CFBC6A-01DA-418D-9CAB-8C23BFDE46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D98CB4-6EDB-489D-9DF6-2EEFD7782A6D}" type="datetimeFigureOut">
              <a:rPr lang="ru-RU" smtClean="0"/>
              <a:t>вт 11.02.20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78350B-0ED8-466A-91FA-8AE75E5FF6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7E7E29-9358-4EC9-884D-0330F07035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A54627-55E9-4D04-9945-7E7B99E921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162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bio-oge.sdamgia.ru/search?keywords=1&amp;cb=1&amp;search=3.4%20%D0%A6%D0%B0%D1%80%D1%81%D1%82%D0%B2%D0%BE%20%D0%96%D0%B8%D0%B2%D0%BE%D1%82%D0%BD%D1%8B%D0%B5." TargetMode="External"/><Relationship Id="rId2" Type="http://schemas.openxmlformats.org/officeDocument/2006/relationships/hyperlink" Target="https://bio-oge.sdamgia.ru/problem?id=14905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bio-oge.sdamgia.ru/search?keywords=1&amp;cb=1&amp;search=3.4%20%D0%A6%D0%B0%D1%80%D1%81%D1%82%D0%B2%D0%BE%20%D0%96%D0%B8%D0%B2%D0%BE%D1%82%D0%BD%D1%8B%D0%B5." TargetMode="External"/><Relationship Id="rId2" Type="http://schemas.openxmlformats.org/officeDocument/2006/relationships/hyperlink" Target="https://bio-oge.sdamgia.ru/problem?id=1386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bio-oge.sdamgia.ru/search?keywords=1&amp;cb=1&amp;search=3.4%20%D0%A6%D0%B0%D1%80%D1%81%D1%82%D0%B2%D0%BE%20%D0%96%D0%B8%D0%B2%D0%BE%D1%82%D0%BD%D1%8B%D0%B5." TargetMode="External"/><Relationship Id="rId2" Type="http://schemas.openxmlformats.org/officeDocument/2006/relationships/hyperlink" Target="https://bio-oge.sdamgia.ru/problem?id=923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bio-oge.sdamgia.ru/problem?id=2050" TargetMode="Externa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BBFA25-6FD1-4132-8385-BE5D65E759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719091"/>
            <a:ext cx="9146959" cy="3941686"/>
          </a:xfrm>
        </p:spPr>
        <p:txBody>
          <a:bodyPr>
            <a:noAutofit/>
          </a:bodyPr>
          <a:lstStyle/>
          <a:p>
            <a:r>
              <a:rPr 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Царство Животных. Общая характеристика, классификация.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8ACC74-D49A-4993-822D-DDBD7192E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6383"/>
            <a:ext cx="1130779" cy="70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503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215E1ED-EDBC-4426-BE94-1B1E5462E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189" y="292963"/>
            <a:ext cx="8895426" cy="621436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CA7011-4239-436C-8218-F9A2F25B8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821" y="6156383"/>
            <a:ext cx="1130779" cy="70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311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62752F-74D9-461E-B689-7AB16D370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2382" y="365125"/>
            <a:ext cx="7856736" cy="931015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Различия: способность к росту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51D0634-62BC-4973-B30D-679739B8A3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6655" y="1562470"/>
            <a:ext cx="8985224" cy="48630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13E16D-A906-4ED1-AC83-7204DD474A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75" y="6142066"/>
            <a:ext cx="1130779" cy="70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40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3EEF58A-1769-4A4A-BDE1-A9C34DA3F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788" y="266700"/>
            <a:ext cx="10449018" cy="607195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B21896-4FA1-492C-95D7-4F9147F902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172" y="6156383"/>
            <a:ext cx="1130779" cy="70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7048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87B75F-4844-4B0D-86CC-65FF08CE6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тканей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55147A7-F438-4189-80F7-36A017FD02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0629" y="1690688"/>
            <a:ext cx="9632272" cy="40620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98EAF6-4F98-42A5-8CAA-1DAA24B936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193" y="6156383"/>
            <a:ext cx="1130779" cy="70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9044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B64DA76-7F5F-4D10-ACF2-A8C86F8F97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03" y="452761"/>
            <a:ext cx="10910656" cy="60368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75D455-E7B2-4520-91AC-2C48427DDD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661" y="6138768"/>
            <a:ext cx="1130779" cy="70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1940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2DBA6AA-93FB-4BFF-B848-9337B9494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916" y="301841"/>
            <a:ext cx="10946167" cy="600130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2D476C-1BBE-4032-9D61-2B3B56843C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524" y="6063148"/>
            <a:ext cx="1281042" cy="79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89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9C2E16E-010E-4FA2-8F9D-4238BF47F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385" y="275208"/>
            <a:ext cx="9774314" cy="583262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3473A1-7A1C-4D56-8EC2-C3DD95D803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155" y="5968143"/>
            <a:ext cx="1248157" cy="77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3250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98601CD-7F7C-4B7F-BEE2-ADA780958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161" y="479394"/>
            <a:ext cx="9667783" cy="587701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9F2ECB-C18C-42CD-8E07-B02755AA2E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851" y="6105572"/>
            <a:ext cx="1212669" cy="75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9562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4FC4E92-469C-4B1C-83B5-A8CFF1F5B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192" y="442719"/>
            <a:ext cx="11141476" cy="597256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6D7211-049A-4946-97CB-11B3B26F59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885" y="6156383"/>
            <a:ext cx="1130779" cy="70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363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EAA2D68-7BA2-4C73-BE32-C3DEF7C0A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756"/>
            <a:ext cx="12192000" cy="674648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0F8EC0C-BB14-499B-8E06-805BCCE0CD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013" y="6156383"/>
            <a:ext cx="1130779" cy="70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383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60BBCF1-9400-499F-96CA-0680BC27E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737" y="421907"/>
            <a:ext cx="9286434" cy="6120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ED6272-7448-46A7-9094-5D94E13558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6" y="6156383"/>
            <a:ext cx="1130779" cy="70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6271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5AC689A-F507-494C-86A8-2E04D8C8D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379" y="334678"/>
            <a:ext cx="10741980" cy="618864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0EDF02-BA2A-4B84-BDA7-A1408EDC8F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875" y="6172513"/>
            <a:ext cx="1130779" cy="70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6240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35F6A1D-B126-47E3-BA33-424E4CE79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192" y="292963"/>
            <a:ext cx="10928412" cy="603681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C6164F-BB8F-49B1-9296-2F8E3EEFC3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312" y="6156383"/>
            <a:ext cx="1130779" cy="70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5663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F82C1BB-21F8-4D50-86A2-58A006528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538" y="275735"/>
            <a:ext cx="11248008" cy="612506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C5866B-C7A5-4B15-83BC-8E3916CA28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722" y="6156383"/>
            <a:ext cx="1130779" cy="70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3747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4BF185F-A00C-4E16-973F-B3D201712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825" y="337352"/>
            <a:ext cx="11132598" cy="577936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A481CEF-BD8D-466D-81EF-6CB3F57E17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101" y="5919376"/>
            <a:ext cx="1142260" cy="68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2216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137A4E9-A782-4F8C-ADEE-82FEAFA2E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538" y="566653"/>
            <a:ext cx="11265763" cy="572469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7F0FD29-432B-4949-A5C8-FFF2DB4EA1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951" y="6156383"/>
            <a:ext cx="1130779" cy="70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7751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6D3DA48-F1BA-4878-842B-99FA8590B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537" y="232484"/>
            <a:ext cx="11283519" cy="62865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1C7944-A7EA-4480-A7E9-BABA2D8E05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909" y="6156383"/>
            <a:ext cx="1130779" cy="70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2205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59406C5-5249-48D0-9258-27C189A99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271" y="581025"/>
            <a:ext cx="11256885" cy="569595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14057D-4F80-4917-B5AE-C69FB8F801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956" y="6156383"/>
            <a:ext cx="1130779" cy="70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1289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902B593-0B1C-48DC-A9DC-C55946E47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416" y="230819"/>
            <a:ext cx="11310151" cy="622085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4D43D2-4C3B-4E0C-B8AF-4DE4458041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610" y="6154128"/>
            <a:ext cx="1130779" cy="70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4438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24200E4-0F1D-4A98-8251-7D06FC770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128" y="363985"/>
            <a:ext cx="11301274" cy="575273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89D715-CF1F-483F-95A9-13FE300E08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610" y="6143206"/>
            <a:ext cx="1130779" cy="70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0086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B983E2C-702F-4A52-8B7B-BC0609B2F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804" y="158401"/>
            <a:ext cx="11123720" cy="613586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60E3CD-3D76-434D-A4E7-16DAFF365F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213" y="6156383"/>
            <a:ext cx="1130779" cy="70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044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A84E68C-122E-4B00-AE2D-5A9224C3F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922" y="452761"/>
            <a:ext cx="9126245" cy="571722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6C46B3-A764-44C9-9155-FD900E3C38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96" y="6169981"/>
            <a:ext cx="1130779" cy="70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1367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3A6E9B6-D9D9-4832-BAF3-7FB4D7598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703" y="247650"/>
            <a:ext cx="11034944" cy="621529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45F344-0DD5-4DFB-9167-654DD8DD52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156383"/>
            <a:ext cx="1130779" cy="70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5089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4DF4CF-AABD-4094-AA05-9668D2229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058" y="84197"/>
            <a:ext cx="6967883" cy="642299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B3F42D-6DE4-465C-B1FD-AA086D500E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175" y="6156382"/>
            <a:ext cx="1130779" cy="70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4024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9C1B7C7-DD39-4879-BC01-9398806FF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3913" y="241916"/>
            <a:ext cx="6744174" cy="637416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6C8F1B-9636-4D90-9001-FEEA5A5396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607" y="6156383"/>
            <a:ext cx="1130779" cy="70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4892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7CA4373-A150-4F29-89C9-574606C37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517" y="324642"/>
            <a:ext cx="11283518" cy="620871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464C87-88C6-4764-9E5E-2369B1AE65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815" y="6156383"/>
            <a:ext cx="1130779" cy="70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6401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EF292DA-8ED4-4483-BD03-1419039A4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351" y="257175"/>
            <a:ext cx="11372296" cy="614362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5F4E64-BB7C-47E6-A50E-B54D037C77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980" y="6156383"/>
            <a:ext cx="1130779" cy="70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9991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0DD537F-1A7A-48DA-957D-F91CE5F38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150" y="272647"/>
            <a:ext cx="11283518" cy="631270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A921CD-C812-4638-B60E-606C0C1E8A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108" y="6086042"/>
            <a:ext cx="1130779" cy="70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7259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1A5B4C6-15F3-4698-A272-0E91E70A9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740" y="369213"/>
            <a:ext cx="11398928" cy="611957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558507-917C-4030-A44B-C00C23B69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252" y="6137977"/>
            <a:ext cx="1130779" cy="70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3829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6CF6AFF-2446-4669-8BDC-D4B816CE0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171" y="333375"/>
            <a:ext cx="11194742" cy="619125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F41BA9-524F-44FC-A80D-A01E8110F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970" y="6156383"/>
            <a:ext cx="1130779" cy="70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6385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0BE0CE8-7111-48EA-8848-5E126E24B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070" y="421520"/>
            <a:ext cx="11105965" cy="601496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659502-BEDD-4619-9CA5-38D47D3296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386" y="6156383"/>
            <a:ext cx="1130779" cy="70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9385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DC3074F-1FA6-49CF-9D13-91DE0A987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292" y="418629"/>
            <a:ext cx="11132599" cy="602074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377014-BB3A-45BE-B48F-AB7FE3EDD8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582" y="6156383"/>
            <a:ext cx="1130779" cy="70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423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7B8A14F-6C11-4777-902F-216A7791B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655" y="337351"/>
            <a:ext cx="9090735" cy="596579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D0F681-F428-4055-9FEA-AE692DF771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20" y="6169840"/>
            <a:ext cx="1130779" cy="70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5714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31D8965-6CA7-41AA-9134-C5782FF72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94" y="485775"/>
            <a:ext cx="11230253" cy="588645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FE6A31-A4C0-4EFB-9328-3BE1AA3106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657" y="6156383"/>
            <a:ext cx="1130779" cy="70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7229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434035D-F93D-44EA-9B2D-C12947D6B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170" y="291074"/>
            <a:ext cx="11203619" cy="627585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717D78-7A18-4C19-B945-C5B6F0F72B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174" y="6156383"/>
            <a:ext cx="1130779" cy="70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414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FB5C1A-EA7F-4E06-AB36-DBC57882B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150" y="390617"/>
            <a:ext cx="11283518" cy="617885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DE81F2-CC82-4024-9F9F-56539F5EF5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834" y="6156383"/>
            <a:ext cx="1130779" cy="70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886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FF99B9F-BF06-456B-9D87-E50B9136B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272" y="319597"/>
            <a:ext cx="11354540" cy="613447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30161F-A675-4ADF-A447-66A6B4FDDD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510" y="6103258"/>
            <a:ext cx="1130779" cy="70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7922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002B810-C4D5-41DD-BE1D-681797850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272" y="264486"/>
            <a:ext cx="11239130" cy="632902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593DA0-BF2F-43AF-8F84-0A43484E6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660" y="6156383"/>
            <a:ext cx="1130779" cy="70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5203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ACB442C-E36C-4F3A-9F81-9EA5CCC83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949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Задание 5 № 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14905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двух зародышевых листков развиваются 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плоские черви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насекомые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кишечнополостные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птицы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кодификатора ФИПИ: 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3.4 Царство Животные.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026" name="Picture 2" descr="Картинки по запросу &quot;рисунок гидры&quot;">
            <a:extLst>
              <a:ext uri="{FF2B5EF4-FFF2-40B4-BE49-F238E27FC236}">
                <a16:creationId xmlns:a16="http://schemas.microsoft.com/office/drawing/2014/main" id="{DA5851C0-4B37-452A-B2C3-8318A61A0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089" y="1822720"/>
            <a:ext cx="2649143" cy="321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23207C-7FFC-47D8-B956-DC1D9BBF32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410" y="6156383"/>
            <a:ext cx="1130779" cy="70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108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26D90F5-231D-4717-8490-C2F75D63C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235" y="1882065"/>
            <a:ext cx="10572565" cy="42948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Задание 5 № 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1386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ка­ко­му клас­су бес­по­зво­ноч­ных жи­вот­ных от­но­сит­ся прес­но­вод­ная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планария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 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Ресничные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Ленточные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Малощетинковые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Многощетинковые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кодификатора ФИПИ: 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3.4 Царство Животные.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2050" name="Picture 2" descr="Картинки по запросу &quot;рисунок пресноводной планарии&quot;">
            <a:extLst>
              <a:ext uri="{FF2B5EF4-FFF2-40B4-BE49-F238E27FC236}">
                <a16:creationId xmlns:a16="http://schemas.microsoft.com/office/drawing/2014/main" id="{36E127F6-010D-495E-8B2B-D950CFD0C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138" y="3125810"/>
            <a:ext cx="2636444" cy="180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316E73-3C97-4FF3-9637-03252E081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410" y="6156383"/>
            <a:ext cx="1130779" cy="70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4967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188F44-F978-4849-AD6D-1CF5AA6826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2357" y="1047565"/>
            <a:ext cx="10262587" cy="4616385"/>
          </a:xfrm>
        </p:spPr>
        <p:txBody>
          <a:bodyPr>
            <a:noAutofit/>
          </a:bodyPr>
          <a:lstStyle/>
          <a:p>
            <a:pPr algn="l"/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Задание 24 № 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923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Расположите в правильном порядке элементы классификации вида Серая жаба, начиная с наименьшего. В ответе запишите соответствующую последовательность цифр.</a:t>
            </a:r>
            <a:br>
              <a:rPr lang="ru-RU" sz="2000" dirty="0"/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класс Земноводные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тип Хордовые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род Жабы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царство Животные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5) отряд Бесхвостые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Пояснение.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систематике животных: Царство — тип — класс — отряд — семейство — род — вид. Но, так как по заданию требуется начинать с наименьшей категории, порядок будет обратный: род Жабы; отряд Бесхвостые; класс Земноводные; тип Хордовые; царство Животные.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Ответ: 35124.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Источник: ГИА по биологии 31.05.2013. Основная волна. Вариант 1324.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кодификатора ФИПИ: 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3.4 Царство Животные.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Картинки по запросу &quot;рисунок серой жабы&quot;">
            <a:extLst>
              <a:ext uri="{FF2B5EF4-FFF2-40B4-BE49-F238E27FC236}">
                <a16:creationId xmlns:a16="http://schemas.microsoft.com/office/drawing/2014/main" id="{6B57CBBC-5B94-42D9-BE78-A428EC54B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568" y="4017401"/>
            <a:ext cx="3123624" cy="221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708550-4D5D-433A-AE3C-9B914199D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413" y="6156383"/>
            <a:ext cx="1130779" cy="70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8152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36684C8F-3B19-4565-B09A-DEEABCE0632A}"/>
              </a:ext>
            </a:extLst>
          </p:cNvPr>
          <p:cNvGraphicFramePr>
            <a:graphicFrameLocks noGrp="1"/>
          </p:cNvGraphicFramePr>
          <p:nvPr/>
        </p:nvGraphicFramePr>
        <p:xfrm>
          <a:off x="5238750" y="3787934"/>
          <a:ext cx="1714500" cy="426720"/>
        </p:xfrm>
        <a:graphic>
          <a:graphicData uri="http://schemas.openxmlformats.org/drawingml/2006/table">
            <a:tbl>
              <a:tblPr/>
              <a:tblGrid>
                <a:gridCol w="428625">
                  <a:extLst>
                    <a:ext uri="{9D8B030D-6E8A-4147-A177-3AD203B41FA5}">
                      <a16:colId xmlns:a16="http://schemas.microsoft.com/office/drawing/2014/main" val="1852551705"/>
                    </a:ext>
                  </a:extLst>
                </a:gridCol>
                <a:gridCol w="428625">
                  <a:extLst>
                    <a:ext uri="{9D8B030D-6E8A-4147-A177-3AD203B41FA5}">
                      <a16:colId xmlns:a16="http://schemas.microsoft.com/office/drawing/2014/main" val="4087929282"/>
                    </a:ext>
                  </a:extLst>
                </a:gridCol>
                <a:gridCol w="428625">
                  <a:extLst>
                    <a:ext uri="{9D8B030D-6E8A-4147-A177-3AD203B41FA5}">
                      <a16:colId xmlns:a16="http://schemas.microsoft.com/office/drawing/2014/main" val="3174966334"/>
                    </a:ext>
                  </a:extLst>
                </a:gridCol>
                <a:gridCol w="428625">
                  <a:extLst>
                    <a:ext uri="{9D8B030D-6E8A-4147-A177-3AD203B41FA5}">
                      <a16:colId xmlns:a16="http://schemas.microsoft.com/office/drawing/2014/main" val="41082861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А</a:t>
                      </a: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Б</a:t>
                      </a: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В</a:t>
                      </a: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Г</a:t>
                      </a: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5324720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algn="l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2659859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79552E82-7643-4B72-B5F6-309E9CFB5886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745725" y="211462"/>
            <a:ext cx="10866268" cy="64350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31740" rIns="0" bIns="31740" numCol="1" anchor="ctr" anchorCtr="0" compatLnSpc="1">
            <a:prstTxWarp prst="textNoShape">
              <a:avLst/>
            </a:prstTxWarp>
            <a:spAutoFit/>
          </a:bodyPr>
          <a:lstStyle>
            <a:lvl1pPr indent="158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58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25 № </a:t>
            </a: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rgbClr val="09094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2050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158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Вставьте в текст «Кольчатые черви» про­пу­щен­ные тер­ми­ны из пред­ло­жен­но­го перечня, ис­поль­зуя для этого циф­ро­вые обозначения. За­пи­ши­те в текст цифры вы­бран­ных ответов, а затем по­лу­чив­шу­ю­ся по­сле­до­ва­тель­ность цифр (по тексту) впи­ши­те в приведённую ниже таблицу.</a:t>
            </a:r>
          </a:p>
          <a:p>
            <a:pPr marL="0" marR="0" lvl="0" indent="158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КОЛЬЧАТЫЕ ЧЕРВИ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158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 коль­ча­тым чер­вям от­но­сят животных, име­ю­щих длин­ное __________(А) тело. Они по­доб­но плос­ким и круг­лым чер­вям — __________(Б) жи­вот­ные с __________(В) сим­мет­ри­ей тела. У коль­ча­тых чер­вей име­ет­ся __________(Г) и более сложные, чем у дру­гих червей, нерв­ная си­сте­ма и ор­га­ны чувств. Живут коль­ча­тые черви в морях, прес­ных водоёмах, почве.</a:t>
            </a:r>
          </a:p>
          <a:p>
            <a:pPr marL="0" marR="0" lvl="0" indent="158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158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ТЕРМИНОВ:</a:t>
            </a:r>
          </a:p>
          <a:p>
            <a:pPr marL="0" marR="0" lvl="0" indent="158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158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1) Двухслойное                                                                                                </a:t>
            </a:r>
            <a:endParaRPr kumimoji="0" lang="ru-RU" altLang="ru-RU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158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2) Членистое                                                                                                     </a:t>
            </a:r>
            <a:endParaRPr kumimoji="0" lang="ru-RU" altLang="ru-RU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158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3) кро­ве­нос­ная система</a:t>
            </a:r>
          </a:p>
          <a:p>
            <a:pPr marL="0" marR="0" lvl="0" indent="158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4) двухсторонняя</a:t>
            </a:r>
          </a:p>
          <a:p>
            <a:pPr marL="0" marR="0" lvl="0" indent="158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5) нечленистое</a:t>
            </a:r>
          </a:p>
          <a:p>
            <a:pPr marL="0" marR="0" lvl="0" indent="158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6) трёхслойное</a:t>
            </a:r>
          </a:p>
          <a:p>
            <a:pPr marL="0" marR="0" lvl="0" indent="158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7) лучевая</a:t>
            </a:r>
          </a:p>
          <a:p>
            <a:pPr marL="0" marR="0" lvl="0" indent="158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8) ды­ха­тель­ная система</a:t>
            </a:r>
          </a:p>
          <a:p>
            <a:pPr marL="0" marR="0" lvl="0" indent="158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158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Запишите в ответ цифры, рас­по­ло­жив их в порядке, со­от­вет­ству­ю­щем буквам:</a:t>
            </a:r>
            <a:b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       </a:t>
            </a: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А-2,</a:t>
            </a:r>
            <a:r>
              <a:rPr kumimoji="0" lang="ru-RU" altLang="ru-RU" b="1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Б-6, В-4, Г-3</a:t>
            </a:r>
            <a:endParaRPr kumimoji="0" lang="ru-RU" alt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58B535-1EDD-40AB-97DF-A302588E72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603" y="6156383"/>
            <a:ext cx="1130779" cy="70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4000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E2EA9C-1B01-44F3-ABAC-8D09E6BCE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3842891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 какому процессу можно наблюдать многообразие изображенных пород домашних кур?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1.борьба с неблагоприятными условиями среды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2.межвидовая борьба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3.естественный отбор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4.искусственный отбор</a:t>
            </a:r>
          </a:p>
        </p:txBody>
      </p:sp>
      <p:pic>
        <p:nvPicPr>
          <p:cNvPr id="4" name="Picture 1" descr="undefined">
            <a:extLst>
              <a:ext uri="{FF2B5EF4-FFF2-40B4-BE49-F238E27FC236}">
                <a16:creationId xmlns:a16="http://schemas.microsoft.com/office/drawing/2014/main" id="{A11D6F1D-460F-403F-BA26-655A8D14BDC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550" y="2664410"/>
            <a:ext cx="3067975" cy="243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4C60FDA-29EB-4CBF-BE85-9D2891B6FB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094" y="6151961"/>
            <a:ext cx="1137906" cy="70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909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82A03FA-FBE0-46DE-9856-083DABB02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981" y="488273"/>
            <a:ext cx="9179509" cy="578824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D786DD-9CC1-4119-93B3-16D84D22E8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99" y="6156383"/>
            <a:ext cx="1130779" cy="70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3265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D5599A-D672-4281-85C0-6FE9E7B33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6271"/>
            <a:ext cx="11178466" cy="1251252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Установите правильную последовательность стадий развития печеночного сосальщика, начиная с зиготы. В ответе запишите соответствующую последовательность цифр.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6C9567-7409-410B-A113-7528F14CE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1237"/>
            <a:ext cx="10515600" cy="4351338"/>
          </a:xfrm>
        </p:spPr>
        <p:txBody>
          <a:bodyPr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1.циста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2.яйцо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3.ресничная личинка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4.хвостатая личинка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5.зигота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6.взрослый червь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Ответ: </a:t>
            </a:r>
          </a:p>
          <a:p>
            <a:endParaRPr lang="ru-RU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CBFF0A6F-B920-4C72-A314-2D0E36E7D3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7914978"/>
              </p:ext>
            </p:extLst>
          </p:nvPr>
        </p:nvGraphicFramePr>
        <p:xfrm>
          <a:off x="1953087" y="4722921"/>
          <a:ext cx="4358935" cy="6303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7476">
                  <a:extLst>
                    <a:ext uri="{9D8B030D-6E8A-4147-A177-3AD203B41FA5}">
                      <a16:colId xmlns:a16="http://schemas.microsoft.com/office/drawing/2014/main" val="322556558"/>
                    </a:ext>
                  </a:extLst>
                </a:gridCol>
                <a:gridCol w="706855">
                  <a:extLst>
                    <a:ext uri="{9D8B030D-6E8A-4147-A177-3AD203B41FA5}">
                      <a16:colId xmlns:a16="http://schemas.microsoft.com/office/drawing/2014/main" val="979553666"/>
                    </a:ext>
                  </a:extLst>
                </a:gridCol>
                <a:gridCol w="806539">
                  <a:extLst>
                    <a:ext uri="{9D8B030D-6E8A-4147-A177-3AD203B41FA5}">
                      <a16:colId xmlns:a16="http://schemas.microsoft.com/office/drawing/2014/main" val="2254582907"/>
                    </a:ext>
                  </a:extLst>
                </a:gridCol>
                <a:gridCol w="715916">
                  <a:extLst>
                    <a:ext uri="{9D8B030D-6E8A-4147-A177-3AD203B41FA5}">
                      <a16:colId xmlns:a16="http://schemas.microsoft.com/office/drawing/2014/main" val="2245189041"/>
                    </a:ext>
                  </a:extLst>
                </a:gridCol>
                <a:gridCol w="626546">
                  <a:extLst>
                    <a:ext uri="{9D8B030D-6E8A-4147-A177-3AD203B41FA5}">
                      <a16:colId xmlns:a16="http://schemas.microsoft.com/office/drawing/2014/main" val="68211703"/>
                    </a:ext>
                  </a:extLst>
                </a:gridCol>
                <a:gridCol w="705603">
                  <a:extLst>
                    <a:ext uri="{9D8B030D-6E8A-4147-A177-3AD203B41FA5}">
                      <a16:colId xmlns:a16="http://schemas.microsoft.com/office/drawing/2014/main" val="2321231788"/>
                    </a:ext>
                  </a:extLst>
                </a:gridCol>
              </a:tblGrid>
              <a:tr h="630314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0239537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B86190-0DBE-4808-BED9-654FB9B86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282" y="6156383"/>
            <a:ext cx="1130779" cy="70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551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F4775F-7524-4E81-93DA-04CC53BB22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5219" y="734628"/>
            <a:ext cx="9836459" cy="526002"/>
          </a:xfrm>
        </p:spPr>
        <p:txBody>
          <a:bodyPr>
            <a:noAutofit/>
          </a:bodyPr>
          <a:lstStyle/>
          <a:p>
            <a:pPr algn="l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Где в теле человека происходит размножение малярийного паразита?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05AEE6D-7EBD-40AE-9B50-CB1100F4EC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6544" y="1918687"/>
            <a:ext cx="8970592" cy="3215936"/>
          </a:xfrm>
        </p:spPr>
        <p:txBody>
          <a:bodyPr>
            <a:normAutofit/>
          </a:bodyPr>
          <a:lstStyle/>
          <a:p>
            <a:pPr algn="l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1.В легких </a:t>
            </a:r>
          </a:p>
          <a:p>
            <a:pPr algn="l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2.В клетках печени</a:t>
            </a:r>
          </a:p>
          <a:p>
            <a:pPr algn="l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3.В лейкоцитах                                       </a:t>
            </a:r>
          </a:p>
          <a:p>
            <a:pPr algn="l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4.В желудке</a:t>
            </a:r>
          </a:p>
          <a:p>
            <a:pPr algn="l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Ответ: в клетках печени</a:t>
            </a:r>
          </a:p>
        </p:txBody>
      </p:sp>
      <p:pic>
        <p:nvPicPr>
          <p:cNvPr id="4098" name="Picture 2" descr="Картинки по запросу &quot;рисунок малярийного плазмодия&quot;">
            <a:extLst>
              <a:ext uri="{FF2B5EF4-FFF2-40B4-BE49-F238E27FC236}">
                <a16:creationId xmlns:a16="http://schemas.microsoft.com/office/drawing/2014/main" id="{5BF78FCE-A877-49E4-966E-E8FA918CF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891" y="1997476"/>
            <a:ext cx="2364996" cy="195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C4533E-4970-4844-A5B1-77920864D0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1919" y="6156383"/>
            <a:ext cx="1130779" cy="70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3079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&quot;картинка к презентации спасибо за внимание&quot;">
            <a:extLst>
              <a:ext uri="{FF2B5EF4-FFF2-40B4-BE49-F238E27FC236}">
                <a16:creationId xmlns:a16="http://schemas.microsoft.com/office/drawing/2014/main" id="{4C26B0B5-5AB5-4DD8-ABC5-A8E7F5900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57" y="355107"/>
            <a:ext cx="10511161" cy="6045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30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C648D74-5E2E-4D0C-9EF3-C6051677A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715" y="514905"/>
            <a:ext cx="8939813" cy="590365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C10A21-8680-494D-8C7C-7FA58213E2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18" y="6156383"/>
            <a:ext cx="1130779" cy="70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184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C93787-F951-4262-9185-C6A222207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Различия: строение клетки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5BDC764-E5C0-486B-A8D8-C3157AF507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6858" y="1349406"/>
            <a:ext cx="9019714" cy="482755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3C4F8D-BF87-43ED-9CA6-C241EAC4B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234" y="6156383"/>
            <a:ext cx="1130779" cy="70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9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6AFDEDB-7F22-4F66-B09B-0CBAB0807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1" y="603682"/>
            <a:ext cx="8993080" cy="569058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757CB3-FC87-4DCB-9B0F-A2160B518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549" y="6156383"/>
            <a:ext cx="1130779" cy="70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572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DE38C88-65C4-49C6-9F3F-7B4F3DBD1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0" y="346228"/>
            <a:ext cx="8953500" cy="607232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3CB525-AD55-41EF-98B1-3935C14500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060" y="6160963"/>
            <a:ext cx="1130779" cy="70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1073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929</TotalTime>
  <Words>121</Words>
  <Application>Microsoft Office PowerPoint</Application>
  <PresentationFormat>Широкоэкранный</PresentationFormat>
  <Paragraphs>67</Paragraphs>
  <Slides>52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8" baseType="lpstr">
      <vt:lpstr>Arial</vt:lpstr>
      <vt:lpstr>Calibri</vt:lpstr>
      <vt:lpstr>Calibri Light</vt:lpstr>
      <vt:lpstr>Times New Roman</vt:lpstr>
      <vt:lpstr>Verdana</vt:lpstr>
      <vt:lpstr>Тема Office</vt:lpstr>
      <vt:lpstr>Царство Животных. Общая характеристика, классификация.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Различия: строение клетки</vt:lpstr>
      <vt:lpstr>Презентация PowerPoint</vt:lpstr>
      <vt:lpstr>Презентация PowerPoint</vt:lpstr>
      <vt:lpstr>Презентация PowerPoint</vt:lpstr>
      <vt:lpstr>Различия: способность к росту</vt:lpstr>
      <vt:lpstr>Презентация PowerPoint</vt:lpstr>
      <vt:lpstr>Виды тканей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                                            Задание 24 № 923 Расположите в правильном порядке элементы классификации вида Серая жаба, начиная с наименьшего. В ответе запишите соответствующую последовательность цифр. 1) класс Земноводные 2) тип Хордовые 3) род Жабы 4) царство Животные 5) отряд Бесхвостые Пояснение. В систематике животных: Царство — тип — класс — отряд — семейство — род — вид. Но, так как по заданию требуется начинать с наименьшей категории, порядок будет обратный: род Жабы; отряд Бесхвостые; класс Земноводные; тип Хордовые; царство Животные.  Ответ: 35124. Источник: ГИА по биологии 31.05.2013. Основная волна. Вариант 1324. Раздел кодификатора ФИПИ: 3.4 Царство Животные.  </vt:lpstr>
      <vt:lpstr>Презентация PowerPoint</vt:lpstr>
      <vt:lpstr>Благодаря какому процессу можно наблюдать многообразие изображенных пород домашних кур?   1.борьба с неблагоприятными условиями среды 2.межвидовая борьба 3.естественный отбор 4.искусственный отбор</vt:lpstr>
      <vt:lpstr>Установите правильную последовательность стадий развития печеночного сосальщика, начиная с зиготы. В ответе запишите соответствующую последовательность цифр.</vt:lpstr>
      <vt:lpstr>Где в теле человека происходит размножение малярийного паразита?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Царство Животных. Общая характеристика, классификация.</dc:title>
  <dc:creator>Dom</dc:creator>
  <cp:lastModifiedBy>Dom</cp:lastModifiedBy>
  <cp:revision>66</cp:revision>
  <dcterms:created xsi:type="dcterms:W3CDTF">2020-02-08T08:07:48Z</dcterms:created>
  <dcterms:modified xsi:type="dcterms:W3CDTF">2020-02-11T05:41:04Z</dcterms:modified>
</cp:coreProperties>
</file>