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63" r:id="rId6"/>
    <p:sldId id="259" r:id="rId7"/>
    <p:sldId id="260" r:id="rId8"/>
    <p:sldId id="261" r:id="rId9"/>
    <p:sldId id="266" r:id="rId10"/>
    <p:sldId id="268" r:id="rId11"/>
    <p:sldId id="267" r:id="rId12"/>
    <p:sldId id="265" r:id="rId13"/>
    <p:sldId id="264" r:id="rId14"/>
    <p:sldId id="270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9789AC-A20C-49F6-9C47-5CC110A9B3A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F835327-5448-47B4-B6C3-7536B18DDA3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699804"/>
            <a:ext cx="3254896" cy="1143000"/>
          </a:xfrm>
        </p:spPr>
        <p:txBody>
          <a:bodyPr/>
          <a:lstStyle/>
          <a:p>
            <a:pPr algn="r"/>
            <a:r>
              <a:rPr lang="ru-RU" dirty="0"/>
              <a:t>Педагог ДО МБОУ ДО ЦДЮТ Муратов М.Ж.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Геологическое строение и рельеф Симферопольского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4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265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строении предгорных гряд принимают участие известняки, мергели, глины мелового, палеогенового и неогенового возраста. </a:t>
            </a:r>
          </a:p>
          <a:p>
            <a:pPr marL="0" indent="0">
              <a:buNone/>
            </a:pPr>
            <a:r>
              <a:rPr lang="ru-RU" dirty="0"/>
              <a:t>Мергели залегают ниже известняков и состоят наполовину из глин, наполовину из известняка. Поскольку мергель порода более податливая, чем известняк, нижняя часть склона </a:t>
            </a:r>
            <a:r>
              <a:rPr lang="ru-RU" dirty="0" err="1"/>
              <a:t>куэсты</a:t>
            </a:r>
            <a:r>
              <a:rPr lang="ru-RU" dirty="0"/>
              <a:t> более пологая.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Картинки по запросу &quot;мергели бахчиса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0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Поверхность Внутренней гряды бронируют  образованные скелетами морских организмов мшанковые известняки (белого цвета, морозостойкие, плотные) и более молодые  нуммулитовые известняки. </a:t>
            </a:r>
          </a:p>
        </p:txBody>
      </p:sp>
      <p:pic>
        <p:nvPicPr>
          <p:cNvPr id="10242" name="Picture 2" descr="Картинки по запросу &quot;мшанковые известня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765213" cy="43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1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Район Симферополя можно считать ключевым для понимания геологии полуострова. Это связано с легкой доступностью обнажений и карьеров вдоль магистрального шоссе и подъездных дорог, а также с разнообразием хорошо изученных геологических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262819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Примечательно, что территорию Симферопольского района пересекает 45 широта. Это говорит о том, что Симферопольский район равноудален от экватора и Северного полюса!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Интересно знать</a:t>
            </a:r>
          </a:p>
        </p:txBody>
      </p:sp>
    </p:spTree>
    <p:extLst>
      <p:ext uri="{BB962C8B-B14F-4D97-AF65-F5344CB8AC3E}">
        <p14:creationId xmlns:p14="http://schemas.microsoft.com/office/powerpoint/2010/main" val="178989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Альминская</a:t>
            </a:r>
            <a:r>
              <a:rPr lang="ru-RU" dirty="0"/>
              <a:t> низменность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формы рельефа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5" t="13935" r="3874" b="14972"/>
          <a:stretch/>
        </p:blipFill>
        <p:spPr bwMode="auto">
          <a:xfrm>
            <a:off x="971600" y="2230452"/>
            <a:ext cx="6512137" cy="40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99592" y="2780928"/>
            <a:ext cx="3456384" cy="3096344"/>
          </a:xfrm>
          <a:prstGeom prst="ellipse">
            <a:avLst/>
          </a:prstGeom>
          <a:solidFill>
            <a:schemeClr val="tx1">
              <a:lumMod val="8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1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Внешняя гряда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19199" r="31219" b="15118"/>
          <a:stretch/>
        </p:blipFill>
        <p:spPr bwMode="auto">
          <a:xfrm>
            <a:off x="1547664" y="1700808"/>
            <a:ext cx="5985569" cy="49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419872" y="3645024"/>
            <a:ext cx="2880320" cy="2376264"/>
          </a:xfrm>
          <a:prstGeom prst="ellipse">
            <a:avLst/>
          </a:prstGeom>
          <a:solidFill>
            <a:schemeClr val="accent1">
              <a:alpha val="18000"/>
            </a:schemeClr>
          </a:solidFill>
          <a:scene3d>
            <a:camera prst="orthographicFront">
              <a:rot lat="13800000" lon="3600000" rev="9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6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Внутренняя гряда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 t="18447" r="23312" b="22214"/>
          <a:stretch/>
        </p:blipFill>
        <p:spPr bwMode="auto">
          <a:xfrm>
            <a:off x="1259632" y="1806771"/>
            <a:ext cx="5806332" cy="401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843808" y="3284984"/>
            <a:ext cx="3240360" cy="2376264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rgbClr val="FF0000"/>
            </a:solidFill>
          </a:ln>
          <a:scene3d>
            <a:camera prst="orthographicFront">
              <a:rot lat="360000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0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Назвать основные формы рельефа в пределах Симферопольского района</a:t>
            </a:r>
          </a:p>
          <a:p>
            <a:pPr marL="514350" indent="-514350">
              <a:buAutoNum type="arabicPeriod"/>
            </a:pPr>
            <a:r>
              <a:rPr lang="ru-RU" dirty="0" err="1"/>
              <a:t>Куэста</a:t>
            </a:r>
            <a:r>
              <a:rPr lang="ru-RU" dirty="0"/>
              <a:t>  - это …?</a:t>
            </a:r>
          </a:p>
          <a:p>
            <a:pPr marL="514350" indent="-514350">
              <a:buAutoNum type="arabicPeriod"/>
            </a:pPr>
            <a:r>
              <a:rPr lang="ru-RU" dirty="0"/>
              <a:t>Что такое мергель и мшанковый известняк?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Закрепление знаний</a:t>
            </a:r>
          </a:p>
        </p:txBody>
      </p:sp>
    </p:spTree>
    <p:extLst>
      <p:ext uri="{BB962C8B-B14F-4D97-AF65-F5344CB8AC3E}">
        <p14:creationId xmlns:p14="http://schemas.microsoft.com/office/powerpoint/2010/main" val="365897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Изучить и получить представление о формах рельефа и геологическом строении родного Симферопольского района Республики Крым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98674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1944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Расположен в центральной части республики. Граничит на северо-западе с </a:t>
            </a:r>
            <a:r>
              <a:rPr lang="ru-RU" sz="2000" dirty="0" err="1"/>
              <a:t>Сакским</a:t>
            </a:r>
            <a:r>
              <a:rPr lang="ru-RU" sz="2000" dirty="0"/>
              <a:t> районом, на севере — с Красногвардейским районом, на востоке — с Белогорским районом, на юге и юго-западе — с Бахчисарайским районом, на юго-востоке — с городским округом Алушта (</a:t>
            </a:r>
            <a:r>
              <a:rPr lang="ru-RU" sz="2000" dirty="0" err="1"/>
              <a:t>Алуштинским</a:t>
            </a:r>
            <a:r>
              <a:rPr lang="ru-RU" sz="2000" dirty="0"/>
              <a:t> горсоветом), на западе имеет небольшой выход к Чёрному морю в районе посёлка Николаевка.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ru-RU" dirty="0"/>
              <a:t>Географическое положение района</a:t>
            </a:r>
          </a:p>
        </p:txBody>
      </p:sp>
      <p:pic>
        <p:nvPicPr>
          <p:cNvPr id="2050" name="Picture 2" descr="Симферопольский район на карте Кры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4089"/>
            <a:ext cx="6168387" cy="402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0670" y="5934668"/>
            <a:ext cx="221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Симферопольский район на карте Крыма</a:t>
            </a:r>
          </a:p>
        </p:txBody>
      </p:sp>
    </p:spTree>
    <p:extLst>
      <p:ext uri="{BB962C8B-B14F-4D97-AF65-F5344CB8AC3E}">
        <p14:creationId xmlns:p14="http://schemas.microsoft.com/office/powerpoint/2010/main" val="260950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15834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Территория района представляет собой на севере — степную равнину, в центральной и южной частях — предгорные гряды и продольные понижения между ними, на юго-востоке — северные склоны </a:t>
            </a:r>
            <a:r>
              <a:rPr lang="ru-RU" dirty="0" err="1"/>
              <a:t>яйлинских</a:t>
            </a:r>
            <a:r>
              <a:rPr lang="ru-RU" dirty="0"/>
              <a:t> массивов главной гряды Крымских гор.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5059204" cy="38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5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36724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Положение Симферопольского района по-своему уникально – регион расположен на стыке равнинной и горной частей Крымского полуострова. При этом его южная  и центральная части расположены в пределах Внутренней, Внешней и даже Главной ряд Крымских гор, а значительная северная часть входит в состав Равнинного Крыма. Это своеобразие расположения существенного отражается на контрасте природных условий различных частей района.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3138154"/>
            <a:ext cx="5112568" cy="37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Площадь района — 1753 тыс. кв. км., от общей территории республики — 6,7 %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зображение Симферопольского района Республики Крым на кар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4516" r="18455"/>
          <a:stretch/>
        </p:blipFill>
        <p:spPr bwMode="auto">
          <a:xfrm>
            <a:off x="1547664" y="2420888"/>
            <a:ext cx="5927168" cy="42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985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Вообще же на территории Симферо­польского района основные ландшаф­ты — это степные просторы и предго­рье с лесостепной растительностью. Но имеются и предгорные леса, и даже гор­ные луга на вершинах </a:t>
            </a:r>
            <a:r>
              <a:rPr lang="ru-RU" dirty="0" err="1"/>
              <a:t>Долгоруковской</a:t>
            </a:r>
            <a:r>
              <a:rPr lang="ru-RU" dirty="0"/>
              <a:t> и </a:t>
            </a:r>
            <a:r>
              <a:rPr lang="ru-RU" dirty="0" err="1"/>
              <a:t>Чатырдагской</a:t>
            </a:r>
            <a:r>
              <a:rPr lang="ru-RU" dirty="0"/>
              <a:t> </a:t>
            </a:r>
            <a:r>
              <a:rPr lang="ru-RU" dirty="0" err="1"/>
              <a:t>яйл</a:t>
            </a:r>
            <a:r>
              <a:rPr lang="ru-RU" dirty="0"/>
              <a:t>, поскольку юг Сим­феропольского района — это северные склоны главной гряды Крымских гор.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&quot;плачущая скал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" y="2996952"/>
            <a:ext cx="4392488" cy="288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чатар даг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20305" r="10009" b="8743"/>
          <a:stretch/>
        </p:blipFill>
        <p:spPr bwMode="auto">
          <a:xfrm>
            <a:off x="3355638" y="3861047"/>
            <a:ext cx="5788362" cy="301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568952" cy="29303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Равнинный Крым расположен в пределах Скифской платформы, образованной сильно смятыми в складки палеозойскими горными породами. Их перекрывают в виде чехла относительно мало смятые в складки осадочные отложения меловой, палеогеновой, неогеновой и антропогеновой систем </a:t>
            </a:r>
          </a:p>
          <a:p>
            <a:pPr marL="0" indent="0">
              <a:buNone/>
            </a:pPr>
            <a:r>
              <a:rPr lang="ru-RU" dirty="0"/>
              <a:t>Так, расположенный в средней части полуострова </a:t>
            </a:r>
            <a:r>
              <a:rPr lang="ru-RU" dirty="0" err="1"/>
              <a:t>Симферопольско</a:t>
            </a:r>
            <a:r>
              <a:rPr lang="ru-RU" dirty="0"/>
              <a:t>-Евпаторийский блок приподнят относительно других блоков настолько высоко, что его вскрывают буровыми скважинами на глубине от нескольких сот до 1600 м. Блоки же, образующие фундамент </a:t>
            </a:r>
            <a:r>
              <a:rPr lang="ru-RU" dirty="0" err="1"/>
              <a:t>Альминской</a:t>
            </a:r>
            <a:r>
              <a:rPr lang="ru-RU" dirty="0"/>
              <a:t> впадины на юго-западе и </a:t>
            </a:r>
            <a:r>
              <a:rPr lang="ru-RU" dirty="0" err="1"/>
              <a:t>Сивашской</a:t>
            </a:r>
            <a:r>
              <a:rPr lang="ru-RU" dirty="0"/>
              <a:t> на севере Крыма, глубоко погружены. </a:t>
            </a:r>
          </a:p>
        </p:txBody>
      </p:sp>
      <p:pic>
        <p:nvPicPr>
          <p:cNvPr id="7170" name="Picture 2" descr="Картинки по запросу &quot;тектоника кры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5995" r="28355" b="3756"/>
          <a:stretch/>
        </p:blipFill>
        <p:spPr bwMode="auto">
          <a:xfrm>
            <a:off x="1547664" y="3046946"/>
            <a:ext cx="6022975" cy="37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Предгорные гряды (Внутренняя и Внешняя) расположены на приподнятом крае Скифской платформы. Со временем, в результате эрозии в рельефе крымского Предгорья сформировался классический </a:t>
            </a:r>
            <a:r>
              <a:rPr lang="ru-RU" dirty="0" err="1"/>
              <a:t>куэстовый</a:t>
            </a:r>
            <a:r>
              <a:rPr lang="ru-RU" dirty="0"/>
              <a:t> рельеф.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Куэста</a:t>
            </a:r>
            <a:r>
              <a:rPr lang="ru-RU" dirty="0"/>
              <a:t> (от испанского – ”склон горы, косогор”) – гряда с асимметричными склонами. Один склон – полого понижающийся, совпадающий с падением пластов горных пород, другой – крутой, обрывистый, срезающий пласты.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65532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5661248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Куэста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17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590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Бумажная</vt:lpstr>
      <vt:lpstr>Геологическое строение и рельеф Симферопольского района</vt:lpstr>
      <vt:lpstr>Цель занятия</vt:lpstr>
      <vt:lpstr>Географическое положение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 знать</vt:lpstr>
      <vt:lpstr>Основные формы рельефа</vt:lpstr>
      <vt:lpstr>Внешняя гряда</vt:lpstr>
      <vt:lpstr>Внутренняя гряда</vt:lpstr>
      <vt:lpstr>Закрепление знаний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Елена</cp:lastModifiedBy>
  <cp:revision>10</cp:revision>
  <dcterms:created xsi:type="dcterms:W3CDTF">2020-03-23T17:39:19Z</dcterms:created>
  <dcterms:modified xsi:type="dcterms:W3CDTF">2020-03-25T11:46:44Z</dcterms:modified>
</cp:coreProperties>
</file>