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B8B56-FD7A-4F3F-8B7B-800787B46991}" type="doc">
      <dgm:prSet loTypeId="urn:microsoft.com/office/officeart/2008/layout/AccentedPicture" loCatId="picture" qsTypeId="urn:microsoft.com/office/officeart/2005/8/quickstyle/3d3" qsCatId="3D" csTypeId="urn:microsoft.com/office/officeart/2005/8/colors/accent1_2" csCatId="accent1" phldr="1"/>
      <dgm:spPr/>
    </dgm:pt>
    <dgm:pt modelId="{E1B0C42D-D91D-4EE0-BF36-F9698D263B4A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A82FB7F4-119D-424A-86AC-140A2463BD68}" type="parTrans" cxnId="{D2159025-BE86-4B95-8653-9F231237AF2C}">
      <dgm:prSet/>
      <dgm:spPr/>
      <dgm:t>
        <a:bodyPr/>
        <a:lstStyle/>
        <a:p>
          <a:endParaRPr lang="ru-RU"/>
        </a:p>
      </dgm:t>
    </dgm:pt>
    <dgm:pt modelId="{1B63130E-4AAC-4DB0-A7E3-C0093A85A0D8}" type="sibTrans" cxnId="{D2159025-BE86-4B95-8653-9F231237AF2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9F31D3F1-6C4B-49DF-AACD-8E4A2B359F8D}" type="pres">
      <dgm:prSet presAssocID="{20BB8B56-FD7A-4F3F-8B7B-800787B46991}" presName="Name0" presStyleCnt="0">
        <dgm:presLayoutVars>
          <dgm:dir/>
        </dgm:presLayoutVars>
      </dgm:prSet>
      <dgm:spPr/>
    </dgm:pt>
    <dgm:pt modelId="{078F2B72-F5E8-4137-9B1A-22DF39AFCEDC}" type="pres">
      <dgm:prSet presAssocID="{1B63130E-4AAC-4DB0-A7E3-C0093A85A0D8}" presName="picture_1" presStyleLbl="bgImgPlace1" presStyleIdx="0" presStyleCnt="1"/>
      <dgm:spPr/>
    </dgm:pt>
    <dgm:pt modelId="{6CC5E246-CC6A-4288-8908-AF088AB421B7}" type="pres">
      <dgm:prSet presAssocID="{E1B0C42D-D91D-4EE0-BF36-F9698D263B4A}" presName="text_1" presStyleLbl="node1" presStyleIdx="0" presStyleCnt="0">
        <dgm:presLayoutVars>
          <dgm:bulletEnabled val="1"/>
        </dgm:presLayoutVars>
      </dgm:prSet>
      <dgm:spPr/>
    </dgm:pt>
    <dgm:pt modelId="{498F67F9-7671-4B99-BD6B-81FE85B84A8C}" type="pres">
      <dgm:prSet presAssocID="{20BB8B56-FD7A-4F3F-8B7B-800787B46991}" presName="maxNode" presStyleCnt="0"/>
      <dgm:spPr/>
    </dgm:pt>
    <dgm:pt modelId="{9D3FC0CC-BDA0-4666-B55B-6F25398F45C4}" type="pres">
      <dgm:prSet presAssocID="{20BB8B56-FD7A-4F3F-8B7B-800787B46991}" presName="Name33" presStyleCnt="0"/>
      <dgm:spPr/>
    </dgm:pt>
  </dgm:ptLst>
  <dgm:cxnLst>
    <dgm:cxn modelId="{2952DD43-47ED-4488-A5AD-EC21A8BFF9D8}" type="presOf" srcId="{E1B0C42D-D91D-4EE0-BF36-F9698D263B4A}" destId="{6CC5E246-CC6A-4288-8908-AF088AB421B7}" srcOrd="0" destOrd="0" presId="urn:microsoft.com/office/officeart/2008/layout/AccentedPicture"/>
    <dgm:cxn modelId="{95598668-81D4-4BC8-A818-FE67C9C3F1CE}" type="presOf" srcId="{20BB8B56-FD7A-4F3F-8B7B-800787B46991}" destId="{9F31D3F1-6C4B-49DF-AACD-8E4A2B359F8D}" srcOrd="0" destOrd="0" presId="urn:microsoft.com/office/officeart/2008/layout/AccentedPicture"/>
    <dgm:cxn modelId="{D2159025-BE86-4B95-8653-9F231237AF2C}" srcId="{20BB8B56-FD7A-4F3F-8B7B-800787B46991}" destId="{E1B0C42D-D91D-4EE0-BF36-F9698D263B4A}" srcOrd="0" destOrd="0" parTransId="{A82FB7F4-119D-424A-86AC-140A2463BD68}" sibTransId="{1B63130E-4AAC-4DB0-A7E3-C0093A85A0D8}"/>
    <dgm:cxn modelId="{4BD3268B-167D-42C8-9932-6B31CEC03B89}" type="presOf" srcId="{1B63130E-4AAC-4DB0-A7E3-C0093A85A0D8}" destId="{078F2B72-F5E8-4137-9B1A-22DF39AFCEDC}" srcOrd="0" destOrd="0" presId="urn:microsoft.com/office/officeart/2008/layout/AccentedPicture"/>
    <dgm:cxn modelId="{F54E9659-E8B8-44E3-B36E-2C332E870710}" type="presParOf" srcId="{9F31D3F1-6C4B-49DF-AACD-8E4A2B359F8D}" destId="{078F2B72-F5E8-4137-9B1A-22DF39AFCEDC}" srcOrd="0" destOrd="0" presId="urn:microsoft.com/office/officeart/2008/layout/AccentedPicture"/>
    <dgm:cxn modelId="{4F4A2066-8B26-4260-8391-59033A343685}" type="presParOf" srcId="{9F31D3F1-6C4B-49DF-AACD-8E4A2B359F8D}" destId="{6CC5E246-CC6A-4288-8908-AF088AB421B7}" srcOrd="1" destOrd="0" presId="urn:microsoft.com/office/officeart/2008/layout/AccentedPicture"/>
    <dgm:cxn modelId="{8B2DECD4-3411-41ED-8599-512D477E5AA6}" type="presParOf" srcId="{9F31D3F1-6C4B-49DF-AACD-8E4A2B359F8D}" destId="{498F67F9-7671-4B99-BD6B-81FE85B84A8C}" srcOrd="2" destOrd="0" presId="urn:microsoft.com/office/officeart/2008/layout/AccentedPicture"/>
    <dgm:cxn modelId="{1866FC00-1DC6-4AE5-940D-DE75CF25E6BC}" type="presParOf" srcId="{498F67F9-7671-4B99-BD6B-81FE85B84A8C}" destId="{9D3FC0CC-BDA0-4666-B55B-6F25398F45C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F2B72-F5E8-4137-9B1A-22DF39AFCEDC}">
      <dsp:nvSpPr>
        <dsp:cNvPr id="0" name=""/>
        <dsp:cNvSpPr/>
      </dsp:nvSpPr>
      <dsp:spPr>
        <a:xfrm>
          <a:off x="1661446" y="0"/>
          <a:ext cx="4381963" cy="55892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C5E246-CC6A-4288-8908-AF088AB421B7}">
      <dsp:nvSpPr>
        <dsp:cNvPr id="0" name=""/>
        <dsp:cNvSpPr/>
      </dsp:nvSpPr>
      <dsp:spPr>
        <a:xfrm>
          <a:off x="1836724" y="2235695"/>
          <a:ext cx="3374111" cy="3353543"/>
        </a:xfrm>
        <a:prstGeom prst="rect">
          <a:avLst/>
        </a:prstGeom>
        <a:noFill/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 smtClean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836724" y="2235695"/>
        <a:ext cx="3374111" cy="3353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Нарушения осанки</a:t>
            </a:r>
            <a:endParaRPr lang="ru-RU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7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Причины плоскостопия</a:t>
            </a:r>
            <a:endParaRPr lang="ru-RU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07171"/>
            <a:ext cx="8352928" cy="480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8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01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571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>
          <a:xfrm rot="240000">
            <a:off x="628797" y="667391"/>
            <a:ext cx="7834775" cy="530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5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Правильная осанка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  <p:extLst>
      <p:ext uri="{BB962C8B-B14F-4D97-AF65-F5344CB8AC3E}">
        <p14:creationId xmlns:p14="http://schemas.microsoft.com/office/powerpoint/2010/main" val="31397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Нарушения осанки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7900"/>
            <a:ext cx="8568952" cy="442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91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128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у африканцев нет нарушений ОДС?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34546526"/>
              </p:ext>
            </p:extLst>
          </p:nvPr>
        </p:nvGraphicFramePr>
        <p:xfrm>
          <a:off x="899592" y="0"/>
          <a:ext cx="7704856" cy="558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5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4713" cy="1000007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99248" y="1772816"/>
            <a:ext cx="7734747" cy="4464496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800" dirty="0" smtClean="0">
                <a:latin typeface="Book Antiqua" pitchFamily="18" charset="0"/>
              </a:rPr>
              <a:t>Стол, стул, искривление, сидеть, позвоночник.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dirty="0" smtClean="0">
                <a:latin typeface="Book Antiqua" pitchFamily="18" charset="0"/>
              </a:rPr>
              <a:t>Высота, сидеть, стол, стул, соответствие.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sz="2800" dirty="0" smtClean="0">
              <a:latin typeface="Book Antiqu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dirty="0" smtClean="0">
                <a:latin typeface="Book Antiqua" pitchFamily="18" charset="0"/>
              </a:rPr>
              <a:t>Тяжесть, груз, носить, две руки, одна рука, правильно, распределение, неправильно.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dirty="0" smtClean="0">
                <a:latin typeface="Book Antiqua" pitchFamily="18" charset="0"/>
              </a:rPr>
              <a:t>Мягкий, сон, кровать.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dirty="0" smtClean="0">
                <a:latin typeface="Book Antiqua" pitchFamily="18" charset="0"/>
              </a:rPr>
              <a:t>Витамин Д, микроэлементы, пища, недостаток.</a:t>
            </a:r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56" y="2514600"/>
            <a:ext cx="3846513" cy="384651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Ситуационные задания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6400760" cy="65836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В московских школах вместо задних парт – коврики с деревянными шариками. Для чего?</a:t>
            </a:r>
            <a:endParaRPr lang="ru-RU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46148"/>
            <a:ext cx="3672408" cy="2991164"/>
          </a:xfrm>
        </p:spPr>
      </p:pic>
    </p:spTree>
    <p:extLst>
      <p:ext uri="{BB962C8B-B14F-4D97-AF65-F5344CB8AC3E}">
        <p14:creationId xmlns:p14="http://schemas.microsoft.com/office/powerpoint/2010/main" val="11263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/>
              <a:t>Ученик в школу ходил с портфелем в 1 руке, на уроках сидел вполоборота. Учитель заметил, что правое плечо у мальчика стало выше. Что должен порекомендовать учитель учащемуся и его родителям?</a:t>
            </a:r>
            <a:endParaRPr lang="ru-RU" sz="24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39963"/>
            <a:ext cx="2908250" cy="414136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0460"/>
            <a:ext cx="4038600" cy="3594717"/>
          </a:xfrm>
        </p:spPr>
      </p:pic>
    </p:spTree>
    <p:extLst>
      <p:ext uri="{BB962C8B-B14F-4D97-AF65-F5344CB8AC3E}">
        <p14:creationId xmlns:p14="http://schemas.microsoft.com/office/powerpoint/2010/main" val="24176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7"/>
            <a:ext cx="7754713" cy="36004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Сформулируйте правила профилактики нарушения осанки.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7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24"/>
            <a:ext cx="6768752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7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131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Нарушения осанки</vt:lpstr>
      <vt:lpstr>Правильная осанка</vt:lpstr>
      <vt:lpstr>Нарушения осанки</vt:lpstr>
      <vt:lpstr>     Почему у африканцев нет нарушений ОДС?</vt:lpstr>
      <vt:lpstr>Собери пазл.</vt:lpstr>
      <vt:lpstr>Ситуационные задания.</vt:lpstr>
      <vt:lpstr>Ученик в школу ходил с портфелем в 1 руке, на уроках сидел вполоборота. Учитель заметил, что правое плечо у мальчика стало выше. Что должен порекомендовать учитель учащемуся и его родителям?</vt:lpstr>
      <vt:lpstr>Сформулируйте правила профилактики нарушения осанки.</vt:lpstr>
      <vt:lpstr>  </vt:lpstr>
      <vt:lpstr>Причины плоскостопия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осанки</dc:title>
  <dc:creator>Алька</dc:creator>
  <cp:lastModifiedBy>Алька</cp:lastModifiedBy>
  <cp:revision>9</cp:revision>
  <dcterms:created xsi:type="dcterms:W3CDTF">2021-11-17T06:59:30Z</dcterms:created>
  <dcterms:modified xsi:type="dcterms:W3CDTF">2021-11-17T08:57:23Z</dcterms:modified>
</cp:coreProperties>
</file>