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95" r:id="rId3"/>
    <p:sldId id="369" r:id="rId4"/>
    <p:sldId id="396" r:id="rId5"/>
    <p:sldId id="368" r:id="rId6"/>
    <p:sldId id="362" r:id="rId7"/>
    <p:sldId id="366" r:id="rId8"/>
    <p:sldId id="365" r:id="rId9"/>
    <p:sldId id="398" r:id="rId10"/>
    <p:sldId id="372" r:id="rId11"/>
    <p:sldId id="399" r:id="rId12"/>
    <p:sldId id="371" r:id="rId13"/>
    <p:sldId id="370" r:id="rId14"/>
    <p:sldId id="363" r:id="rId15"/>
    <p:sldId id="377" r:id="rId16"/>
    <p:sldId id="378" r:id="rId17"/>
    <p:sldId id="374" r:id="rId18"/>
    <p:sldId id="376" r:id="rId19"/>
    <p:sldId id="391" r:id="rId20"/>
    <p:sldId id="393" r:id="rId21"/>
    <p:sldId id="382" r:id="rId22"/>
    <p:sldId id="383" r:id="rId23"/>
    <p:sldId id="380" r:id="rId24"/>
    <p:sldId id="379" r:id="rId25"/>
    <p:sldId id="387" r:id="rId26"/>
    <p:sldId id="386" r:id="rId27"/>
    <p:sldId id="385" r:id="rId28"/>
    <p:sldId id="388" r:id="rId29"/>
    <p:sldId id="389" r:id="rId30"/>
    <p:sldId id="390" r:id="rId31"/>
    <p:sldId id="394" r:id="rId32"/>
    <p:sldId id="373" r:id="rId33"/>
    <p:sldId id="392" r:id="rId34"/>
    <p:sldId id="397" r:id="rId35"/>
    <p:sldId id="35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9" autoAdjust="0"/>
    <p:restoredTop sz="93528" autoAdjust="0"/>
  </p:normalViewPr>
  <p:slideViewPr>
    <p:cSldViewPr>
      <p:cViewPr varScale="1">
        <p:scale>
          <a:sx n="112" d="100"/>
          <a:sy n="112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526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2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42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8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5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9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4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98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.mail.ru/compose/?mailto=mailto:noreply@fcdtk.r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2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МОЛОДЕЖИ РЕСПУБЛИКИ КРЫМ</a:t>
            </a:r>
          </a:p>
          <a:p>
            <a:pPr algn="ctr"/>
            <a:endParaRPr lang="ru-RU" sz="12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2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2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2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lvl="0" algn="ctr"/>
            <a:r>
              <a:rPr lang="ru-RU" sz="2200" b="1" dirty="0">
                <a:solidFill>
                  <a:srgbClr val="002060"/>
                </a:solidFill>
              </a:rPr>
              <a:t>Семинар по повышению профессиональной компетентности работников образовательных организаций, осуществляющих полномочия руководителей музеев и музейных комнат образовательных организаций Республики Крым</a:t>
            </a:r>
            <a:endParaRPr lang="ru-RU" sz="2200" dirty="0">
              <a:solidFill>
                <a:srgbClr val="002060"/>
              </a:solidFill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736240"/>
            <a:ext cx="3009516" cy="30142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1388" y="3501009"/>
            <a:ext cx="5515159" cy="316835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45720" tIns="0" rIns="45720" bIns="0" anchor="ctr" anchorCtr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«Электронная регистрация школьных музеев на платформе «Детский отдых» с включенным отдельным порталом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Школьные музеи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».</a:t>
            </a:r>
            <a:endParaRPr lang="ru-RU" sz="1400" i="1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14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Докладчик: </a:t>
            </a:r>
            <a:r>
              <a:rPr lang="ru-RU" sz="1400" i="1" cap="none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Калёшник</a:t>
            </a:r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Эвелина Владимировна, </a:t>
            </a:r>
            <a:endParaRPr lang="ru-RU" sz="1400" i="1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14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з</a:t>
            </a:r>
            <a:r>
              <a:rPr lang="ru-RU" sz="1400" i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аведующий краеведческим отделом </a:t>
            </a:r>
            <a:endParaRPr lang="ru-RU" sz="1400" i="1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1400" i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ГБОУ ДО РК «ЦДЮТК»</a:t>
            </a:r>
          </a:p>
        </p:txBody>
      </p:sp>
    </p:spTree>
    <p:extLst>
      <p:ext uri="{BB962C8B-B14F-4D97-AF65-F5344CB8AC3E}">
        <p14:creationId xmlns:p14="http://schemas.microsoft.com/office/powerpoint/2010/main" val="38109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Раздел Школьные музеи – </a:t>
            </a:r>
            <a:br>
              <a:rPr lang="ru-RU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Реестр школьных музеев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t="1995" b="3079"/>
          <a:stretch/>
        </p:blipFill>
        <p:spPr bwMode="auto">
          <a:xfrm>
            <a:off x="457200" y="1689066"/>
            <a:ext cx="8229600" cy="4394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2483768" y="2636912"/>
            <a:ext cx="2335530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Методические рекомендации по заполнению разделов на Портале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764" t="2566" b="3364"/>
          <a:stretch/>
        </p:blipFill>
        <p:spPr bwMode="auto">
          <a:xfrm>
            <a:off x="457200" y="1738044"/>
            <a:ext cx="8229600" cy="4432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2411760" y="4437112"/>
            <a:ext cx="5544616" cy="1123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3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Реестр школьных музеев РФ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417639"/>
            <a:ext cx="7931224" cy="50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</a:rPr>
              <a:t>Количество школьных музеев, прошедших паспортизацию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</a:rPr>
              <a:t>РК и регистрацию на Портале школьных музеев</a:t>
            </a:r>
            <a:endParaRPr lang="ru-RU" sz="1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4608"/>
            <a:ext cx="7992888" cy="5650616"/>
          </a:xfrm>
        </p:spPr>
      </p:pic>
    </p:spTree>
    <p:extLst>
      <p:ext uri="{BB962C8B-B14F-4D97-AF65-F5344CB8AC3E}">
        <p14:creationId xmlns:p14="http://schemas.microsoft.com/office/powerpoint/2010/main" val="31761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Реестр школьных музеев РК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2488" b="3328"/>
          <a:stretch/>
        </p:blipFill>
        <p:spPr bwMode="auto">
          <a:xfrm>
            <a:off x="107504" y="1484784"/>
            <a:ext cx="8856983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5220073" y="2492896"/>
            <a:ext cx="12241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Образец заявки региональному куратору </a:t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на предоставление доступа к Порталу школьных музеев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306193"/>
            <a:ext cx="3888432" cy="5500251"/>
          </a:xfrm>
        </p:spPr>
      </p:pic>
    </p:spTree>
    <p:extLst>
      <p:ext uri="{BB962C8B-B14F-4D97-AF65-F5344CB8AC3E}">
        <p14:creationId xmlns:p14="http://schemas.microsoft.com/office/powerpoint/2010/main" val="4211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Письмо с паролем для авторизации 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 системе приходит с почты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600" dirty="0" smtClean="0">
              <a:solidFill>
                <a:schemeClr val="bg1"/>
              </a:solidFill>
              <a:hlinkClick r:id="rId2"/>
            </a:endParaRPr>
          </a:p>
          <a:p>
            <a:pPr algn="ctr"/>
            <a:r>
              <a:rPr lang="en-US" sz="7000" b="1" dirty="0" smtClean="0">
                <a:solidFill>
                  <a:schemeClr val="bg1"/>
                </a:solidFill>
                <a:hlinkClick r:id="rId2"/>
              </a:rPr>
              <a:t>noreply@fcdtk.ru</a:t>
            </a:r>
            <a:r>
              <a:rPr lang="en-US" sz="6000" b="1" dirty="0">
                <a:solidFill>
                  <a:schemeClr val="bg1"/>
                </a:solidFill>
              </a:rPr>
              <a:t> 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Авторизация на Портале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4620" b="5091"/>
          <a:stretch/>
        </p:blipFill>
        <p:spPr bwMode="auto">
          <a:xfrm>
            <a:off x="107504" y="1417638"/>
            <a:ext cx="8928992" cy="4606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8064896" y="1645420"/>
            <a:ext cx="9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Авторизация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 Портале школьных музеев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 помощью логина и пароля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3555" b="3668"/>
          <a:stretch/>
        </p:blipFill>
        <p:spPr bwMode="auto">
          <a:xfrm>
            <a:off x="179512" y="1417638"/>
            <a:ext cx="8784976" cy="5107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5076056" y="2924944"/>
            <a:ext cx="324036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2850" b="3364"/>
          <a:stretch/>
        </p:blipFill>
        <p:spPr bwMode="auto">
          <a:xfrm>
            <a:off x="251520" y="476672"/>
            <a:ext cx="8640960" cy="550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7668344" y="764704"/>
            <a:ext cx="129614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Школьный музей -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- обобщающее название музеев, являющихся структурными подразделениями образовательных организаций РФ, независимо от форм собственности.</a:t>
            </a:r>
          </a:p>
          <a:p>
            <a:pPr algn="just"/>
            <a:endParaRPr lang="ru-RU" sz="2200" dirty="0" smtClean="0">
              <a:solidFill>
                <a:schemeClr val="bg1"/>
              </a:solidFill>
            </a:endParaRP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Под термином «Школьные музеи» понимаются музеи следующих ОО: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- музеи в дошкольных ОО;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- музеи в общеобразовательных ОО;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- музеи в профессиональных ОО;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- музеи в организациях дополнительного образования.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Школьные музеи относятся к негосударственной части музейного фонда РФ.</a:t>
            </a:r>
          </a:p>
          <a:p>
            <a:pPr marL="179388" indent="358775" algn="just"/>
            <a:r>
              <a:rPr lang="ru-RU" sz="1800" dirty="0" smtClean="0">
                <a:solidFill>
                  <a:schemeClr val="bg1"/>
                </a:solidFill>
              </a:rPr>
              <a:t>Организационно-методическое сопровождение деятельности школьных музеев в Республике Крым осуществляет ГБОУ ДО РК «Центр детско-юношеского туризма и краеведения».</a:t>
            </a:r>
          </a:p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 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924" t="2408" b="3667"/>
          <a:stretch/>
        </p:blipFill>
        <p:spPr bwMode="auto">
          <a:xfrm>
            <a:off x="0" y="836712"/>
            <a:ext cx="9185273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-16216" y="2780928"/>
            <a:ext cx="19797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43808" y="1412776"/>
            <a:ext cx="446449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Поиск своего школьного музея или добавление музея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t="2133" b="4041"/>
          <a:stretch/>
        </p:blipFill>
        <p:spPr bwMode="auto">
          <a:xfrm>
            <a:off x="143508" y="1308522"/>
            <a:ext cx="8856984" cy="5549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1979712" y="2152438"/>
            <a:ext cx="2016224" cy="1852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5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Добавление музея с помощью «+»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t="2281" b="4599"/>
          <a:stretch/>
        </p:blipFill>
        <p:spPr bwMode="auto">
          <a:xfrm>
            <a:off x="143508" y="1417638"/>
            <a:ext cx="8856984" cy="5179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7532495" y="2348880"/>
            <a:ext cx="783921" cy="66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«Карточка»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726" t="1996" b="4218"/>
          <a:stretch/>
        </p:blipFill>
        <p:spPr bwMode="auto">
          <a:xfrm>
            <a:off x="323528" y="1417638"/>
            <a:ext cx="8496944" cy="5179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2051720" y="1844824"/>
            <a:ext cx="129614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2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«Паспорт»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94" t="2190" b="3452"/>
          <a:stretch/>
        </p:blipFill>
        <p:spPr bwMode="auto">
          <a:xfrm>
            <a:off x="457200" y="1484784"/>
            <a:ext cx="8229600" cy="482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3059832" y="1916832"/>
            <a:ext cx="108012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«Галерея»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94" t="2627" b="3876"/>
          <a:stretch/>
        </p:blipFill>
        <p:spPr bwMode="auto">
          <a:xfrm>
            <a:off x="539552" y="1484784"/>
            <a:ext cx="8208912" cy="482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3707904" y="1916832"/>
            <a:ext cx="136815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«Описание»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40" t="2627" b="3452"/>
          <a:stretch/>
        </p:blipFill>
        <p:spPr bwMode="auto">
          <a:xfrm>
            <a:off x="539552" y="1600200"/>
            <a:ext cx="8147248" cy="470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 flipH="1">
            <a:off x="4572000" y="1988840"/>
            <a:ext cx="115212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«Экспозиция»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74" t="3941" r="20" b="3015"/>
          <a:stretch/>
        </p:blipFill>
        <p:spPr bwMode="auto">
          <a:xfrm>
            <a:off x="457200" y="1484784"/>
            <a:ext cx="8003232" cy="482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5292080" y="1844824"/>
            <a:ext cx="100811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«Документы»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847" t="2627" b="4110"/>
          <a:stretch/>
        </p:blipFill>
        <p:spPr bwMode="auto">
          <a:xfrm>
            <a:off x="179512" y="1340768"/>
            <a:ext cx="8856984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6300192" y="1916832"/>
            <a:ext cx="108012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Раздел «Контакты»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847" t="3284" b="4981"/>
          <a:stretch/>
        </p:blipFill>
        <p:spPr bwMode="auto">
          <a:xfrm>
            <a:off x="251520" y="1392964"/>
            <a:ext cx="8636106" cy="5348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6948264" y="1844824"/>
            <a:ext cx="129614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Приказ об утверждении Положения о паспортизации </a:t>
            </a:r>
            <a:r>
              <a:rPr lang="ru-RU" sz="2200" dirty="0">
                <a:solidFill>
                  <a:schemeClr val="bg1"/>
                </a:solidFill>
              </a:rPr>
              <a:t>школьных музеев Российской Федерации 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№9-ОД от 29.04.2021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57" y="1600200"/>
            <a:ext cx="3334086" cy="4708525"/>
          </a:xfrm>
        </p:spPr>
      </p:pic>
    </p:spTree>
    <p:extLst>
      <p:ext uri="{BB962C8B-B14F-4D97-AF65-F5344CB8AC3E}">
        <p14:creationId xmlns:p14="http://schemas.microsoft.com/office/powerpoint/2010/main" val="17103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странички музея нажать </a:t>
            </a:r>
            <a:b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«На проверку»!</a:t>
            </a:r>
            <a:endParaRPr lang="ru-RU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05" t="5131" b="4219"/>
          <a:stretch/>
        </p:blipFill>
        <p:spPr bwMode="auto">
          <a:xfrm>
            <a:off x="457200" y="1417638"/>
            <a:ext cx="8229600" cy="5107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3995936" y="4797152"/>
            <a:ext cx="239190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7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Статус музея «Подтверждён»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764" t="2567" b="4218"/>
          <a:stretch/>
        </p:blipFill>
        <p:spPr bwMode="auto">
          <a:xfrm>
            <a:off x="323528" y="1417638"/>
            <a:ext cx="8568952" cy="5251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2411760" y="3789040"/>
            <a:ext cx="129614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Итог электронной регистрации - сертификат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t="5687" b="4738"/>
          <a:stretch/>
        </p:blipFill>
        <p:spPr bwMode="auto">
          <a:xfrm>
            <a:off x="251520" y="1484784"/>
            <a:ext cx="8712968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6300192" y="3645024"/>
            <a:ext cx="195985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Сертификат о регистрации школьного музея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 Портале школьных музеев РФ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06164"/>
            <a:ext cx="4608512" cy="5467453"/>
          </a:xfrm>
        </p:spPr>
      </p:pic>
    </p:spTree>
    <p:extLst>
      <p:ext uri="{BB962C8B-B14F-4D97-AF65-F5344CB8AC3E}">
        <p14:creationId xmlns:p14="http://schemas.microsoft.com/office/powerpoint/2010/main" val="34863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600" dirty="0" smtClean="0">
                <a:solidFill>
                  <a:schemeClr val="accent1">
                    <a:lumMod val="50000"/>
                  </a:schemeClr>
                </a:solidFill>
              </a:rPr>
              <a:t>Контакты:</a:t>
            </a:r>
            <a:endParaRPr lang="ru-RU" sz="4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Телефон для связи: </a:t>
            </a:r>
            <a:r>
              <a:rPr lang="ru-RU" sz="3600" b="1" dirty="0" smtClean="0">
                <a:solidFill>
                  <a:schemeClr val="bg1"/>
                </a:solidFill>
              </a:rPr>
              <a:t>+7978 973 25 98</a:t>
            </a:r>
          </a:p>
          <a:p>
            <a:endParaRPr lang="ru-RU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untur-museum-portal@mail.ru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–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краеведческий отдел ГБОУ ДО РК «ЦДЮТК»</a:t>
            </a:r>
          </a:p>
          <a:p>
            <a:endParaRPr lang="ru-RU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untur@crimeaedu.ru</a:t>
            </a:r>
            <a:r>
              <a:rPr lang="ru-RU" sz="3600" b="1" dirty="0" smtClean="0">
                <a:solidFill>
                  <a:schemeClr val="bg1"/>
                </a:solidFill>
              </a:rPr>
              <a:t> –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ГБОУ ДО РК «ЦДЮТК»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88640"/>
            <a:ext cx="7344816" cy="817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/>
            </a:r>
            <a:b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</a:br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</a:rPr>
              <a:t>МИНИСТЕРСТВО ОБРАЗОВАНИЯ, НАУКИ И МОЛОДЕЖИ РЕСПУБЛИКИ КРЫМ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</a:endParaRP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ГОСУДАРСТВЕННОЕ БЮДЖЕТНОЕ ОБРАЗОВАТЕЛЬНОЕ УЧРЕЖДЕНИЕ ДОПОЛНИТЕЛЬНОГО ОБРАЗОВАНИЯ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РЕСПУБЛИКИ КРЫМ </a:t>
            </a:r>
          </a:p>
          <a:p>
            <a:pPr algn="ctr"/>
            <a:r>
              <a:rPr lang="ru-RU" sz="1400" b="1" dirty="0">
                <a:solidFill>
                  <a:srgbClr val="59A9F2">
                    <a:lumMod val="50000"/>
                  </a:srgbClr>
                </a:solidFill>
                <a:latin typeface="Arial"/>
                <a:cs typeface="Times New Roman" pitchFamily="18" charset="0"/>
              </a:rPr>
              <a:t>«ЦЕНТР ДЕТСКО-ЮНОШЕСКОГО ТУРИЗМА И КРАЕВЕДЕНИЯ»</a:t>
            </a:r>
          </a:p>
          <a:p>
            <a:pPr algn="ctr"/>
            <a:endParaRPr lang="ru-RU" sz="1400" b="1" dirty="0">
              <a:solidFill>
                <a:srgbClr val="59A9F2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лого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2" y="1921887"/>
            <a:ext cx="3009516" cy="30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Региональный </a:t>
            </a:r>
            <a:r>
              <a:rPr lang="ru-RU" b="1" dirty="0" smtClean="0">
                <a:solidFill>
                  <a:schemeClr val="bg1"/>
                </a:solidFill>
              </a:rPr>
              <a:t>куратор в Республике Крым </a:t>
            </a:r>
            <a:r>
              <a:rPr lang="ru-RU" dirty="0" smtClean="0">
                <a:solidFill>
                  <a:schemeClr val="bg1"/>
                </a:solidFill>
              </a:rPr>
              <a:t>– ГБОУ ДО РК «Центр детско-юношеского туризма и краеведения»</a:t>
            </a: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Федеральный куратор – </a:t>
            </a:r>
            <a:r>
              <a:rPr lang="ru-RU" dirty="0" smtClean="0">
                <a:solidFill>
                  <a:schemeClr val="bg1"/>
                </a:solidFill>
              </a:rPr>
              <a:t>Центр </a:t>
            </a:r>
            <a:r>
              <a:rPr lang="ru-RU" dirty="0">
                <a:solidFill>
                  <a:schemeClr val="bg1"/>
                </a:solidFill>
              </a:rPr>
              <a:t>детско-юношеского туризма, краеведения и организации отдыха и оздоровления детей </a:t>
            </a:r>
            <a:r>
              <a:rPr lang="ru-RU" dirty="0" smtClean="0">
                <a:solidFill>
                  <a:schemeClr val="bg1"/>
                </a:solidFill>
              </a:rPr>
              <a:t> ФГБОУ </a:t>
            </a:r>
            <a:r>
              <a:rPr lang="ru-RU" dirty="0">
                <a:solidFill>
                  <a:schemeClr val="bg1"/>
                </a:solidFill>
              </a:rPr>
              <a:t>ДО </a:t>
            </a:r>
            <a:r>
              <a:rPr lang="ru-RU" dirty="0" smtClean="0">
                <a:solidFill>
                  <a:schemeClr val="bg1"/>
                </a:solidFill>
              </a:rPr>
              <a:t>Федеральный центр дополнительного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ПАСПОРТИЗАЦИЯ И РЕГИСТРАЦИЯ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" y="1600200"/>
            <a:ext cx="3133359" cy="4525963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79388" indent="0" algn="just">
              <a:buNone/>
              <a:tabLst>
                <a:tab pos="3495675" algn="l"/>
              </a:tabLst>
            </a:pPr>
            <a:r>
              <a:rPr lang="ru-RU" sz="2000" dirty="0" smtClean="0">
                <a:solidFill>
                  <a:schemeClr val="bg1"/>
                </a:solidFill>
              </a:rPr>
              <a:t>Музей образовательной организации для получения статуса «школьный музей» проходит процедуру </a:t>
            </a:r>
            <a:r>
              <a:rPr lang="ru-RU" sz="2000" b="1" dirty="0" smtClean="0">
                <a:solidFill>
                  <a:schemeClr val="bg1"/>
                </a:solidFill>
              </a:rPr>
              <a:t>паспортизации и регистрации</a:t>
            </a:r>
          </a:p>
          <a:p>
            <a:pPr marL="179388" indent="0" algn="just">
              <a:buNone/>
              <a:tabLst>
                <a:tab pos="3495675" algn="l"/>
              </a:tabLst>
            </a:pPr>
            <a:endParaRPr lang="ru-RU" sz="2000" b="1" dirty="0">
              <a:solidFill>
                <a:schemeClr val="bg1"/>
              </a:solidFill>
            </a:endParaRPr>
          </a:p>
          <a:p>
            <a:pPr marL="179388" indent="0">
              <a:buNone/>
              <a:tabLst>
                <a:tab pos="3495675" algn="l"/>
              </a:tabLst>
            </a:pPr>
            <a:r>
              <a:rPr lang="ru-RU" sz="2000" b="1" dirty="0" smtClean="0">
                <a:solidFill>
                  <a:schemeClr val="bg1"/>
                </a:solidFill>
              </a:rPr>
              <a:t>Паспортизация – </a:t>
            </a:r>
            <a:r>
              <a:rPr lang="ru-RU" sz="1800" dirty="0" smtClean="0">
                <a:solidFill>
                  <a:schemeClr val="bg1"/>
                </a:solidFill>
              </a:rPr>
              <a:t>это процедура установления соответствия музея требованиям Методических рекомендаций и оформления необходимого пакета документов</a:t>
            </a:r>
          </a:p>
          <a:p>
            <a:pPr marL="179388" indent="0">
              <a:buNone/>
              <a:tabLst>
                <a:tab pos="3495675" algn="l"/>
              </a:tabLst>
            </a:pPr>
            <a:r>
              <a:rPr lang="ru-RU" sz="2000" b="1" dirty="0" smtClean="0">
                <a:solidFill>
                  <a:schemeClr val="bg1"/>
                </a:solidFill>
              </a:rPr>
              <a:t>Регистрация – </a:t>
            </a:r>
            <a:r>
              <a:rPr lang="ru-RU" sz="1800" dirty="0" smtClean="0">
                <a:solidFill>
                  <a:schemeClr val="bg1"/>
                </a:solidFill>
              </a:rPr>
              <a:t>это оформление страницы школьного музея на Портале школьных музеев РФ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https://fcdtk.ru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2850" b="3364"/>
          <a:stretch/>
        </p:blipFill>
        <p:spPr bwMode="auto">
          <a:xfrm>
            <a:off x="323528" y="1484784"/>
            <a:ext cx="8640960" cy="464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01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Раздел Школьные музеи – </a:t>
            </a:r>
            <a:b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Нормативная база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1995" b="3079"/>
          <a:stretch/>
        </p:blipFill>
        <p:spPr bwMode="auto">
          <a:xfrm>
            <a:off x="475408" y="1772816"/>
            <a:ext cx="8229600" cy="4394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4283968" y="2588104"/>
            <a:ext cx="2335530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Приказ об утверждении Положения о паспортизации школьных музеев Российской Федерации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9-ОД от 29.04.2021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9887"/>
            <a:ext cx="8229600" cy="4629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509120"/>
            <a:ext cx="288032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Образцы документов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764" t="2281" b="3933"/>
          <a:stretch/>
        </p:blipFill>
        <p:spPr bwMode="auto">
          <a:xfrm>
            <a:off x="107504" y="1340768"/>
            <a:ext cx="8856984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вал 6"/>
          <p:cNvSpPr/>
          <p:nvPr/>
        </p:nvSpPr>
        <p:spPr>
          <a:xfrm>
            <a:off x="2123728" y="3501007"/>
            <a:ext cx="4248472" cy="1068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59A9F2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6986</TotalTime>
  <Words>358</Words>
  <Application>Microsoft Office PowerPoint</Application>
  <PresentationFormat>Экран (4:3)</PresentationFormat>
  <Paragraphs>87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Школьный музей -</vt:lpstr>
      <vt:lpstr>Приказ об утверждении Положения о паспортизации школьных музеев Российской Федерации  №9-ОД от 29.04.2021 </vt:lpstr>
      <vt:lpstr>Презентация PowerPoint</vt:lpstr>
      <vt:lpstr>ПАСПОРТИЗАЦИЯ И РЕГИСТРАЦИЯ</vt:lpstr>
      <vt:lpstr>https://fcdtk.ru</vt:lpstr>
      <vt:lpstr>Раздел Школьные музеи –  Нормативная база</vt:lpstr>
      <vt:lpstr>Приказ об утверждении Положения о паспортизации школьных музеев Российской Федерации  №9-ОД от 29.04.2021</vt:lpstr>
      <vt:lpstr>Образцы документов</vt:lpstr>
      <vt:lpstr>Раздел Школьные музеи –  Реестр школьных музеев</vt:lpstr>
      <vt:lpstr>Методические рекомендации по заполнению разделов на Портале </vt:lpstr>
      <vt:lpstr>Реестр школьных музеев РФ</vt:lpstr>
      <vt:lpstr>Количество школьных музеев, прошедших паспортизацию  в РК и регистрацию на Портале школьных музеев</vt:lpstr>
      <vt:lpstr>Реестр школьных музеев РК</vt:lpstr>
      <vt:lpstr>Образец заявки региональному куратору  на предоставление доступа к Порталу школьных музеев</vt:lpstr>
      <vt:lpstr>Письмо с паролем для авторизации  в системе приходит с почты</vt:lpstr>
      <vt:lpstr>Авторизация на Портале</vt:lpstr>
      <vt:lpstr>Авторизация  на Портале школьных музеев  с помощью логина и пароля</vt:lpstr>
      <vt:lpstr>Презентация PowerPoint</vt:lpstr>
      <vt:lpstr>Презентация PowerPoint</vt:lpstr>
      <vt:lpstr>Поиск своего школьного музея или добавление музея</vt:lpstr>
      <vt:lpstr>Добавление музея с помощью «+»</vt:lpstr>
      <vt:lpstr>Раздел «Карточка»</vt:lpstr>
      <vt:lpstr>Раздел «Паспорт»</vt:lpstr>
      <vt:lpstr>Раздел «Галерея»</vt:lpstr>
      <vt:lpstr>Раздел «Описание»</vt:lpstr>
      <vt:lpstr>Раздел «Экспозиция»</vt:lpstr>
      <vt:lpstr>Раздел «Документы»</vt:lpstr>
      <vt:lpstr>Раздел «Контакты»</vt:lpstr>
      <vt:lpstr>После заполнения странички музея нажать  «На проверку»!</vt:lpstr>
      <vt:lpstr>Статус музея «Подтверждён»</vt:lpstr>
      <vt:lpstr>Итог электронной регистрации - сертификат</vt:lpstr>
      <vt:lpstr>Сертификат о регистрации школьного музея  на Портале школьных музеев РФ</vt:lpstr>
      <vt:lpstr>Контакты: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446</cp:revision>
  <dcterms:created xsi:type="dcterms:W3CDTF">2015-08-24T15:47:52Z</dcterms:created>
  <dcterms:modified xsi:type="dcterms:W3CDTF">2021-12-03T06:07:40Z</dcterms:modified>
</cp:coreProperties>
</file>