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1" r:id="rId21"/>
    <p:sldId id="275" r:id="rId22"/>
    <p:sldId id="276" r:id="rId23"/>
    <p:sldId id="277" r:id="rId24"/>
    <p:sldId id="278" r:id="rId25"/>
    <p:sldId id="281" r:id="rId26"/>
    <p:sldId id="280" r:id="rId27"/>
    <p:sldId id="279" r:id="rId28"/>
    <p:sldId id="282" r:id="rId29"/>
    <p:sldId id="283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2"/>
            <a:ext cx="9144000" cy="6849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27.01.2020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80920" cy="28803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Вычисление элементов треугольников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8. </a:t>
                </a:r>
                <a:r>
                  <a:rPr lang="ru-RU" sz="2800" dirty="0"/>
                  <a:t>В треугольнике АВС угол С равен 90⁰,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, АВ=54.  Найдите ВС.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741" r="-1778" b="-14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ВС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ru-RU" dirty="0" smtClean="0"/>
                  <a:t> ;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ВС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/>
                  <a:t> = 42.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Ответ : 42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9. </a:t>
                </a:r>
                <a:r>
                  <a:rPr lang="ru-RU" sz="2800" dirty="0"/>
                  <a:t>В треугольнике АВС угол С равен 90⁰,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ɡ</m:t>
                        </m:r>
                      </m:fName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, ВС </a:t>
                </a:r>
                <a:r>
                  <a:rPr lang="ru-RU" sz="2800" dirty="0"/>
                  <a:t>= </a:t>
                </a:r>
                <a:r>
                  <a:rPr lang="ru-RU" sz="2800" dirty="0" smtClean="0"/>
                  <a:t>27.  Найдите АС.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r="-667" b="-14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ɡ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ВС</m:t>
                        </m:r>
                      </m:den>
                    </m:f>
                  </m:oMath>
                </a14:m>
                <a:r>
                  <a:rPr lang="ru-RU" dirty="0" smtClean="0"/>
                  <a:t> ;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;  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АС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/>
                  <a:t> = 15.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           Ответ : 15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719" t="-2156" b="-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10. Найдите тангенс угла АОВ, изображённого на рисунке.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8" y="2204864"/>
            <a:ext cx="4211028" cy="30963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Из любой угловой точки луча ОВ опустим перпендикуляр на луч ОА, например ВК.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ɡ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КО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ВК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ОК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b="0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      Ответ : 2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 r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H="1">
            <a:off x="1763688" y="27089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63688" y="2708920"/>
            <a:ext cx="0" cy="20882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9692" y="4822786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К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707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11. </a:t>
            </a:r>
            <a:r>
              <a:rPr lang="ru-RU" sz="2800" dirty="0"/>
              <a:t>Н</a:t>
            </a:r>
            <a:r>
              <a:rPr lang="ru-RU" sz="2800" dirty="0" smtClean="0"/>
              <a:t>а гипотенузу АВ прямоугольного треугольника АВС опущена высота СН, АН = 3, ВН = 27. Найдите СН.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3988135" cy="28803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7984" y="1600200"/>
                <a:ext cx="4258816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</a:t>
                </a:r>
                <a:r>
                  <a:rPr lang="ru-RU" sz="3600" dirty="0" smtClean="0"/>
                  <a:t>Решение 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3600" dirty="0" smtClean="0"/>
                  <a:t>По свойству высоты прямоугольного треугольника, опущенной из вершины прямого угла 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3600" dirty="0" smtClean="0"/>
                  <a:t>СН² = АН </a:t>
                </a:r>
                <a:r>
                  <a:rPr lang="he-IL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НВ,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СН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ru-RU" sz="3600" dirty="0" smtClean="0"/>
                  <a:t> = 9.</a:t>
                </a:r>
                <a:endParaRPr lang="ru-RU" sz="36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</a:t>
                </a:r>
                <a:r>
                  <a:rPr lang="ru-RU" sz="3600" dirty="0" smtClean="0"/>
                  <a:t>Ответ : 9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7984" y="1600200"/>
                <a:ext cx="4258816" cy="4525963"/>
              </a:xfrm>
              <a:blipFill rotWithShape="0">
                <a:blip r:embed="rId3"/>
                <a:stretch>
                  <a:fillRect l="-2861" t="-3100" r="-2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12. Точка Н является основанием высоты, проведённой из вершины прямого угла С треугольника АВС </a:t>
            </a:r>
            <a:r>
              <a:rPr lang="ru-RU" sz="2800" dirty="0"/>
              <a:t> </a:t>
            </a:r>
            <a:r>
              <a:rPr lang="ru-RU" sz="2800" dirty="0" smtClean="0"/>
              <a:t>к гипотенузе АВ. </a:t>
            </a:r>
            <a:r>
              <a:rPr lang="ru-RU" sz="2800" dirty="0"/>
              <a:t>Найдите </a:t>
            </a:r>
            <a:r>
              <a:rPr lang="ru-RU" sz="2800" dirty="0" smtClean="0"/>
              <a:t>АС, если АН = 6, АВ = 24.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3988135" cy="28803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Решение :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АС² = АН </a:t>
                </a:r>
                <a:r>
                  <a:rPr lang="he-IL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АВ,</a:t>
                </a:r>
              </a:p>
              <a:p>
                <a:pPr marL="0" indent="0">
                  <a:buNone/>
                </a:pPr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АС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∙24</m:t>
                        </m:r>
                      </m:e>
                    </m:rad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r>
                  <a:rPr lang="ru-RU" dirty="0" smtClean="0"/>
                  <a:t> = 12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 Ответ : 12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13. Сторона равностороннего треугольника равна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2800" dirty="0" smtClean="0"/>
                  <a:t> Найдите медиану этого треугольника.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111" r="-2222"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5" y="1844824"/>
            <a:ext cx="3516614" cy="32723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81431" y="1417638"/>
                <a:ext cx="4883057" cy="51797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Медиана равностороннего треугольника является высотой. Из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АВК,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АКВ=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по теореме Пифагора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b="0" dirty="0" smtClean="0">
                    <a:ea typeface="Cambria Math" panose="02040503050406030204" pitchFamily="18" charset="0"/>
                  </a:rPr>
                  <a:t>АВ²=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АК² + ВК²,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ВК² = АВ² - АК² = (16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 smtClean="0"/>
                  <a:t>)² - (8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 smtClean="0"/>
                  <a:t>)² = 768-192=576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ВК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576</m:t>
                        </m:r>
                      </m:e>
                    </m:rad>
                  </m:oMath>
                </a14:m>
                <a:r>
                  <a:rPr lang="ru-RU" dirty="0" smtClean="0"/>
                  <a:t> = 24.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Ответ : 24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81431" y="1417638"/>
                <a:ext cx="4883057" cy="5179714"/>
              </a:xfrm>
              <a:blipFill rotWithShape="0">
                <a:blip r:embed="rId4"/>
                <a:stretch>
                  <a:fillRect l="-2622" t="-1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12381" y="13078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8273" y="4824798"/>
            <a:ext cx="37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07670" y="4892454"/>
            <a:ext cx="36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10987" y="4847602"/>
            <a:ext cx="27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09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6099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/>
                  <a:t>№ 14. Сторона равностороннего треугольника равна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2800" dirty="0" smtClean="0"/>
                  <a:t> Найдите биссектрису этого треугольника.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60990"/>
                <a:ext cx="8229600" cy="1143000"/>
              </a:xfrm>
              <a:blipFill rotWithShape="0">
                <a:blip r:embed="rId2"/>
                <a:stretch>
                  <a:fillRect l="-1111" r="-2222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5" y="1772816"/>
            <a:ext cx="3376175" cy="329479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47869" y="1600200"/>
                <a:ext cx="4916619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Биссектриса </a:t>
                </a:r>
                <a:r>
                  <a:rPr lang="ru-RU" dirty="0"/>
                  <a:t>равностороннего треугольника является высотой. Из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АВК,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АКВ=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А=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func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ВК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 smtClean="0"/>
                  <a:t>;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⁰</m:t>
                        </m:r>
                      </m:e>
                    </m:func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ВК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ВК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 smtClean="0"/>
                  <a:t>;     ВК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=18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Ответ : 18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47869" y="1600200"/>
                <a:ext cx="4916619" cy="4525963"/>
              </a:xfrm>
              <a:blipFill rotWithShape="0">
                <a:blip r:embed="rId4"/>
                <a:stretch>
                  <a:fillRect l="-2230" t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9796" y="485166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53073" y="4872728"/>
            <a:ext cx="32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60707" y="1352345"/>
            <a:ext cx="25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43531" y="4869597"/>
            <a:ext cx="30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79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15. Сторона равностороннего треугольника равна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2800" dirty="0" smtClean="0"/>
                  <a:t> Найдите высоту этого треугольника.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111" r="-2222"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3" y="2060849"/>
            <a:ext cx="3680131" cy="317559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Решение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func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ВК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ВК = АВ </a:t>
                </a:r>
                <a:r>
                  <a:rPr lang="he-IL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func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ВК = </a:t>
                </a:r>
                <a:r>
                  <a:rPr lang="ru-RU" dirty="0"/>
                  <a:t>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dirty="0" smtClean="0"/>
                  <a:t> =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= </a:t>
                </a:r>
                <a:r>
                  <a:rPr lang="ru-RU" dirty="0"/>
                  <a:t>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21.</a:t>
                </a: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Ответ :  21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2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67791" y="1438543"/>
            <a:ext cx="32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9756" y="5063828"/>
            <a:ext cx="31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49583" y="5063829"/>
            <a:ext cx="48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83328" y="5085184"/>
            <a:ext cx="44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17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16. Высота равностороннего треугольника равна 13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3.</m:t>
                        </m:r>
                      </m:e>
                    </m:rad>
                  </m:oMath>
                </a14:m>
                <a:r>
                  <a:rPr lang="ru-RU" sz="2800" dirty="0" smtClean="0"/>
                  <a:t> Найдите сторону этого треугольника.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74" r="-1185"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9"/>
            <a:ext cx="3528392" cy="30446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7132" y="1600200"/>
                <a:ext cx="460334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func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60⁰</m:t>
                        </m:r>
                      </m:e>
                    </m:func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/>
                  <a:t>;</a:t>
                </a:r>
              </a:p>
              <a:p>
                <a:pPr marL="0" indent="0">
                  <a:buNone/>
                </a:pPr>
                <a:r>
                  <a:rPr lang="ru-RU" dirty="0"/>
                  <a:t>  </a:t>
                </a:r>
                <a:r>
                  <a:rPr lang="ru-RU" dirty="0" smtClean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/>
                  <a:t>;   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           АВ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 13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 smtClean="0"/>
                  <a:t> = 26.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Ответ :  26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7132" y="1600200"/>
                <a:ext cx="4603340" cy="4525963"/>
              </a:xfrm>
              <a:blipFill rotWithShape="0">
                <a:blip r:embed="rId4"/>
                <a:stretch>
                  <a:fillRect t="-2156" b="-2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0364" y="4971438"/>
            <a:ext cx="29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96129" y="1592698"/>
            <a:ext cx="40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67189" y="4971439"/>
            <a:ext cx="40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09551" y="4971439"/>
            <a:ext cx="37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38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17. В треугольнике АВС известно, что АС=14, ВМ- медиана, ВМ=10. Найдите АМ.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" y="2132856"/>
            <a:ext cx="3792772" cy="31683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М- середина АС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АМ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7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Ответ : 7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6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80592" y="555154"/>
            <a:ext cx="4678288" cy="86652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занятия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94876" y="2731764"/>
            <a:ext cx="560146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D7181F"/>
                </a:solidFill>
              </a:rPr>
              <a:t>2. </a:t>
            </a:r>
            <a:r>
              <a:rPr lang="ru-RU" sz="2800" b="1" dirty="0" smtClean="0">
                <a:solidFill>
                  <a:srgbClr val="D7181F"/>
                </a:solidFill>
              </a:rPr>
              <a:t>Равносторонний треугольник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94876" y="1588675"/>
            <a:ext cx="5817484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D7181F"/>
                </a:solidFill>
              </a:rPr>
              <a:t>1. </a:t>
            </a:r>
            <a:r>
              <a:rPr lang="ru-RU" sz="2800" b="1" dirty="0" smtClean="0">
                <a:solidFill>
                  <a:srgbClr val="D7181F"/>
                </a:solidFill>
              </a:rPr>
              <a:t>Прямоугольный треугольник</a:t>
            </a:r>
            <a:endParaRPr lang="en-US" sz="2800" b="1" dirty="0">
              <a:solidFill>
                <a:srgbClr val="D7181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4876" y="3869680"/>
            <a:ext cx="596149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D7181F"/>
                </a:solidFill>
              </a:rPr>
              <a:t>3</a:t>
            </a:r>
            <a:r>
              <a:rPr lang="en-US" sz="2800" b="1" dirty="0" smtClean="0">
                <a:solidFill>
                  <a:srgbClr val="D7181F"/>
                </a:solidFill>
              </a:rPr>
              <a:t>. </a:t>
            </a:r>
            <a:r>
              <a:rPr lang="ru-RU" sz="2800" b="1" dirty="0">
                <a:solidFill>
                  <a:srgbClr val="D7181F"/>
                </a:solidFill>
              </a:rPr>
              <a:t>Произвольный  </a:t>
            </a:r>
            <a:r>
              <a:rPr lang="ru-RU" sz="2800" b="1" dirty="0" smtClean="0">
                <a:solidFill>
                  <a:srgbClr val="D7181F"/>
                </a:solidFill>
              </a:rPr>
              <a:t>треугольник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18. Точки М и </a:t>
            </a:r>
            <a:r>
              <a:rPr lang="en-US" sz="2800" dirty="0" smtClean="0"/>
              <a:t>N</a:t>
            </a:r>
            <a:r>
              <a:rPr lang="ru-RU" sz="2800" dirty="0" smtClean="0"/>
              <a:t> являются серединами сторон АВ и ВС треугольника АВС, АВ=21, ВС=22, АС=28. Найдите М</a:t>
            </a:r>
            <a:r>
              <a:rPr lang="en-US" sz="2800" dirty="0" smtClean="0"/>
              <a:t>N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" y="1600200"/>
            <a:ext cx="4299551" cy="30529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2239" y="1600200"/>
                <a:ext cx="4552249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 Решение: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</a:t>
                </a:r>
                <a:r>
                  <a:rPr lang="en-US" dirty="0" smtClean="0"/>
                  <a:t>N</a:t>
                </a:r>
                <a:r>
                  <a:rPr lang="ru-RU" dirty="0" smtClean="0"/>
                  <a:t>- средняя линия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По свойству средней линии: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</a:t>
                </a:r>
                <a:r>
                  <a:rPr lang="en-US" dirty="0" smtClean="0"/>
                  <a:t>N</a:t>
                </a:r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:r>
                  <a:rPr lang="ru-RU" dirty="0" smtClean="0"/>
                  <a:t>14.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Ответ :  14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2239" y="1600200"/>
                <a:ext cx="4552249" cy="4525963"/>
              </a:xfrm>
              <a:blipFill rotWithShape="0">
                <a:blip r:embed="rId3"/>
                <a:stretch>
                  <a:fillRect l="-2811" t="-1348" r="-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8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19. На клетчатой бумаге с размером клетки 1х1 изображён треугольник АВС. Найдите длину его средней линии, параллельной стороне АС.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2" y="1675394"/>
            <a:ext cx="4151585" cy="37698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Решение :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:r>
                  <a:rPr lang="ru-RU" dirty="0" smtClean="0"/>
                  <a:t>4.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 Ответ : 4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8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20. Точки М и</a:t>
                </a:r>
                <a:r>
                  <a:rPr lang="en-US" sz="2800" dirty="0" smtClean="0"/>
                  <a:t> N </a:t>
                </a:r>
                <a:r>
                  <a:rPr lang="ru-RU" sz="2800" dirty="0" smtClean="0"/>
                  <a:t>являются серединами сторон АВ и ВС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 </m:t>
                    </m:r>
                  </m:oMath>
                </a14:m>
                <a:r>
                  <a:rPr lang="ru-RU" sz="2800" dirty="0" smtClean="0"/>
                  <a:t>соответственно. Отрезки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 и СМ пересекаются в точке О,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=12, СМ=18. Найдите АО.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979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5" y="1694740"/>
            <a:ext cx="4210341" cy="34624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8531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Медианы треугольника пересекаются в одной точке и делятся в отношении 2:1 считая от вершин треугольника.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АО : О</a:t>
                </a:r>
                <a:r>
                  <a:rPr lang="en-US" dirty="0" smtClean="0"/>
                  <a:t>N</a:t>
                </a:r>
                <a:r>
                  <a:rPr lang="ru-RU" dirty="0" smtClean="0"/>
                  <a:t> = 2:1,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А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Ответ : 8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853136"/>
              </a:xfrm>
              <a:blipFill rotWithShape="0">
                <a:blip r:embed="rId4"/>
                <a:stretch>
                  <a:fillRect l="-3172" t="-1256" r="-1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6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21. Точки М и</a:t>
                </a:r>
                <a:r>
                  <a:rPr lang="en-US" sz="2800" dirty="0" smtClean="0"/>
                  <a:t> N </a:t>
                </a:r>
                <a:r>
                  <a:rPr lang="ru-RU" sz="2800" dirty="0" smtClean="0"/>
                  <a:t>являются серединами сторон АВ и ВС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 </m:t>
                    </m:r>
                  </m:oMath>
                </a14:m>
                <a:r>
                  <a:rPr lang="ru-RU" sz="2800" dirty="0" smtClean="0"/>
                  <a:t>соответственно. Отрезки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 и СМ пересекаются в точке О,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=27, СМ=18. Найдите СО.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979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5" y="1694740"/>
            <a:ext cx="4210341" cy="34624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8531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Медианы треугольника пересекаются в одной точке и делятся в отношении 2:1 считая от вершин треугольника.</a:t>
                </a:r>
              </a:p>
              <a:p>
                <a:pPr marL="0" indent="0">
                  <a:buNone/>
                </a:pPr>
                <a:r>
                  <a:rPr lang="ru-RU" dirty="0"/>
                  <a:t>С</a:t>
                </a:r>
                <a:r>
                  <a:rPr lang="ru-RU" dirty="0" smtClean="0"/>
                  <a:t>О : О</a:t>
                </a:r>
                <a:r>
                  <a:rPr lang="ru-RU" dirty="0"/>
                  <a:t>М</a:t>
                </a:r>
                <a:r>
                  <a:rPr lang="ru-RU" dirty="0" smtClean="0"/>
                  <a:t> = 2:1,</a:t>
                </a:r>
              </a:p>
              <a:p>
                <a:pPr marL="0" indent="0">
                  <a:buNone/>
                </a:pPr>
                <a:r>
                  <a:rPr lang="ru-RU" dirty="0"/>
                  <a:t>С</a:t>
                </a:r>
                <a:r>
                  <a:rPr lang="ru-RU" dirty="0" smtClean="0"/>
                  <a:t>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СМ=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Ответ : 12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853136"/>
              </a:xfrm>
              <a:blipFill rotWithShape="0">
                <a:blip r:embed="rId4"/>
                <a:stretch>
                  <a:fillRect l="-3172" t="-1256" r="-2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7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22. Точки М и</a:t>
                </a:r>
                <a:r>
                  <a:rPr lang="en-US" sz="2800" dirty="0" smtClean="0"/>
                  <a:t> N </a:t>
                </a:r>
                <a:r>
                  <a:rPr lang="ru-RU" sz="2800" dirty="0" smtClean="0"/>
                  <a:t>являются серединами сторон АВ и ВС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 </m:t>
                    </m:r>
                  </m:oMath>
                </a14:m>
                <a:r>
                  <a:rPr lang="ru-RU" sz="2800" dirty="0" smtClean="0"/>
                  <a:t>соответственно. Отрезки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 и СМ пересекаются в точке О,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=12, СМ=36. Найдите ОМ.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979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5" y="1694740"/>
            <a:ext cx="4210341" cy="34624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316288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Медианы треугольника пересекаются в одной точке и делятся в отношении 2:1 считая от вершин треугольника.</a:t>
                </a:r>
              </a:p>
              <a:p>
                <a:pPr marL="0" indent="0">
                  <a:buNone/>
                </a:pPr>
                <a:r>
                  <a:rPr lang="ru-RU" dirty="0"/>
                  <a:t>С</a:t>
                </a:r>
                <a:r>
                  <a:rPr lang="ru-RU" dirty="0" smtClean="0"/>
                  <a:t>О : О</a:t>
                </a:r>
                <a:r>
                  <a:rPr lang="ru-RU" dirty="0"/>
                  <a:t>М</a:t>
                </a:r>
                <a:r>
                  <a:rPr lang="ru-RU" dirty="0" smtClean="0"/>
                  <a:t> = 2:1,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ОМ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СМ=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Ответ : 12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316288" cy="4853136"/>
              </a:xfrm>
              <a:blipFill rotWithShape="0">
                <a:blip r:embed="rId4"/>
                <a:stretch>
                  <a:fillRect l="-2966" t="-1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4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99592" y="260990"/>
                <a:ext cx="7992888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23. Точки М и</a:t>
                </a:r>
                <a:r>
                  <a:rPr lang="en-US" sz="2800" dirty="0" smtClean="0"/>
                  <a:t> N </a:t>
                </a:r>
                <a:r>
                  <a:rPr lang="ru-RU" sz="2800" dirty="0" smtClean="0"/>
                  <a:t>являются серединами сторон АВ и ВС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 </m:t>
                    </m:r>
                  </m:oMath>
                </a14:m>
                <a:r>
                  <a:rPr lang="ru-RU" sz="2800" dirty="0" smtClean="0"/>
                  <a:t>соответственно. Отрезки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 и СМ пересекаются в точке О, А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=6, СМ=9. Найдите О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592" y="260990"/>
                <a:ext cx="7992888" cy="1143000"/>
              </a:xfrm>
              <a:blipFill rotWithShape="0">
                <a:blip r:embed="rId2"/>
                <a:stretch>
                  <a:fillRect l="-229" t="-8021" r="-915" b="-17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5" y="1694740"/>
            <a:ext cx="4210341" cy="34624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Медианы треугольника пересекаются в одной точке и делятся в отношении 2:1 считая от вершин треугольника.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АО : ОN = 2:1,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О</a:t>
                </a:r>
                <a:r>
                  <a:rPr lang="en-US" dirty="0" smtClean="0"/>
                  <a:t>N</a:t>
                </a:r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А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Ответ : 2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853136"/>
              </a:xfrm>
              <a:blipFill rotWithShape="0">
                <a:blip r:embed="rId4"/>
                <a:stretch>
                  <a:fillRect l="-3172" t="-1256" r="-1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4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24. Прямая, параллельная стороне АС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</m:t>
                    </m:r>
                  </m:oMath>
                </a14:m>
                <a:r>
                  <a:rPr lang="ru-RU" sz="2800" dirty="0" smtClean="0"/>
                  <a:t>, пересекает стороны АВ и ВС в точках М и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 соответственно, АВ = 9, АС=18, М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=8. Найдите АМ. 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979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2" y="1644662"/>
            <a:ext cx="4059834" cy="34900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Решение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̴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ru-RU" dirty="0" smtClean="0"/>
                  <a:t> по двум углам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МВ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МВ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;   МВ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 smtClean="0"/>
                  <a:t> = 4,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АМ = АВ – МВ 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АМ = 9 – 4 = 5.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Ответ : 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1348" b="-1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39752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56848" y="2976003"/>
            <a:ext cx="37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9" y="2627103"/>
            <a:ext cx="30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1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25. Прямая, параллельная стороне АС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</m:t>
                    </m:r>
                  </m:oMath>
                </a14:m>
                <a:r>
                  <a:rPr lang="ru-RU" sz="2800" dirty="0" smtClean="0"/>
                  <a:t>, пересекает стороны АВ и ВС в точках М и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 соответственно, 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С = 15, АС=20, М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=16. Найдите В</a:t>
                </a:r>
                <a:r>
                  <a:rPr lang="en-US" sz="2800" dirty="0" smtClean="0"/>
                  <a:t>N</a:t>
                </a:r>
                <a:r>
                  <a:rPr lang="ru-RU" sz="2800" dirty="0" smtClean="0"/>
                  <a:t>. 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979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2" y="1644662"/>
            <a:ext cx="4059834" cy="34900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Решение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АВС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̴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ru-RU" dirty="0" smtClean="0"/>
                  <a:t> по двум углам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 smtClean="0"/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5х = 4(х+15);</a:t>
                </a:r>
              </a:p>
              <a:p>
                <a:pPr marL="0" indent="0">
                  <a:buNone/>
                </a:pPr>
                <a:r>
                  <a:rPr lang="ru-RU" dirty="0" smtClean="0"/>
                  <a:t>5х = 4х+60,</a:t>
                </a:r>
              </a:p>
              <a:p>
                <a:pPr marL="0" indent="0">
                  <a:buNone/>
                </a:pPr>
                <a:r>
                  <a:rPr lang="ru-RU" dirty="0"/>
                  <a:t>х</a:t>
                </a:r>
                <a:r>
                  <a:rPr lang="ru-RU" dirty="0" smtClean="0"/>
                  <a:t>=60.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Значит </a:t>
                </a:r>
                <a:r>
                  <a:rPr lang="ru-RU" dirty="0"/>
                  <a:t>В</a:t>
                </a:r>
                <a:r>
                  <a:rPr lang="en-US" dirty="0" smtClean="0"/>
                  <a:t>N</a:t>
                </a:r>
                <a:r>
                  <a:rPr lang="ru-RU" dirty="0" smtClean="0"/>
                  <a:t>= 60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Ответ</a:t>
                </a:r>
                <a:r>
                  <a:rPr lang="ru-RU" dirty="0"/>
                  <a:t> </a:t>
                </a:r>
                <a:r>
                  <a:rPr lang="ru-RU" dirty="0" smtClean="0"/>
                  <a:t> : 60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2291" b="-3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39752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56848" y="2976003"/>
            <a:ext cx="59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36357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88656" y="2606671"/>
            <a:ext cx="32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5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0" i="1" cap="none" dirty="0"/>
              <a:t>П</a:t>
            </a:r>
            <a:r>
              <a:rPr lang="ru-RU" sz="2800" b="0" i="1" cap="none" dirty="0" smtClean="0"/>
              <a:t>резентацию подготовила учитель МБОУ «</a:t>
            </a:r>
            <a:r>
              <a:rPr lang="ru-RU" sz="2800" b="0" i="1" cap="none" dirty="0" err="1" smtClean="0"/>
              <a:t>Молодёжненская</a:t>
            </a:r>
            <a:r>
              <a:rPr lang="ru-RU" sz="2800" b="0" i="1" cap="none" dirty="0" smtClean="0"/>
              <a:t> школа №2» Гаврилюк О.М.</a:t>
            </a:r>
            <a:endParaRPr lang="ru-RU" sz="2800" b="0" i="1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60648"/>
            <a:ext cx="7772400" cy="100811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423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1. На клетчатой бумаге с размером клетки 1х1 изображён прямоугольный треугольник. Найдите длину его большего катета.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" y="1988840"/>
            <a:ext cx="4333239" cy="37574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Ответ :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8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2. Катеты прямоугольного треугольника равны 18 и 24. Найдите гипотенузу этого треугольника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теореме Пифагора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АВ² = АС² + СВ²,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АВ² =18² + 24² =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= 324 + 576 = 900,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АВ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e>
                    </m:rad>
                  </m:oMath>
                </a14:m>
                <a:r>
                  <a:rPr lang="ru-RU" dirty="0" smtClean="0"/>
                  <a:t> = 30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Ответ : 30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25963"/>
              </a:xfrm>
              <a:blipFill rotWithShape="0">
                <a:blip r:embed="rId3"/>
                <a:stretch>
                  <a:fillRect l="-2958" t="-2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9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3. </a:t>
            </a:r>
            <a:r>
              <a:rPr lang="ru-RU" sz="2800" dirty="0"/>
              <a:t>В</a:t>
            </a:r>
            <a:r>
              <a:rPr lang="ru-RU" sz="2800" dirty="0" smtClean="0"/>
              <a:t> прямоугольном треугольнике катет и гипотенуза  равны 8 и 17 соответственно. Найдите другой катет этого треугольника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По теореме Пифагора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АВ² = АС² + СВ²,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СВ² = АВ² - АС²,</a:t>
                </a:r>
              </a:p>
              <a:p>
                <a:pPr marL="0" indent="0">
                  <a:buNone/>
                </a:pPr>
                <a:r>
                  <a:rPr lang="ru-RU" dirty="0"/>
                  <a:t>С</a:t>
                </a:r>
                <a:r>
                  <a:rPr lang="ru-RU" dirty="0" smtClean="0"/>
                  <a:t>В² =17² - 8² =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289 – 64 = 225,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СВ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225</m:t>
                        </m:r>
                      </m:e>
                    </m:rad>
                  </m:oMath>
                </a14:m>
                <a:r>
                  <a:rPr lang="ru-RU" dirty="0" smtClean="0"/>
                  <a:t> = 15.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Ответ : 15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719" t="-2156" b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9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4. В треугольнике АВС угол С равен 90⁰, АС = 6, АВ=10.  Найдите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В.</m:t>
                        </m:r>
                      </m:e>
                    </m:fun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 = 0,6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Ответ : 0,6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7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5</a:t>
                </a:r>
                <a:r>
                  <a:rPr lang="ru-RU" sz="2800" dirty="0"/>
                  <a:t> В треугольнике АВС угол С равен 90⁰, </a:t>
                </a:r>
                <a:r>
                  <a:rPr lang="ru-RU" sz="2800" dirty="0" smtClean="0"/>
                  <a:t>ВС </a:t>
                </a:r>
                <a:r>
                  <a:rPr lang="ru-RU" sz="2800" dirty="0"/>
                  <a:t>= </a:t>
                </a:r>
                <a:r>
                  <a:rPr lang="ru-RU" sz="2800" dirty="0" smtClean="0"/>
                  <a:t>8, </a:t>
                </a:r>
                <a:r>
                  <a:rPr lang="ru-RU" sz="2800" dirty="0"/>
                  <a:t>АВ=10.  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 = 0,8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Ответ : 0,8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2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6 </a:t>
                </a:r>
                <a:r>
                  <a:rPr lang="ru-RU" sz="2800" dirty="0"/>
                  <a:t>В треугольнике АВС угол С равен 90⁰, </a:t>
                </a:r>
                <a:r>
                  <a:rPr lang="ru-RU" sz="2800" dirty="0" smtClean="0"/>
                  <a:t>ВС </a:t>
                </a:r>
                <a:r>
                  <a:rPr lang="ru-RU" sz="2800" dirty="0"/>
                  <a:t>= 5</a:t>
                </a:r>
                <a:r>
                  <a:rPr lang="ru-RU" sz="2800" dirty="0" smtClean="0"/>
                  <a:t>, АС=2.  </a:t>
                </a:r>
                <a:r>
                  <a:rPr lang="ru-RU" sz="2800" dirty="0"/>
                  <a:t>Найдите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ɡ</m:t>
                        </m:r>
                      </m:fName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ɡ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ВС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 = 0,4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Ответ : 0,4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4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7 </a:t>
                </a:r>
                <a:r>
                  <a:rPr lang="ru-RU" sz="2800" dirty="0"/>
                  <a:t>В треугольнике АВС угол С равен 90⁰,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 smtClean="0"/>
                  <a:t> , АВ=21.  Найдите АС.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r="-963" b="-14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0" y="1417637"/>
            <a:ext cx="2394168" cy="44805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Решение :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func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den>
                    </m:f>
                  </m:oMath>
                </a14:m>
                <a:r>
                  <a:rPr lang="ru-RU" dirty="0" smtClean="0"/>
                  <a:t> ;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dirty="0" smtClean="0"/>
                  <a:t> ;</a:t>
                </a:r>
              </a:p>
              <a:p>
                <a:pPr marL="0" indent="0">
                  <a:buNone/>
                </a:pPr>
                <a:r>
                  <a:rPr lang="ru-RU" dirty="0" smtClean="0"/>
                  <a:t>АС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/>
                  <a:t> = 9.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           Ответ : 9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3172" t="-2291" b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963</Words>
  <Application>Microsoft Office PowerPoint</Application>
  <PresentationFormat>Экран (4:3)</PresentationFormat>
  <Paragraphs>236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Тема Office</vt:lpstr>
      <vt:lpstr>Специальное оформление</vt:lpstr>
      <vt:lpstr>Вычисление элементов треугольников</vt:lpstr>
      <vt:lpstr>План занятия</vt:lpstr>
      <vt:lpstr>№ 1. На клетчатой бумаге с размером клетки 1х1 изображён прямоугольный треугольник. Найдите длину его большего катета.</vt:lpstr>
      <vt:lpstr>№ 2. Катеты прямоугольного треугольника равны 18 и 24. Найдите гипотенузу этого треугольника </vt:lpstr>
      <vt:lpstr>№ 3. В прямоугольном треугольнике катет и гипотенуза  равны 8 и 17 соответственно. Найдите другой катет этого треугольника </vt:lpstr>
      <vt:lpstr>№ 4. В треугольнике АВС угол С равен 90⁰, АС = 6, АВ=10.  Найдите  sin⁡〖В.〗</vt:lpstr>
      <vt:lpstr>№ 5 В треугольнике АВС угол С равен 90⁰, ВС = 8, АВ=10.  Найдите cos⁡В</vt:lpstr>
      <vt:lpstr>№ 6 В треугольнике АВС угол С равен 90⁰, ВС = 5, АС=2.  Найдите tɡ⁡В</vt:lpstr>
      <vt:lpstr>№ 7 В треугольнике АВС угол С равен 90⁰, sin⁡В = 3/7 , АВ=21.  Найдите АС.</vt:lpstr>
      <vt:lpstr>№ 8. В треугольнике АВС угол С равен 90⁰, cos⁡В = 7/9 , АВ=54.  Найдите ВС.</vt:lpstr>
      <vt:lpstr>№ 9. В треугольнике АВС угол С равен 90⁰, tɡ⁡В = 5/9 , ВС = 27.  Найдите АС.</vt:lpstr>
      <vt:lpstr>№ 10. Найдите тангенс угла АОВ, изображённого на рисунке.</vt:lpstr>
      <vt:lpstr>№ 11. На гипотенузу АВ прямоугольного треугольника АВС опущена высота СН, АН = 3, ВН = 27. Найдите СН.</vt:lpstr>
      <vt:lpstr>№ 12. Точка Н является основанием высоты, проведённой из вершины прямого угла С треугольника АВС  к гипотенузе АВ. Найдите АС, если АН = 6, АВ = 24.</vt:lpstr>
      <vt:lpstr>№ 13. Сторона равностороннего треугольника равна 16√(3.) Найдите медиану этого треугольника. </vt:lpstr>
      <vt:lpstr>№ 14. Сторона равностороннего треугольника равна 12√(3.) Найдите биссектрису этого треугольника. </vt:lpstr>
      <vt:lpstr>№ 15. Сторона равностороннего треугольника равна 14√(3.) Найдите высоту этого треугольника. </vt:lpstr>
      <vt:lpstr>№ 16. Высота равностороннего треугольника равна 13√(3.) Найдите сторону этого треугольника. </vt:lpstr>
      <vt:lpstr>№ 17. В треугольнике АВС известно, что АС=14, ВМ- медиана, ВМ=10. Найдите АМ.</vt:lpstr>
      <vt:lpstr>№ 18. Точки М и N являются серединами сторон АВ и ВС треугольника АВС, АВ=21, ВС=22, АС=28. Найдите МN.</vt:lpstr>
      <vt:lpstr>№ 19. На клетчатой бумаге с размером клетки 1х1 изображён треугольник АВС. Найдите длину его средней линии, параллельной стороне АС.</vt:lpstr>
      <vt:lpstr>№ 20. Точки М и N являются серединами сторон АВ и ВС ⊿АВС соответственно. Отрезки АN и СМ пересекаются в точке О, АN=12, СМ=18. Найдите АО.</vt:lpstr>
      <vt:lpstr>№ 21. Точки М и N являются серединами сторон АВ и ВС ⊿АВС соответственно. Отрезки АN и СМ пересекаются в точке О, АN=27, СМ=18. Найдите СО.</vt:lpstr>
      <vt:lpstr>№ 22. Точки М и N являются серединами сторон АВ и ВС ⊿АВС соответственно. Отрезки АN и СМ пересекаются в точке О, АN=12, СМ=36. Найдите ОМ.</vt:lpstr>
      <vt:lpstr>№ 23. Точки М и N являются серединами сторон АВ и ВС ⊿АВС соответственно. Отрезки АN и СМ пересекаются в точке О, АN=6, СМ=9. Найдите ОN.</vt:lpstr>
      <vt:lpstr>№ 24. Прямая, параллельная стороне АС ⊿АВС, пересекает стороны АВ и ВС в точках М и N соответственно, АВ = 9, АС=18, МN=8. Найдите АМ.  </vt:lpstr>
      <vt:lpstr>№ 25. Прямая, параллельная стороне АС ⊿АВС, пересекает стороны АВ и ВС в точках М и N соответственно, NС = 15, АС=20, МN=16. Найдите ВN.  </vt:lpstr>
      <vt:lpstr>Презентацию подготовила учитель МБОУ «Молодёжненская школа №2» Гаврилюк О.М.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56</cp:revision>
  <dcterms:created xsi:type="dcterms:W3CDTF">2009-01-08T12:15:48Z</dcterms:created>
  <dcterms:modified xsi:type="dcterms:W3CDTF">2020-01-26T22:53:59Z</dcterms:modified>
</cp:coreProperties>
</file>