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7640" y="969390"/>
            <a:ext cx="6777990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96683" y="4605527"/>
            <a:ext cx="2147316" cy="225247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28662" y="138134"/>
            <a:ext cx="1707030" cy="54876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16408" y="147828"/>
            <a:ext cx="7004684" cy="554990"/>
          </a:xfrm>
          <a:custGeom>
            <a:avLst/>
            <a:gdLst/>
            <a:ahLst/>
            <a:cxnLst/>
            <a:rect l="l" t="t" r="r" b="b"/>
            <a:pathLst>
              <a:path w="7004684" h="554990">
                <a:moveTo>
                  <a:pt x="6726936" y="0"/>
                </a:moveTo>
                <a:lnTo>
                  <a:pt x="0" y="0"/>
                </a:lnTo>
                <a:lnTo>
                  <a:pt x="0" y="554736"/>
                </a:lnTo>
                <a:lnTo>
                  <a:pt x="6726936" y="554736"/>
                </a:lnTo>
                <a:lnTo>
                  <a:pt x="7004304" y="277368"/>
                </a:lnTo>
                <a:lnTo>
                  <a:pt x="6726936" y="0"/>
                </a:lnTo>
                <a:close/>
              </a:path>
            </a:pathLst>
          </a:custGeom>
          <a:solidFill>
            <a:srgbClr val="246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8540" y="831037"/>
            <a:ext cx="7595234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30476" y="2002612"/>
            <a:ext cx="5083047" cy="167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78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46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70700"/>
            <a:chOff x="-6350" y="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636" y="169163"/>
              <a:ext cx="3130295" cy="10881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Современные </a:t>
            </a:r>
            <a:r>
              <a:rPr spc="-5" dirty="0"/>
              <a:t>практики </a:t>
            </a:r>
            <a:r>
              <a:rPr spc="-885" dirty="0"/>
              <a:t> </a:t>
            </a:r>
            <a:r>
              <a:rPr spc="-15" dirty="0"/>
              <a:t>повышения финансовой </a:t>
            </a:r>
            <a:r>
              <a:rPr spc="-885" dirty="0"/>
              <a:t> </a:t>
            </a:r>
            <a:r>
              <a:rPr spc="-15" dirty="0"/>
              <a:t>грамотности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53352" y="150113"/>
            <a:ext cx="9023985" cy="6364605"/>
            <a:chOff x="120395" y="295656"/>
            <a:chExt cx="9023985" cy="636460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5431" y="295656"/>
              <a:ext cx="6068567" cy="63642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395" y="4242815"/>
              <a:ext cx="1726692" cy="210007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94766" y="1341501"/>
            <a:ext cx="1839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FFFFFF"/>
                </a:solidFill>
                <a:latin typeface="Cambria"/>
                <a:cs typeface="Cambria"/>
              </a:rPr>
              <a:t>Новороссийский</a:t>
            </a:r>
            <a:r>
              <a:rPr sz="12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Cambria"/>
                <a:cs typeface="Cambria"/>
              </a:rPr>
              <a:t>филиал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25573" y="4171315"/>
            <a:ext cx="42684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Заярная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Ирина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Александровна,</a:t>
            </a:r>
            <a:r>
              <a:rPr sz="18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кандидат </a:t>
            </a:r>
            <a:r>
              <a:rPr sz="1800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экономических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наук,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доцент,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доцент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кафедры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«Экономика,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финансы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endParaRPr sz="1800" dirty="0">
              <a:latin typeface="Times New Roman"/>
              <a:cs typeface="Times New Roman"/>
            </a:endParaRPr>
          </a:p>
          <a:p>
            <a:pPr marL="12700" marR="28638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менеджмент»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Новороссийского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филиала </a:t>
            </a:r>
            <a:r>
              <a:rPr sz="1800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Финансового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университета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Правительстве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Российской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Федерации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538" y="260730"/>
            <a:ext cx="523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Образование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через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всю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жизнь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(финансовый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аспект)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2780" y="820369"/>
            <a:ext cx="859028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Цель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проекта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рост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финансовой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грамотности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как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молодого,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так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зрелого </a:t>
            </a:r>
            <a:r>
              <a:rPr sz="2400" dirty="0">
                <a:latin typeface="Times New Roman"/>
                <a:cs typeface="Times New Roman"/>
              </a:rPr>
              <a:t>населения </a:t>
            </a:r>
            <a:r>
              <a:rPr sz="2400" spc="-5" dirty="0">
                <a:latin typeface="Times New Roman"/>
                <a:cs typeface="Times New Roman"/>
              </a:rPr>
              <a:t>МО </a:t>
            </a:r>
            <a:r>
              <a:rPr sz="2400" spc="-140" dirty="0">
                <a:latin typeface="Times New Roman"/>
                <a:cs typeface="Times New Roman"/>
              </a:rPr>
              <a:t>г.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Новороссийск </a:t>
            </a:r>
            <a:r>
              <a:rPr sz="2400" spc="-25" dirty="0">
                <a:latin typeface="Times New Roman"/>
                <a:cs typeface="Times New Roman"/>
              </a:rPr>
              <a:t>благодаря </a:t>
            </a:r>
            <a:r>
              <a:rPr sz="2400" spc="-10" dirty="0">
                <a:latin typeface="Times New Roman"/>
                <a:cs typeface="Times New Roman"/>
              </a:rPr>
              <a:t>проведению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обучающих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семинаров,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тренингов,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вебинаров,мастер-классов,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разъяснительных лекций</a:t>
            </a:r>
            <a:r>
              <a:rPr sz="2400" dirty="0">
                <a:latin typeface="Times New Roman"/>
                <a:cs typeface="Times New Roman"/>
              </a:rPr>
              <a:t> для различных</a:t>
            </a:r>
            <a:r>
              <a:rPr sz="2400" spc="-5" dirty="0">
                <a:latin typeface="Times New Roman"/>
                <a:cs typeface="Times New Roman"/>
              </a:rPr>
              <a:t> возрастных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категорий 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людей,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реализации</a:t>
            </a:r>
            <a:r>
              <a:rPr sz="2400" spc="-5" dirty="0">
                <a:latin typeface="Times New Roman"/>
                <a:cs typeface="Times New Roman"/>
              </a:rPr>
              <a:t> программ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ДПО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749295"/>
            <a:ext cx="9144000" cy="4109085"/>
            <a:chOff x="0" y="2749295"/>
            <a:chExt cx="9144000" cy="41090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49295"/>
              <a:ext cx="3491483" cy="26090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8232" y="3060191"/>
              <a:ext cx="5045964" cy="30388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6703" y="4378450"/>
              <a:ext cx="5797296" cy="24795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538" y="260730"/>
            <a:ext cx="523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Образование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через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всю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жизнь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(финансовый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аспект)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917" y="765428"/>
            <a:ext cx="4973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3085" algn="l"/>
                <a:tab pos="1719580" algn="l"/>
                <a:tab pos="3937000" algn="l"/>
              </a:tabLst>
            </a:pPr>
            <a:r>
              <a:rPr b="0" spc="-5" dirty="0">
                <a:latin typeface="Times New Roman"/>
                <a:cs typeface="Times New Roman"/>
              </a:rPr>
              <a:t>З</a:t>
            </a:r>
            <a:r>
              <a:rPr b="0" dirty="0">
                <a:latin typeface="Times New Roman"/>
                <a:cs typeface="Times New Roman"/>
              </a:rPr>
              <a:t>а	</a:t>
            </a:r>
            <a:r>
              <a:rPr b="0" spc="-5" dirty="0">
                <a:latin typeface="Times New Roman"/>
                <a:cs typeface="Times New Roman"/>
              </a:rPr>
              <a:t>пери</a:t>
            </a:r>
            <a:r>
              <a:rPr b="0" spc="-70" dirty="0">
                <a:latin typeface="Times New Roman"/>
                <a:cs typeface="Times New Roman"/>
              </a:rPr>
              <a:t>о</a:t>
            </a:r>
            <a:r>
              <a:rPr b="0" dirty="0">
                <a:latin typeface="Times New Roman"/>
                <a:cs typeface="Times New Roman"/>
              </a:rPr>
              <a:t>д	</a:t>
            </a:r>
            <a:r>
              <a:rPr b="0" spc="-50" dirty="0">
                <a:latin typeface="Times New Roman"/>
                <a:cs typeface="Times New Roman"/>
              </a:rPr>
              <a:t>с</a:t>
            </a:r>
            <a:r>
              <a:rPr b="0" spc="20" dirty="0">
                <a:latin typeface="Times New Roman"/>
                <a:cs typeface="Times New Roman"/>
              </a:rPr>
              <a:t>у</a:t>
            </a:r>
            <a:r>
              <a:rPr b="0" dirty="0">
                <a:latin typeface="Times New Roman"/>
                <a:cs typeface="Times New Roman"/>
              </a:rPr>
              <a:t>щ</a:t>
            </a:r>
            <a:r>
              <a:rPr b="0" spc="45" dirty="0">
                <a:latin typeface="Times New Roman"/>
                <a:cs typeface="Times New Roman"/>
              </a:rPr>
              <a:t>е</a:t>
            </a:r>
            <a:r>
              <a:rPr b="0" dirty="0">
                <a:latin typeface="Times New Roman"/>
                <a:cs typeface="Times New Roman"/>
              </a:rPr>
              <a:t>ст</a:t>
            </a:r>
            <a:r>
              <a:rPr b="0" spc="-20" dirty="0">
                <a:latin typeface="Times New Roman"/>
                <a:cs typeface="Times New Roman"/>
              </a:rPr>
              <a:t>в</a:t>
            </a:r>
            <a:r>
              <a:rPr b="0" dirty="0">
                <a:latin typeface="Times New Roman"/>
                <a:cs typeface="Times New Roman"/>
              </a:rPr>
              <a:t>о</a:t>
            </a:r>
            <a:r>
              <a:rPr b="0" spc="-45" dirty="0">
                <a:latin typeface="Times New Roman"/>
                <a:cs typeface="Times New Roman"/>
              </a:rPr>
              <a:t>в</a:t>
            </a:r>
            <a:r>
              <a:rPr b="0" dirty="0">
                <a:latin typeface="Times New Roman"/>
                <a:cs typeface="Times New Roman"/>
              </a:rPr>
              <a:t>ания	</a:t>
            </a:r>
            <a:r>
              <a:rPr b="0" spc="-5" dirty="0">
                <a:latin typeface="Times New Roman"/>
                <a:cs typeface="Times New Roman"/>
              </a:rPr>
              <a:t>п</a:t>
            </a:r>
            <a:r>
              <a:rPr b="0" spc="5" dirty="0">
                <a:latin typeface="Times New Roman"/>
                <a:cs typeface="Times New Roman"/>
              </a:rPr>
              <a:t>р</a:t>
            </a:r>
            <a:r>
              <a:rPr b="0" spc="30" dirty="0">
                <a:latin typeface="Times New Roman"/>
                <a:cs typeface="Times New Roman"/>
              </a:rPr>
              <a:t>о</a:t>
            </a:r>
            <a:r>
              <a:rPr b="0" dirty="0">
                <a:latin typeface="Times New Roman"/>
                <a:cs typeface="Times New Roman"/>
              </a:rPr>
              <a:t>е</a:t>
            </a:r>
            <a:r>
              <a:rPr b="0" spc="-40" dirty="0">
                <a:latin typeface="Times New Roman"/>
                <a:cs typeface="Times New Roman"/>
              </a:rPr>
              <a:t>к</a:t>
            </a:r>
            <a:r>
              <a:rPr b="0" spc="15" dirty="0">
                <a:latin typeface="Times New Roman"/>
                <a:cs typeface="Times New Roman"/>
              </a:rPr>
              <a:t>т</a:t>
            </a:r>
            <a:r>
              <a:rPr b="0" dirty="0"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33720" y="765428"/>
            <a:ext cx="3237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0350" algn="l"/>
                <a:tab pos="3060700" algn="l"/>
              </a:tabLst>
            </a:pPr>
            <a:r>
              <a:rPr sz="2400" spc="20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си</a:t>
            </a:r>
            <a:r>
              <a:rPr sz="2400" spc="-10" dirty="0">
                <a:latin typeface="Times New Roman"/>
                <a:cs typeface="Times New Roman"/>
              </a:rPr>
              <a:t>л</a:t>
            </a:r>
            <a:r>
              <a:rPr sz="2400" spc="-5" dirty="0">
                <a:latin typeface="Times New Roman"/>
                <a:cs typeface="Times New Roman"/>
              </a:rPr>
              <a:t>иям</a:t>
            </a:r>
            <a:r>
              <a:rPr sz="2400" dirty="0">
                <a:latin typeface="Times New Roman"/>
                <a:cs typeface="Times New Roman"/>
              </a:rPr>
              <a:t>и	с</a:t>
            </a:r>
            <a:r>
              <a:rPr sz="2400" spc="-40" dirty="0">
                <a:latin typeface="Times New Roman"/>
                <a:cs typeface="Times New Roman"/>
              </a:rPr>
              <a:t>т</a:t>
            </a:r>
            <a:r>
              <a:rPr sz="2400" spc="-135" dirty="0">
                <a:latin typeface="Times New Roman"/>
                <a:cs typeface="Times New Roman"/>
              </a:rPr>
              <a:t>у</a:t>
            </a:r>
            <a:r>
              <a:rPr sz="2400" spc="-10" dirty="0">
                <a:latin typeface="Times New Roman"/>
                <a:cs typeface="Times New Roman"/>
              </a:rPr>
              <a:t>д</a:t>
            </a:r>
            <a:r>
              <a:rPr sz="2400" dirty="0">
                <a:latin typeface="Times New Roman"/>
                <a:cs typeface="Times New Roman"/>
              </a:rPr>
              <a:t>ен</a:t>
            </a:r>
            <a:r>
              <a:rPr sz="2400" spc="-4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ов	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977" y="1131189"/>
            <a:ext cx="8841740" cy="165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marR="127635">
              <a:lnSpc>
                <a:spcPct val="100000"/>
              </a:lnSpc>
              <a:spcBef>
                <a:spcPts val="100"/>
              </a:spcBef>
              <a:tabLst>
                <a:tab pos="2578735" algn="l"/>
                <a:tab pos="5093970" algn="l"/>
                <a:tab pos="6444615" algn="l"/>
                <a:tab pos="7357745" algn="l"/>
              </a:tabLst>
            </a:pPr>
            <a:r>
              <a:rPr sz="2400" spc="-5" dirty="0">
                <a:latin typeface="Times New Roman"/>
                <a:cs typeface="Times New Roman"/>
              </a:rPr>
              <a:t>преп</a:t>
            </a:r>
            <a:r>
              <a:rPr sz="2400" spc="-7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да</a:t>
            </a:r>
            <a:r>
              <a:rPr sz="2400" spc="-40" dirty="0">
                <a:latin typeface="Times New Roman"/>
                <a:cs typeface="Times New Roman"/>
              </a:rPr>
              <a:t>в</a:t>
            </a:r>
            <a:r>
              <a:rPr sz="2400" spc="-60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5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ле</a:t>
            </a:r>
            <a:r>
              <a:rPr sz="2400" dirty="0">
                <a:latin typeface="Times New Roman"/>
                <a:cs typeface="Times New Roman"/>
              </a:rPr>
              <a:t>й	</a:t>
            </a:r>
            <a:r>
              <a:rPr sz="2400" spc="-5" dirty="0">
                <a:latin typeface="Times New Roman"/>
                <a:cs typeface="Times New Roman"/>
              </a:rPr>
              <a:t>Но</a:t>
            </a:r>
            <a:r>
              <a:rPr sz="2400" spc="-25" dirty="0">
                <a:latin typeface="Times New Roman"/>
                <a:cs typeface="Times New Roman"/>
              </a:rPr>
              <a:t>в</a:t>
            </a:r>
            <a:r>
              <a:rPr sz="2400" spc="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р</a:t>
            </a:r>
            <a:r>
              <a:rPr sz="2400" spc="5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ссийс</a:t>
            </a:r>
            <a:r>
              <a:rPr sz="2400" spc="-114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75" dirty="0">
                <a:latin typeface="Times New Roman"/>
                <a:cs typeface="Times New Roman"/>
              </a:rPr>
              <a:t>г</a:t>
            </a:r>
            <a:r>
              <a:rPr sz="2400" dirty="0">
                <a:latin typeface="Times New Roman"/>
                <a:cs typeface="Times New Roman"/>
              </a:rPr>
              <a:t>о	фили</a:t>
            </a:r>
            <a:r>
              <a:rPr sz="2400" spc="3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dirty="0">
                <a:latin typeface="Times New Roman"/>
                <a:cs typeface="Times New Roman"/>
              </a:rPr>
              <a:t>а	было	</a:t>
            </a:r>
            <a:r>
              <a:rPr sz="2400" spc="-5" dirty="0">
                <a:latin typeface="Times New Roman"/>
                <a:cs typeface="Times New Roman"/>
              </a:rPr>
              <a:t>п</a:t>
            </a:r>
            <a:r>
              <a:rPr sz="2400" spc="5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20" dirty="0">
                <a:latin typeface="Times New Roman"/>
                <a:cs typeface="Times New Roman"/>
              </a:rPr>
              <a:t>в</a:t>
            </a:r>
            <a:r>
              <a:rPr sz="2400" spc="-3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дено  </a:t>
            </a:r>
            <a:r>
              <a:rPr sz="2400" spc="-10" dirty="0">
                <a:latin typeface="Times New Roman"/>
                <a:cs typeface="Times New Roman"/>
              </a:rPr>
              <a:t>более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20 </a:t>
            </a:r>
            <a:r>
              <a:rPr sz="2400" spc="-10" dirty="0">
                <a:latin typeface="Times New Roman"/>
                <a:cs typeface="Times New Roman"/>
              </a:rPr>
              <a:t>обучающих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мероприятий.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Среди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них: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275"/>
              </a:lnSpc>
            </a:pPr>
            <a:r>
              <a:rPr sz="2000" b="1" spc="-25" dirty="0">
                <a:latin typeface="Times New Roman"/>
                <a:cs typeface="Times New Roman"/>
              </a:rPr>
              <a:t>ИНТЕРАКТИВНОЕ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ЗАНЯТИЕ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НА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ТЕМУ: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«ПРИКЛЮЧЕНИЯ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5" dirty="0">
                <a:latin typeface="Times New Roman"/>
                <a:cs typeface="Times New Roman"/>
              </a:rPr>
              <a:t>БУРАТИНО.</a:t>
            </a:r>
            <a:endParaRPr sz="20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ИСТОРИЯ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ПОЯВЛЕНИЯ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ДЕНЕГ»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(возрастная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категория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-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учащиеся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1-5</a:t>
            </a:r>
            <a:r>
              <a:rPr sz="2000" b="1" spc="-10" dirty="0">
                <a:latin typeface="Times New Roman"/>
                <a:cs typeface="Times New Roman"/>
              </a:rPr>
              <a:t> классов.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6408" y="2906267"/>
            <a:ext cx="8065134" cy="3906520"/>
            <a:chOff x="216408" y="2906267"/>
            <a:chExt cx="8065134" cy="390652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408" y="2906267"/>
              <a:ext cx="3233928" cy="20573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0796" y="3087623"/>
              <a:ext cx="4960620" cy="21838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3536" y="4701538"/>
              <a:ext cx="3750564" cy="21107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538" y="260730"/>
            <a:ext cx="523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Образование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через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всю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жизнь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(финансовый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аспект)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ИНТЕРАКТИВНАЯ</a:t>
            </a:r>
            <a:r>
              <a:rPr spc="-5" dirty="0"/>
              <a:t> </a:t>
            </a:r>
            <a:r>
              <a:rPr spc="-10" dirty="0"/>
              <a:t>ОБУЧАЮЩАЯ</a:t>
            </a:r>
            <a:r>
              <a:rPr spc="-5" dirty="0"/>
              <a:t> </a:t>
            </a:r>
            <a:r>
              <a:rPr spc="-80" dirty="0"/>
              <a:t>ИГРА</a:t>
            </a:r>
            <a:r>
              <a:rPr spc="-5" dirty="0"/>
              <a:t> </a:t>
            </a:r>
            <a:r>
              <a:rPr dirty="0"/>
              <a:t>НА</a:t>
            </a:r>
            <a:r>
              <a:rPr spc="-15" dirty="0"/>
              <a:t> </a:t>
            </a:r>
            <a:r>
              <a:rPr spc="-25" dirty="0"/>
              <a:t>ТЕМУ: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«ВОЗНИКНОВЕНИЕ</a:t>
            </a:r>
            <a:r>
              <a:rPr spc="-40" dirty="0"/>
              <a:t> </a:t>
            </a:r>
            <a:r>
              <a:rPr dirty="0"/>
              <a:t>И</a:t>
            </a:r>
            <a:r>
              <a:rPr spc="-10" dirty="0"/>
              <a:t> ИСТОРИЯ</a:t>
            </a:r>
            <a:r>
              <a:rPr spc="-5" dirty="0"/>
              <a:t> </a:t>
            </a:r>
            <a:r>
              <a:rPr spc="-50" dirty="0"/>
              <a:t>РАЗВИТИЯ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1732" y="1563115"/>
            <a:ext cx="68084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4320" marR="5080" indent="-2802255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БАНКОВ»</a:t>
            </a:r>
            <a:r>
              <a:rPr sz="2400" b="1" spc="-5" dirty="0">
                <a:latin typeface="Times New Roman"/>
                <a:cs typeface="Times New Roman"/>
              </a:rPr>
              <a:t> (возрастная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категория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–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учащиеся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3-5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классов)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2075688"/>
            <a:ext cx="8686800" cy="4714240"/>
            <a:chOff x="0" y="2075688"/>
            <a:chExt cx="8686800" cy="47142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6140" y="2075688"/>
              <a:ext cx="4014216" cy="22052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447" y="4410454"/>
              <a:ext cx="5734812" cy="23561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3100" y="3573778"/>
              <a:ext cx="2933700" cy="32156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116836"/>
              <a:ext cx="3159252" cy="21229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538" y="260730"/>
            <a:ext cx="523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Образование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через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всю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жизнь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(финансовый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аспект)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7828" y="969390"/>
            <a:ext cx="68167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1175" marR="502920" indent="-127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ОТКРЫТЫЙ СЕМИНАР </a:t>
            </a:r>
            <a:r>
              <a:rPr sz="2400" b="1" dirty="0">
                <a:latin typeface="Times New Roman"/>
                <a:cs typeface="Times New Roman"/>
              </a:rPr>
              <a:t>НА </a:t>
            </a:r>
            <a:r>
              <a:rPr sz="2400" b="1" spc="-25" dirty="0">
                <a:latin typeface="Times New Roman"/>
                <a:cs typeface="Times New Roman"/>
              </a:rPr>
              <a:t>ТЕМУ: 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"ОСНОВЫ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РЫНКА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ЦЕННЫХ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БУМАГ".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(возрастная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категория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–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учащиеся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10-11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классов)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7" y="2923032"/>
            <a:ext cx="8602980" cy="297941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538" y="260730"/>
            <a:ext cx="523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Образование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через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всю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жизнь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(финансовый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аспект)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ОТКРЫТЫЙ</a:t>
            </a:r>
            <a:r>
              <a:rPr spc="5" dirty="0"/>
              <a:t> </a:t>
            </a:r>
            <a:r>
              <a:rPr spc="-5" dirty="0"/>
              <a:t>СЕМИНАР</a:t>
            </a:r>
            <a:r>
              <a:rPr spc="-30" dirty="0"/>
              <a:t> </a:t>
            </a:r>
            <a:r>
              <a:rPr dirty="0"/>
              <a:t>НА</a:t>
            </a:r>
            <a:r>
              <a:rPr spc="-5" dirty="0"/>
              <a:t> </a:t>
            </a:r>
            <a:r>
              <a:rPr spc="-25" dirty="0"/>
              <a:t>ТЕМУ:</a:t>
            </a:r>
          </a:p>
          <a:p>
            <a:pPr marL="12065" marR="5080" algn="ctr">
              <a:lnSpc>
                <a:spcPct val="100000"/>
              </a:lnSpc>
            </a:pPr>
            <a:r>
              <a:rPr spc="-40" dirty="0"/>
              <a:t>«АКТУАЛЬНОСТЬ </a:t>
            </a:r>
            <a:r>
              <a:rPr dirty="0"/>
              <a:t>ПОСТРОЕНИЯ </a:t>
            </a:r>
            <a:r>
              <a:rPr spc="-5" dirty="0"/>
              <a:t>СИСТЕМЫ </a:t>
            </a:r>
            <a:r>
              <a:rPr spc="-585" dirty="0"/>
              <a:t> </a:t>
            </a:r>
            <a:r>
              <a:rPr spc="-45" dirty="0"/>
              <a:t>УПРАВЛЕНИЯ</a:t>
            </a:r>
            <a:r>
              <a:rPr spc="-10" dirty="0"/>
              <a:t> </a:t>
            </a:r>
            <a:r>
              <a:rPr spc="-5" dirty="0"/>
              <a:t>РИСКАМИ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СОВРЕМЕННЫХ </a:t>
            </a:r>
            <a:r>
              <a:rPr spc="-585" dirty="0"/>
              <a:t> </a:t>
            </a:r>
            <a:r>
              <a:rPr spc="-15" dirty="0"/>
              <a:t>УСЛОВИЯХ</a:t>
            </a:r>
            <a:r>
              <a:rPr spc="-10" dirty="0"/>
              <a:t> ЭКОНОМИКИ»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4236" y="2432684"/>
            <a:ext cx="63849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2090" marR="5080" indent="-147002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(возрастная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категория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–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учащиеся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70" dirty="0">
                <a:latin typeface="Times New Roman"/>
                <a:cs typeface="Times New Roman"/>
              </a:rPr>
              <a:t>11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классов,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колледжей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,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техникумов)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6864" y="3499103"/>
            <a:ext cx="4392168" cy="24216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355" y="3473196"/>
            <a:ext cx="4245864" cy="24582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538" y="260730"/>
            <a:ext cx="523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Образование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через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всю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жизнь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(финансовый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аспект)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4236" y="969390"/>
            <a:ext cx="63849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375" marR="20129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мастер-класс на </a:t>
            </a:r>
            <a:r>
              <a:rPr sz="2400" b="1" spc="-15" dirty="0">
                <a:latin typeface="Times New Roman"/>
                <a:cs typeface="Times New Roman"/>
              </a:rPr>
              <a:t>тему: </a:t>
            </a:r>
            <a:r>
              <a:rPr sz="2400" b="1" spc="-5" dirty="0">
                <a:latin typeface="Times New Roman"/>
                <a:cs typeface="Times New Roman"/>
              </a:rPr>
              <a:t>«Инвестирование на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финансовом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рынке»</a:t>
            </a:r>
            <a:endParaRPr sz="24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(возрастная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категория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–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учащиеся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70" dirty="0">
                <a:latin typeface="Times New Roman"/>
                <a:cs typeface="Times New Roman"/>
              </a:rPr>
              <a:t>11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классов,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колледжей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, </a:t>
            </a:r>
            <a:r>
              <a:rPr sz="2400" b="1" spc="-25" dirty="0">
                <a:latin typeface="Times New Roman"/>
                <a:cs typeface="Times New Roman"/>
              </a:rPr>
              <a:t>техникумов)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др.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083" y="2516123"/>
            <a:ext cx="6899148" cy="41696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0257" y="2098370"/>
            <a:ext cx="5662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>
                <a:latin typeface="Calibri"/>
                <a:cs typeface="Calibri"/>
              </a:rPr>
              <a:t>СПАСИБО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ЗА </a:t>
            </a:r>
            <a:r>
              <a:rPr sz="4000" spc="-5" dirty="0">
                <a:latin typeface="Calibri"/>
                <a:cs typeface="Calibri"/>
              </a:rPr>
              <a:t>ВНИМАНИЕ!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538" y="260730"/>
            <a:ext cx="2526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Финансовая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грамотность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8108" y="1156791"/>
            <a:ext cx="71513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Times New Roman"/>
                <a:cs typeface="Times New Roman"/>
              </a:rPr>
              <a:t>ГРАМОТНОСТЬ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ШКОЛЬНИКОВ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ФИНАНСОВОЙ </a:t>
            </a:r>
            <a:r>
              <a:rPr sz="1800" b="1" spc="-5" dirty="0">
                <a:latin typeface="Times New Roman"/>
                <a:cs typeface="Times New Roman"/>
              </a:rPr>
              <a:t>СФЕРЕ– </a:t>
            </a:r>
            <a:r>
              <a:rPr sz="1800" b="1" spc="-10" dirty="0">
                <a:latin typeface="Times New Roman"/>
                <a:cs typeface="Times New Roman"/>
              </a:rPr>
              <a:t>ЭТО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3963" y="1600326"/>
            <a:ext cx="751776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1069" marR="5080" indent="-92900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imes New Roman"/>
                <a:cs typeface="Times New Roman"/>
              </a:rPr>
              <a:t>эффективная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мера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обеспечения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повышения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стандартов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качества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жизни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экономической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безопасности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населения.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1752" y="2574035"/>
            <a:ext cx="8467725" cy="4284345"/>
            <a:chOff x="301752" y="2574035"/>
            <a:chExt cx="8467725" cy="42843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752" y="2574035"/>
              <a:ext cx="4075176" cy="30571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0112" y="4162042"/>
              <a:ext cx="4800599" cy="26959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5736" y="2574035"/>
              <a:ext cx="4023360" cy="31760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538" y="260730"/>
            <a:ext cx="2526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Финансовая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грамотность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078229"/>
            <a:ext cx="3053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7995" algn="l"/>
                <a:tab pos="1539875" algn="l"/>
              </a:tabLst>
            </a:pPr>
            <a:r>
              <a:rPr sz="2400" dirty="0">
                <a:latin typeface="Times New Roman"/>
                <a:cs typeface="Times New Roman"/>
              </a:rPr>
              <a:t>С	</a:t>
            </a:r>
            <a:r>
              <a:rPr sz="2400" spc="-5" dirty="0">
                <a:latin typeface="Times New Roman"/>
                <a:cs typeface="Times New Roman"/>
              </a:rPr>
              <a:t>цель</a:t>
            </a:r>
            <a:r>
              <a:rPr sz="2400" dirty="0">
                <a:latin typeface="Times New Roman"/>
                <a:cs typeface="Times New Roman"/>
              </a:rPr>
              <a:t>ю	</a:t>
            </a:r>
            <a:r>
              <a:rPr sz="2400" spc="-5" dirty="0">
                <a:latin typeface="Times New Roman"/>
                <a:cs typeface="Times New Roman"/>
              </a:rPr>
              <a:t>повышения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0546" y="1078229"/>
            <a:ext cx="5525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3880" algn="l"/>
                <a:tab pos="3729990" algn="l"/>
              </a:tabLst>
            </a:pPr>
            <a:r>
              <a:rPr sz="2400" dirty="0">
                <a:latin typeface="Times New Roman"/>
                <a:cs typeface="Times New Roman"/>
              </a:rPr>
              <a:t>финан</a:t>
            </a:r>
            <a:r>
              <a:rPr sz="2400" spc="5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2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ой	</a:t>
            </a:r>
            <a:r>
              <a:rPr sz="2400" spc="-5" dirty="0">
                <a:latin typeface="Times New Roman"/>
                <a:cs typeface="Times New Roman"/>
              </a:rPr>
              <a:t>гра</a:t>
            </a:r>
            <a:r>
              <a:rPr sz="2400" dirty="0">
                <a:latin typeface="Times New Roman"/>
                <a:cs typeface="Times New Roman"/>
              </a:rPr>
              <a:t>м</a:t>
            </a:r>
            <a:r>
              <a:rPr sz="2400" spc="-4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тн</a:t>
            </a:r>
            <a:r>
              <a:rPr sz="2400" spc="6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сти	о</a:t>
            </a:r>
            <a:r>
              <a:rPr sz="2400" spc="-95" dirty="0">
                <a:latin typeface="Times New Roman"/>
                <a:cs typeface="Times New Roman"/>
              </a:rPr>
              <a:t>б</a:t>
            </a:r>
            <a:r>
              <a:rPr sz="2400" spc="5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чающи</a:t>
            </a:r>
            <a:r>
              <a:rPr sz="2400" spc="-70" dirty="0">
                <a:latin typeface="Times New Roman"/>
                <a:cs typeface="Times New Roman"/>
              </a:rPr>
              <a:t>х</a:t>
            </a:r>
            <a:r>
              <a:rPr sz="2400" dirty="0">
                <a:latin typeface="Times New Roman"/>
                <a:cs typeface="Times New Roman"/>
              </a:rPr>
              <a:t>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443990"/>
            <a:ext cx="880681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общеобразовательных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учебных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заведений,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колледжей</a:t>
            </a:r>
            <a:r>
              <a:rPr sz="2400" spc="5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техникумов </a:t>
            </a:r>
            <a:r>
              <a:rPr sz="2400" dirty="0">
                <a:latin typeface="Times New Roman"/>
                <a:cs typeface="Times New Roman"/>
              </a:rPr>
              <a:t>Новороссийский филиал </a:t>
            </a:r>
            <a:r>
              <a:rPr sz="2400" spc="-5" dirty="0">
                <a:latin typeface="Times New Roman"/>
                <a:cs typeface="Times New Roman"/>
              </a:rPr>
              <a:t>Финуниверситета </a:t>
            </a:r>
            <a:r>
              <a:rPr sz="2400" spc="-10" dirty="0">
                <a:latin typeface="Times New Roman"/>
                <a:cs typeface="Times New Roman"/>
              </a:rPr>
              <a:t>реализует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два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проекта: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spc="-30" dirty="0">
                <a:latin typeface="Times New Roman"/>
                <a:cs typeface="Times New Roman"/>
              </a:rPr>
              <a:t>-Школа </a:t>
            </a:r>
            <a:r>
              <a:rPr sz="2400" spc="-15" dirty="0">
                <a:latin typeface="Times New Roman"/>
                <a:cs typeface="Times New Roman"/>
              </a:rPr>
              <a:t>начинающего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ученого;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-Образование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через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всю </a:t>
            </a:r>
            <a:r>
              <a:rPr sz="2400" dirty="0">
                <a:latin typeface="Times New Roman"/>
                <a:cs typeface="Times New Roman"/>
              </a:rPr>
              <a:t>жизнь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(финансовый аспект)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28743"/>
            <a:ext cx="9144000" cy="24277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538" y="260730"/>
            <a:ext cx="2526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Финансовая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грамотность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0108" y="814577"/>
            <a:ext cx="84435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349375" algn="l"/>
                <a:tab pos="2501265" algn="l"/>
                <a:tab pos="3687445" algn="l"/>
                <a:tab pos="4382135" algn="l"/>
                <a:tab pos="4655185" algn="l"/>
                <a:tab pos="5941695" algn="l"/>
                <a:tab pos="6217285" algn="l"/>
                <a:tab pos="8017509" algn="l"/>
                <a:tab pos="8292465" algn="l"/>
              </a:tabLst>
            </a:pP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5" dirty="0">
                <a:latin typeface="Times New Roman"/>
                <a:cs typeface="Times New Roman"/>
              </a:rPr>
              <a:t>р</a:t>
            </a:r>
            <a:r>
              <a:rPr sz="2000" spc="1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е</a:t>
            </a:r>
            <a:r>
              <a:rPr sz="2000" spc="-30" dirty="0">
                <a:latin typeface="Times New Roman"/>
                <a:cs typeface="Times New Roman"/>
              </a:rPr>
              <a:t>к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ами	</a:t>
            </a:r>
            <a:r>
              <a:rPr sz="2000" spc="-5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х</a:t>
            </a:r>
            <a:r>
              <a:rPr sz="2000" spc="-20" dirty="0">
                <a:latin typeface="Times New Roman"/>
                <a:cs typeface="Times New Roman"/>
              </a:rPr>
              <a:t>в</a:t>
            </a:r>
            <a:r>
              <a:rPr sz="2000" spc="-9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чены	у</a:t>
            </a:r>
            <a:r>
              <a:rPr sz="2000" spc="-10" dirty="0">
                <a:latin typeface="Times New Roman"/>
                <a:cs typeface="Times New Roman"/>
              </a:rPr>
              <a:t>ч</a:t>
            </a:r>
            <a:r>
              <a:rPr sz="2000" dirty="0">
                <a:latin typeface="Times New Roman"/>
                <a:cs typeface="Times New Roman"/>
              </a:rPr>
              <a:t>ащи</a:t>
            </a:r>
            <a:r>
              <a:rPr sz="2000" spc="4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ся	ш</a:t>
            </a:r>
            <a:r>
              <a:rPr sz="2000" spc="-105" dirty="0">
                <a:latin typeface="Times New Roman"/>
                <a:cs typeface="Times New Roman"/>
              </a:rPr>
              <a:t>к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	и	</a:t>
            </a:r>
            <a:r>
              <a:rPr sz="2000" spc="-100" dirty="0">
                <a:latin typeface="Times New Roman"/>
                <a:cs typeface="Times New Roman"/>
              </a:rPr>
              <a:t>к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30" dirty="0">
                <a:latin typeface="Times New Roman"/>
                <a:cs typeface="Times New Roman"/>
              </a:rPr>
              <a:t>ж</a:t>
            </a:r>
            <a:r>
              <a:rPr sz="2000" dirty="0">
                <a:latin typeface="Times New Roman"/>
                <a:cs typeface="Times New Roman"/>
              </a:rPr>
              <a:t>ей	</a:t>
            </a:r>
            <a:r>
              <a:rPr sz="2000" spc="-235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.	</a:t>
            </a:r>
            <a:r>
              <a:rPr sz="2000" spc="5" dirty="0">
                <a:latin typeface="Times New Roman"/>
                <a:cs typeface="Times New Roman"/>
              </a:rPr>
              <a:t>Но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5" dirty="0">
                <a:latin typeface="Times New Roman"/>
                <a:cs typeface="Times New Roman"/>
              </a:rPr>
              <a:t>ий</a:t>
            </a:r>
            <a:r>
              <a:rPr sz="2000" spc="5" dirty="0">
                <a:latin typeface="Times New Roman"/>
                <a:cs typeface="Times New Roman"/>
              </a:rPr>
              <a:t>с</a:t>
            </a:r>
            <a:r>
              <a:rPr sz="2000" spc="-4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а	и	</a:t>
            </a:r>
            <a:r>
              <a:rPr sz="2000" spc="-235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.  </a:t>
            </a:r>
            <a:r>
              <a:rPr sz="2000" spc="-20" dirty="0">
                <a:latin typeface="Times New Roman"/>
                <a:cs typeface="Times New Roman"/>
              </a:rPr>
              <a:t>Геленджика.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108" y="1423873"/>
            <a:ext cx="84448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6870" algn="l"/>
                <a:tab pos="2545715" algn="l"/>
                <a:tab pos="4319905" algn="l"/>
                <a:tab pos="5687060" algn="l"/>
                <a:tab pos="7342505" algn="l"/>
              </a:tabLst>
            </a:pPr>
            <a:r>
              <a:rPr sz="2000" dirty="0">
                <a:latin typeface="Times New Roman"/>
                <a:cs typeface="Times New Roman"/>
              </a:rPr>
              <a:t>С	</a:t>
            </a:r>
            <a:r>
              <a:rPr sz="2000" spc="-10" dirty="0">
                <a:latin typeface="Times New Roman"/>
                <a:cs typeface="Times New Roman"/>
              </a:rPr>
              <a:t>образовательными	</a:t>
            </a:r>
            <a:r>
              <a:rPr sz="2000" dirty="0">
                <a:latin typeface="Times New Roman"/>
                <a:cs typeface="Times New Roman"/>
              </a:rPr>
              <a:t>учреждениями	</a:t>
            </a:r>
            <a:r>
              <a:rPr sz="2000" spc="-10" dirty="0">
                <a:latin typeface="Times New Roman"/>
                <a:cs typeface="Times New Roman"/>
              </a:rPr>
              <a:t>заключены	</a:t>
            </a:r>
            <a:r>
              <a:rPr sz="2000" dirty="0">
                <a:latin typeface="Times New Roman"/>
                <a:cs typeface="Times New Roman"/>
              </a:rPr>
              <a:t>официальные	</a:t>
            </a:r>
            <a:r>
              <a:rPr sz="2000" spc="-10" dirty="0">
                <a:latin typeface="Times New Roman"/>
                <a:cs typeface="Times New Roman"/>
              </a:rPr>
              <a:t>договоры,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также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заключен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договор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управлением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образования МО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г.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Новороссийск.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1355" y="2034539"/>
            <a:ext cx="8963025" cy="4653280"/>
            <a:chOff x="181355" y="2034539"/>
            <a:chExt cx="8963025" cy="46532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5" y="2316479"/>
              <a:ext cx="3493008" cy="24414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2447" y="5116067"/>
              <a:ext cx="2511552" cy="15712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6179" y="2034539"/>
              <a:ext cx="3709416" cy="16672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6655" y="3537203"/>
              <a:ext cx="3113531" cy="23347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1308" y="4312919"/>
              <a:ext cx="3165348" cy="23743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538" y="260730"/>
            <a:ext cx="2962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Школа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начинающего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ученого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8818" y="806577"/>
            <a:ext cx="821817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499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Проект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"Школа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начинающего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ученого" </a:t>
            </a:r>
            <a:r>
              <a:rPr sz="1800" dirty="0">
                <a:latin typeface="Times New Roman"/>
                <a:cs typeface="Times New Roman"/>
              </a:rPr>
              <a:t>(далее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Проект)</a:t>
            </a:r>
            <a:r>
              <a:rPr sz="1800" dirty="0">
                <a:latin typeface="Times New Roman"/>
                <a:cs typeface="Times New Roman"/>
              </a:rPr>
              <a:t> был </a:t>
            </a:r>
            <a:r>
              <a:rPr sz="1800" spc="-5" dirty="0">
                <a:latin typeface="Times New Roman"/>
                <a:cs typeface="Times New Roman"/>
              </a:rPr>
              <a:t>представлен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утвержден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-10" dirty="0">
                <a:latin typeface="Times New Roman"/>
                <a:cs typeface="Times New Roman"/>
              </a:rPr>
              <a:t> Ученом</a:t>
            </a:r>
            <a:r>
              <a:rPr sz="1800" dirty="0">
                <a:latin typeface="Times New Roman"/>
                <a:cs typeface="Times New Roman"/>
              </a:rPr>
              <a:t> совете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Новороссийского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филиала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27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сентября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2018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года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(протокол</a:t>
            </a:r>
            <a:r>
              <a:rPr sz="1800" dirty="0">
                <a:latin typeface="Times New Roman"/>
                <a:cs typeface="Times New Roman"/>
              </a:rPr>
              <a:t> №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4).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i="1" spc="-5" dirty="0">
                <a:latin typeface="Times New Roman"/>
                <a:cs typeface="Times New Roman"/>
              </a:rPr>
              <a:t>Автор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Проекта</a:t>
            </a:r>
            <a:r>
              <a:rPr sz="1800" b="1" i="1" spc="45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 </a:t>
            </a:r>
            <a:r>
              <a:rPr sz="1800" spc="-5" dirty="0">
                <a:latin typeface="Times New Roman"/>
                <a:cs typeface="Times New Roman"/>
              </a:rPr>
              <a:t>доцент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кафедры </a:t>
            </a:r>
            <a:r>
              <a:rPr sz="1800" spc="-20" dirty="0">
                <a:latin typeface="Times New Roman"/>
                <a:cs typeface="Times New Roman"/>
              </a:rPr>
              <a:t>"Экономика,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финансы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менеджмент",</a:t>
            </a:r>
            <a:r>
              <a:rPr sz="1800" spc="-15" dirty="0">
                <a:latin typeface="Times New Roman"/>
                <a:cs typeface="Times New Roman"/>
              </a:rPr>
              <a:t> кандидат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экономических </a:t>
            </a:r>
            <a:r>
              <a:rPr sz="1800" spc="-20" dirty="0">
                <a:latin typeface="Times New Roman"/>
                <a:cs typeface="Times New Roman"/>
              </a:rPr>
              <a:t>наук,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доцент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Ирина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Александровна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Заярная.</a:t>
            </a:r>
            <a:endParaRPr sz="1800">
              <a:latin typeface="Times New Roman"/>
              <a:cs typeface="Times New Roman"/>
            </a:endParaRPr>
          </a:p>
          <a:p>
            <a:pPr marL="12700" marR="58419">
              <a:lnSpc>
                <a:spcPct val="100000"/>
              </a:lnSpc>
            </a:pPr>
            <a:r>
              <a:rPr sz="1800" b="1" i="1" spc="-15" dirty="0">
                <a:latin typeface="Times New Roman"/>
                <a:cs typeface="Times New Roman"/>
              </a:rPr>
              <a:t>Цель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Проекта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формирование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образовательного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пространства,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которое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позволяет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школьнику </a:t>
            </a:r>
            <a:r>
              <a:rPr sz="1800" spc="-5" dirty="0">
                <a:latin typeface="Times New Roman"/>
                <a:cs typeface="Times New Roman"/>
              </a:rPr>
              <a:t>повысить финансовую </a:t>
            </a:r>
            <a:r>
              <a:rPr sz="1800" dirty="0">
                <a:latin typeface="Times New Roman"/>
                <a:cs typeface="Times New Roman"/>
              </a:rPr>
              <a:t>грамотность и занять </a:t>
            </a:r>
            <a:r>
              <a:rPr sz="1800" spc="5" dirty="0">
                <a:latin typeface="Times New Roman"/>
                <a:cs typeface="Times New Roman"/>
              </a:rPr>
              <a:t>осмысленную </a:t>
            </a:r>
            <a:r>
              <a:rPr sz="1800" spc="-10" dirty="0">
                <a:latin typeface="Times New Roman"/>
                <a:cs typeface="Times New Roman"/>
              </a:rPr>
              <a:t>позицию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выборе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будущей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профессии.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40" y="3400044"/>
            <a:ext cx="8682609" cy="3230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538" y="260730"/>
            <a:ext cx="2962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Школа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начинающего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ученого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2288" y="899616"/>
            <a:ext cx="3451860" cy="552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Times New Roman"/>
                <a:cs typeface="Times New Roman"/>
              </a:rPr>
              <a:t>ПРАКТИЧЕСКАЯ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00" b="1" spc="-30" dirty="0">
                <a:latin typeface="Times New Roman"/>
                <a:cs typeface="Times New Roman"/>
              </a:rPr>
              <a:t>ЗНАЧИМОСТЬ </a:t>
            </a:r>
            <a:r>
              <a:rPr sz="1800" b="1" spc="-15" dirty="0">
                <a:latin typeface="Times New Roman"/>
                <a:cs typeface="Times New Roman"/>
              </a:rPr>
              <a:t>ПРОЕКТА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300355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Учитывая </a:t>
            </a:r>
            <a:r>
              <a:rPr sz="1800" spc="-5" dirty="0">
                <a:latin typeface="Times New Roman"/>
                <a:cs typeface="Times New Roman"/>
              </a:rPr>
              <a:t>нынешние тенденции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развития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экономики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страны, </a:t>
            </a:r>
            <a:r>
              <a:rPr sz="1800" spc="5" dirty="0">
                <a:latin typeface="Times New Roman"/>
                <a:cs typeface="Times New Roman"/>
              </a:rPr>
              <a:t> воспитание </a:t>
            </a:r>
            <a:r>
              <a:rPr sz="1800" spc="-5" dirty="0">
                <a:latin typeface="Times New Roman"/>
                <a:cs typeface="Times New Roman"/>
              </a:rPr>
              <a:t>финансовой </a:t>
            </a:r>
            <a:r>
              <a:rPr sz="1800" dirty="0">
                <a:latin typeface="Times New Roman"/>
                <a:cs typeface="Times New Roman"/>
              </a:rPr>
              <a:t> грамотности, </a:t>
            </a:r>
            <a:r>
              <a:rPr sz="1800" spc="-5" dirty="0">
                <a:latin typeface="Times New Roman"/>
                <a:cs typeface="Times New Roman"/>
              </a:rPr>
              <a:t>укрепление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развитие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познаний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области</a:t>
            </a:r>
            <a:endParaRPr sz="1800">
              <a:latin typeface="Times New Roman"/>
              <a:cs typeface="Times New Roman"/>
            </a:endParaRPr>
          </a:p>
          <a:p>
            <a:pPr marL="12700" marR="147955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бизнес-информатики </a:t>
            </a:r>
            <a:r>
              <a:rPr sz="1800" spc="-20" dirty="0">
                <a:latin typeface="Times New Roman"/>
                <a:cs typeface="Times New Roman"/>
              </a:rPr>
              <a:t>поможет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учащимся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будущем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чувствовать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себя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увереннее,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позволяет</a:t>
            </a:r>
            <a:endParaRPr sz="1800">
              <a:latin typeface="Times New Roman"/>
              <a:cs typeface="Times New Roman"/>
            </a:endParaRPr>
          </a:p>
          <a:p>
            <a:pPr marL="12700" marR="142875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Times New Roman"/>
                <a:cs typeface="Times New Roman"/>
              </a:rPr>
              <a:t>подготовить </a:t>
            </a:r>
            <a:r>
              <a:rPr sz="1800" spc="-5" dirty="0">
                <a:latin typeface="Times New Roman"/>
                <a:cs typeface="Times New Roman"/>
              </a:rPr>
              <a:t>их </a:t>
            </a:r>
            <a:r>
              <a:rPr sz="1800" dirty="0">
                <a:latin typeface="Times New Roman"/>
                <a:cs typeface="Times New Roman"/>
              </a:rPr>
              <a:t>к последующей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трудовой </a:t>
            </a:r>
            <a:r>
              <a:rPr sz="1800" dirty="0">
                <a:latin typeface="Times New Roman"/>
                <a:cs typeface="Times New Roman"/>
              </a:rPr>
              <a:t>деятельности с </a:t>
            </a:r>
            <a:r>
              <a:rPr sz="1800" spc="-10" dirty="0">
                <a:latin typeface="Times New Roman"/>
                <a:cs typeface="Times New Roman"/>
              </a:rPr>
              <a:t>учетом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потребностей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региона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помогает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 </a:t>
            </a:r>
            <a:r>
              <a:rPr sz="1800" spc="-20" dirty="0">
                <a:latin typeface="Times New Roman"/>
                <a:cs typeface="Times New Roman"/>
              </a:rPr>
              <a:t>этом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избежать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ошибок,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которые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возникают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имеющемся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недостатке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компетенций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 учащихся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области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10" dirty="0">
                <a:latin typeface="Times New Roman"/>
                <a:cs typeface="Times New Roman"/>
              </a:rPr>
              <a:t>основ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бизнеса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бизнес-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/>
                <a:cs typeface="Times New Roman"/>
              </a:rPr>
              <a:t>информатики.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4279" y="1815083"/>
            <a:ext cx="5370576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538" y="260730"/>
            <a:ext cx="2962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Школа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начинающего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ученого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538" y="887730"/>
            <a:ext cx="6303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latin typeface="Times New Roman"/>
                <a:cs typeface="Times New Roman"/>
              </a:rPr>
              <a:t>В</a:t>
            </a:r>
            <a:r>
              <a:rPr sz="2000" b="0" spc="-5" dirty="0">
                <a:latin typeface="Times New Roman"/>
                <a:cs typeface="Times New Roman"/>
              </a:rPr>
              <a:t> рамках</a:t>
            </a:r>
            <a:r>
              <a:rPr sz="2000" b="0" spc="-2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Проекта</a:t>
            </a:r>
            <a:r>
              <a:rPr sz="2000" b="0" spc="-25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осуществляется</a:t>
            </a:r>
            <a:r>
              <a:rPr sz="2000" b="0" spc="-1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реализация</a:t>
            </a:r>
            <a:r>
              <a:rPr sz="2000" b="0" spc="3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Программ: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538" y="1192225"/>
            <a:ext cx="30048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Times New Roman"/>
                <a:cs typeface="Times New Roman"/>
              </a:rPr>
              <a:t>«Основы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бизнеса»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latin typeface="Times New Roman"/>
                <a:cs typeface="Times New Roman"/>
              </a:rPr>
              <a:t>«</a:t>
            </a:r>
            <a:r>
              <a:rPr sz="2000" spc="-5" dirty="0">
                <a:latin typeface="Times New Roman"/>
                <a:cs typeface="Times New Roman"/>
              </a:rPr>
              <a:t>Биз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4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5" dirty="0">
                <a:latin typeface="Times New Roman"/>
                <a:cs typeface="Times New Roman"/>
              </a:rPr>
              <a:t>-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фо</a:t>
            </a:r>
            <a:r>
              <a:rPr sz="2000" spc="-3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м</a:t>
            </a:r>
            <a:r>
              <a:rPr sz="2000" spc="-5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ти</a:t>
            </a:r>
            <a:r>
              <a:rPr sz="2000" spc="-4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а»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538" y="1802383"/>
            <a:ext cx="59747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43050" algn="l"/>
                <a:tab pos="3326129" algn="l"/>
                <a:tab pos="3952240" algn="l"/>
                <a:tab pos="5513070" algn="l"/>
              </a:tabLst>
            </a:pPr>
            <a:r>
              <a:rPr sz="2000" spc="-5" dirty="0">
                <a:latin typeface="Times New Roman"/>
                <a:cs typeface="Times New Roman"/>
              </a:rPr>
              <a:t>Программ</a:t>
            </a:r>
            <a:r>
              <a:rPr sz="2000" dirty="0">
                <a:latin typeface="Times New Roman"/>
                <a:cs typeface="Times New Roman"/>
              </a:rPr>
              <a:t>ы	ад</a:t>
            </a:r>
            <a:r>
              <a:rPr sz="2000" spc="-30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пт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10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аны	для	ш</a:t>
            </a:r>
            <a:r>
              <a:rPr sz="2000" spc="-105" dirty="0">
                <a:latin typeface="Times New Roman"/>
                <a:cs typeface="Times New Roman"/>
              </a:rPr>
              <a:t>к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ль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10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ов	</a:t>
            </a:r>
            <a:r>
              <a:rPr sz="2000" spc="-10" dirty="0">
                <a:latin typeface="Times New Roman"/>
                <a:cs typeface="Times New Roman"/>
              </a:rPr>
              <a:t>8-</a:t>
            </a:r>
            <a:r>
              <a:rPr sz="2000" spc="-70" dirty="0">
                <a:latin typeface="Times New Roman"/>
                <a:cs typeface="Times New Roman"/>
              </a:rPr>
              <a:t>11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7226" y="1802383"/>
            <a:ext cx="9264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кл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ссо</a:t>
            </a:r>
            <a:r>
              <a:rPr sz="2000" spc="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62798" y="1802383"/>
            <a:ext cx="10725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ч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щи</a:t>
            </a:r>
            <a:r>
              <a:rPr sz="2000" spc="-55" dirty="0">
                <a:latin typeface="Times New Roman"/>
                <a:cs typeface="Times New Roman"/>
              </a:rPr>
              <a:t>х</a:t>
            </a:r>
            <a:r>
              <a:rPr sz="2000" dirty="0">
                <a:latin typeface="Times New Roman"/>
                <a:cs typeface="Times New Roman"/>
              </a:rPr>
              <a:t>ся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4538" y="2107183"/>
            <a:ext cx="50692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Times New Roman"/>
                <a:cs typeface="Times New Roman"/>
              </a:rPr>
              <a:t>колледжей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техникумов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МО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г.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Новороссийск.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1744" y="2630423"/>
            <a:ext cx="5503163" cy="41269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538" y="260730"/>
            <a:ext cx="2962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Школа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начинающего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ученого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730" y="794131"/>
            <a:ext cx="865251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2834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настоящему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времени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указанным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Программам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Школы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начинающего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ученого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успешно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завершило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обучение </a:t>
            </a:r>
            <a:r>
              <a:rPr sz="2000" spc="-5" dirty="0">
                <a:latin typeface="Times New Roman"/>
                <a:cs typeface="Times New Roman"/>
              </a:rPr>
              <a:t>более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200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человек.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Часть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них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продолжила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обучение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Новороссийском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филиале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Финиверситета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730" y="1708226"/>
            <a:ext cx="32404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программам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бакалавриата.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087" y="2770632"/>
            <a:ext cx="7498079" cy="16352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095" y="4605528"/>
            <a:ext cx="8650224" cy="18867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538" y="260730"/>
            <a:ext cx="523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Образование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через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всю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жизнь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(финансовый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аспект)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780" y="820369"/>
            <a:ext cx="85109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99565" algn="l"/>
              </a:tabLst>
            </a:pPr>
            <a:r>
              <a:rPr b="0" spc="-10" dirty="0">
                <a:latin typeface="Times New Roman"/>
                <a:cs typeface="Times New Roman"/>
              </a:rPr>
              <a:t>Проект</a:t>
            </a:r>
            <a:r>
              <a:rPr b="0" spc="1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«Образование</a:t>
            </a:r>
            <a:r>
              <a:rPr b="0" spc="15" dirty="0">
                <a:latin typeface="Times New Roman"/>
                <a:cs typeface="Times New Roman"/>
              </a:rPr>
              <a:t> </a:t>
            </a:r>
            <a:r>
              <a:rPr b="0" spc="5" dirty="0">
                <a:latin typeface="Times New Roman"/>
                <a:cs typeface="Times New Roman"/>
              </a:rPr>
              <a:t>через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всю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жизнь</a:t>
            </a:r>
            <a:r>
              <a:rPr b="0" spc="1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(финансовый</a:t>
            </a:r>
            <a:r>
              <a:rPr b="0" spc="-10" dirty="0">
                <a:latin typeface="Times New Roman"/>
                <a:cs typeface="Times New Roman"/>
              </a:rPr>
              <a:t> аспект) </a:t>
            </a:r>
            <a:r>
              <a:rPr b="0" dirty="0">
                <a:latin typeface="Times New Roman"/>
                <a:cs typeface="Times New Roman"/>
              </a:rPr>
              <a:t>был </a:t>
            </a:r>
            <a:r>
              <a:rPr b="0" spc="-58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разработан	</a:t>
            </a:r>
            <a:r>
              <a:rPr b="0" spc="-15" dirty="0">
                <a:latin typeface="Times New Roman"/>
                <a:cs typeface="Times New Roman"/>
              </a:rPr>
              <a:t>студентами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Новороссийского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филиала </a:t>
            </a:r>
            <a:r>
              <a:rPr b="0" spc="-15" dirty="0">
                <a:latin typeface="Times New Roman"/>
                <a:cs typeface="Times New Roman"/>
              </a:rPr>
              <a:t>направления 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Times New Roman"/>
                <a:cs typeface="Times New Roman"/>
              </a:rPr>
              <a:t>подготовки</a:t>
            </a:r>
            <a:r>
              <a:rPr b="0" spc="2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«Экономика»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Золотовой</a:t>
            </a:r>
            <a:r>
              <a:rPr b="0" spc="4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М.А.,</a:t>
            </a:r>
            <a:r>
              <a:rPr b="0" spc="1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Новичковой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А.В., 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Пономаревой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И.В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30" dirty="0">
                <a:latin typeface="Times New Roman"/>
                <a:cs typeface="Times New Roman"/>
              </a:rPr>
              <a:t>под</a:t>
            </a:r>
            <a:r>
              <a:rPr b="0" spc="15" dirty="0">
                <a:latin typeface="Times New Roman"/>
                <a:cs typeface="Times New Roman"/>
              </a:rPr>
              <a:t> </a:t>
            </a:r>
            <a:r>
              <a:rPr b="0" spc="-30" dirty="0">
                <a:latin typeface="Times New Roman"/>
                <a:cs typeface="Times New Roman"/>
              </a:rPr>
              <a:t>руководством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к.э.н,</a:t>
            </a:r>
            <a:r>
              <a:rPr b="0" dirty="0">
                <a:latin typeface="Times New Roman"/>
                <a:cs typeface="Times New Roman"/>
              </a:rPr>
              <a:t> доцента,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доцента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2780" y="2284221"/>
            <a:ext cx="8007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кафедры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«Экономика,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финансы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менеджмент»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Заярной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И.А.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7978" y="5175580"/>
            <a:ext cx="1468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произошло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5175580"/>
            <a:ext cx="39141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7555" algn="l"/>
              </a:tabLst>
            </a:pPr>
            <a:r>
              <a:rPr sz="2400" spc="-5" dirty="0">
                <a:latin typeface="Times New Roman"/>
                <a:cs typeface="Times New Roman"/>
              </a:rPr>
              <a:t>Утверждение	проекта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999614" algn="l"/>
              </a:tabLst>
            </a:pPr>
            <a:r>
              <a:rPr sz="2400" spc="-20" dirty="0">
                <a:latin typeface="Times New Roman"/>
                <a:cs typeface="Times New Roman"/>
              </a:rPr>
              <a:t>публичного	</a:t>
            </a:r>
            <a:r>
              <a:rPr sz="2400" spc="-10" dirty="0">
                <a:latin typeface="Times New Roman"/>
                <a:cs typeface="Times New Roman"/>
              </a:rPr>
              <a:t>представления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9792" y="5175580"/>
            <a:ext cx="40874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631950" algn="l"/>
                <a:tab pos="2071370" algn="l"/>
                <a:tab pos="2487295" algn="l"/>
              </a:tabLst>
            </a:pPr>
            <a:r>
              <a:rPr sz="2400" spc="-15" dirty="0">
                <a:latin typeface="Times New Roman"/>
                <a:cs typeface="Times New Roman"/>
              </a:rPr>
              <a:t>11.10.2019	</a:t>
            </a:r>
            <a:r>
              <a:rPr sz="2400" spc="-140" dirty="0">
                <a:latin typeface="Times New Roman"/>
                <a:cs typeface="Times New Roman"/>
              </a:rPr>
              <a:t>г.	</a:t>
            </a:r>
            <a:r>
              <a:rPr sz="2400" dirty="0">
                <a:latin typeface="Times New Roman"/>
                <a:cs typeface="Times New Roman"/>
              </a:rPr>
              <a:t>в	</a:t>
            </a:r>
            <a:r>
              <a:rPr sz="2400" spc="-10" dirty="0">
                <a:latin typeface="Times New Roman"/>
                <a:cs typeface="Times New Roman"/>
              </a:rPr>
              <a:t>рамках</a:t>
            </a:r>
            <a:endParaRPr sz="2400">
              <a:latin typeface="Times New Roman"/>
              <a:cs typeface="Times New Roman"/>
            </a:endParaRPr>
          </a:p>
          <a:p>
            <a:pPr marR="7620" algn="r">
              <a:lnSpc>
                <a:spcPct val="100000"/>
              </a:lnSpc>
              <a:spcBef>
                <a:spcPts val="5"/>
              </a:spcBef>
              <a:tabLst>
                <a:tab pos="770890" algn="l"/>
                <a:tab pos="2883535" algn="l"/>
              </a:tabLst>
            </a:pPr>
            <a:r>
              <a:rPr sz="2400" spc="5" dirty="0">
                <a:latin typeface="Times New Roman"/>
                <a:cs typeface="Times New Roman"/>
              </a:rPr>
              <a:t>на	</a:t>
            </a:r>
            <a:r>
              <a:rPr sz="2400" spc="-20" dirty="0">
                <a:latin typeface="Times New Roman"/>
                <a:cs typeface="Times New Roman"/>
              </a:rPr>
              <a:t>конкурсе	</a:t>
            </a:r>
            <a:r>
              <a:rPr sz="2400" spc="-10" dirty="0">
                <a:latin typeface="Times New Roman"/>
                <a:cs typeface="Times New Roman"/>
              </a:rPr>
              <a:t>проектов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5907735"/>
            <a:ext cx="84467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55190" algn="l"/>
                <a:tab pos="2829560" algn="l"/>
                <a:tab pos="4379595" algn="l"/>
                <a:tab pos="6995159" algn="l"/>
              </a:tabLst>
            </a:pPr>
            <a:r>
              <a:rPr sz="2400" dirty="0">
                <a:latin typeface="Times New Roman"/>
                <a:cs typeface="Times New Roman"/>
              </a:rPr>
              <a:t>«Раб</a:t>
            </a:r>
            <a:r>
              <a:rPr sz="2400" spc="-35" dirty="0">
                <a:latin typeface="Times New Roman"/>
                <a:cs typeface="Times New Roman"/>
              </a:rPr>
              <a:t>о</a:t>
            </a:r>
            <a:r>
              <a:rPr sz="2400" spc="-30" dirty="0">
                <a:latin typeface="Times New Roman"/>
                <a:cs typeface="Times New Roman"/>
              </a:rPr>
              <a:t>т</a:t>
            </a:r>
            <a:r>
              <a:rPr sz="2400" spc="-7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</a:t>
            </a:r>
            <a:r>
              <a:rPr sz="2400" spc="-5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5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ль</a:t>
            </a:r>
            <a:r>
              <a:rPr sz="2400" dirty="0">
                <a:latin typeface="Times New Roman"/>
                <a:cs typeface="Times New Roman"/>
              </a:rPr>
              <a:t>,	</a:t>
            </a:r>
            <a:r>
              <a:rPr sz="2400" spc="-90" dirty="0">
                <a:latin typeface="Times New Roman"/>
                <a:cs typeface="Times New Roman"/>
              </a:rPr>
              <a:t>в</a:t>
            </a:r>
            <a:r>
              <a:rPr sz="2400" spc="20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з,	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spc="-40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-7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деж</a:t>
            </a:r>
            <a:r>
              <a:rPr sz="2400" spc="-5" dirty="0">
                <a:latin typeface="Times New Roman"/>
                <a:cs typeface="Times New Roman"/>
              </a:rPr>
              <a:t>ь</a:t>
            </a:r>
            <a:r>
              <a:rPr sz="2400" dirty="0">
                <a:latin typeface="Times New Roman"/>
                <a:cs typeface="Times New Roman"/>
              </a:rPr>
              <a:t>:	</a:t>
            </a:r>
            <a:r>
              <a:rPr sz="2400" spc="5" dirty="0">
                <a:latin typeface="Times New Roman"/>
                <a:cs typeface="Times New Roman"/>
              </a:rPr>
              <a:t>п</a:t>
            </a:r>
            <a:r>
              <a:rPr sz="2400" dirty="0">
                <a:latin typeface="Times New Roman"/>
                <a:cs typeface="Times New Roman"/>
              </a:rPr>
              <a:t>роф</a:t>
            </a:r>
            <a:r>
              <a:rPr sz="2400" spc="5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ссион</a:t>
            </a:r>
            <a:r>
              <a:rPr sz="2400" spc="15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льна</a:t>
            </a:r>
            <a:r>
              <a:rPr sz="2400" dirty="0">
                <a:latin typeface="Times New Roman"/>
                <a:cs typeface="Times New Roman"/>
              </a:rPr>
              <a:t>я	</a:t>
            </a:r>
            <a:r>
              <a:rPr sz="2400" spc="1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рае</a:t>
            </a:r>
            <a:r>
              <a:rPr sz="2400" spc="-35" dirty="0">
                <a:latin typeface="Times New Roman"/>
                <a:cs typeface="Times New Roman"/>
              </a:rPr>
              <a:t>к</a:t>
            </a:r>
            <a:r>
              <a:rPr sz="2400" spc="-4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ория  </a:t>
            </a:r>
            <a:r>
              <a:rPr sz="2400" spc="10" dirty="0">
                <a:latin typeface="Times New Roman"/>
                <a:cs typeface="Times New Roman"/>
              </a:rPr>
              <a:t>роста</a:t>
            </a:r>
            <a:r>
              <a:rPr sz="2400" dirty="0">
                <a:latin typeface="Times New Roman"/>
                <a:cs typeface="Times New Roman"/>
              </a:rPr>
              <a:t> 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условиях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цифровой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экономики»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867" y="2667000"/>
            <a:ext cx="3313176" cy="24856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7532" y="2639567"/>
            <a:ext cx="3351275" cy="25130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514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Cambria</vt:lpstr>
      <vt:lpstr>Times New Roman</vt:lpstr>
      <vt:lpstr>Office Theme</vt:lpstr>
      <vt:lpstr>Презентация PowerPoint</vt:lpstr>
      <vt:lpstr>Презентация PowerPoint</vt:lpstr>
      <vt:lpstr>Финансовая грамотность</vt:lpstr>
      <vt:lpstr>Презентация PowerPoint</vt:lpstr>
      <vt:lpstr>Школа начинающего ученого</vt:lpstr>
      <vt:lpstr>Школа начинающего ученого</vt:lpstr>
      <vt:lpstr>В рамках Проекта осуществляется реализация Программ:</vt:lpstr>
      <vt:lpstr>Презентация PowerPoint</vt:lpstr>
      <vt:lpstr>Проект «Образование через всю жизнь (финансовый аспект) был  разработан студентами Новороссийского филиала направления  подготовки «Экономика» Золотовой М.А., Новичковой А.В.,  Пономаревой И.В под руководством к.э.н, доцента, доцента</vt:lpstr>
      <vt:lpstr>Образование через всю жизнь (финансовый аспект)</vt:lpstr>
      <vt:lpstr>За период существования проекта</vt:lpstr>
      <vt:lpstr>ИНТЕРАКТИВНАЯ ОБУЧАЮЩАЯ ИГРА НА ТЕМУ: «ВОЗНИКНОВЕНИЕ И ИСТОРИЯ РАЗВИТИЯ</vt:lpstr>
      <vt:lpstr>Образование через всю жизнь (финансовый аспект)</vt:lpstr>
      <vt:lpstr>ОТКРЫТЫЙ СЕМИНАР НА ТЕМУ: «АКТУАЛЬНОСТЬ ПОСТРОЕНИЯ СИСТЕМЫ  УПРАВЛЕНИЯ РИСКАМИ В СОВРЕМЕННЫХ  УСЛОВИЯХ ЭКОНОМИКИ»</vt:lpstr>
      <vt:lpstr>Образование через всю жизнь (финансовый аспект)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Элана</cp:lastModifiedBy>
  <cp:revision>1</cp:revision>
  <dcterms:created xsi:type="dcterms:W3CDTF">2021-10-09T14:56:34Z</dcterms:created>
  <dcterms:modified xsi:type="dcterms:W3CDTF">2021-10-11T07:32:49Z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2021-10-09T00:00:00Z</vt:filetime>
  </property>
</Properties>
</file>