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392" y="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37640" y="969390"/>
            <a:ext cx="6777990" cy="14890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10/11/2021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996683" y="4605527"/>
            <a:ext cx="2147316" cy="2252471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428662" y="138134"/>
            <a:ext cx="1707030" cy="548764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216408" y="147828"/>
            <a:ext cx="7004684" cy="554990"/>
          </a:xfrm>
          <a:custGeom>
            <a:avLst/>
            <a:gdLst/>
            <a:ahLst/>
            <a:cxnLst/>
            <a:rect l="l" t="t" r="r" b="b"/>
            <a:pathLst>
              <a:path w="7004684" h="554990">
                <a:moveTo>
                  <a:pt x="6726936" y="0"/>
                </a:moveTo>
                <a:lnTo>
                  <a:pt x="0" y="0"/>
                </a:lnTo>
                <a:lnTo>
                  <a:pt x="0" y="554736"/>
                </a:lnTo>
                <a:lnTo>
                  <a:pt x="6726936" y="554736"/>
                </a:lnTo>
                <a:lnTo>
                  <a:pt x="7004304" y="277368"/>
                </a:lnTo>
                <a:lnTo>
                  <a:pt x="6726936" y="0"/>
                </a:lnTo>
                <a:close/>
              </a:path>
            </a:pathLst>
          </a:custGeom>
          <a:solidFill>
            <a:srgbClr val="2464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18540" y="831037"/>
            <a:ext cx="7595234" cy="7575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030476" y="2002612"/>
            <a:ext cx="5083047" cy="167258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1.jpg"/><Relationship Id="rId4" Type="http://schemas.openxmlformats.org/officeDocument/2006/relationships/image" Target="../media/image30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478" y="1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24646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-6350" y="0"/>
            <a:ext cx="9156700" cy="6870700"/>
            <a:chOff x="-6350" y="0"/>
            <a:chExt cx="9156700" cy="68707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l" t="t" r="r" b="b"/>
              <a:pathLst>
                <a:path w="9144000" h="6858000">
                  <a:moveTo>
                    <a:pt x="0" y="6858000"/>
                  </a:moveTo>
                  <a:lnTo>
                    <a:pt x="9144000" y="6858000"/>
                  </a:lnTo>
                  <a:lnTo>
                    <a:pt x="9144000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12192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16636" y="169163"/>
              <a:ext cx="3130295" cy="1088136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-635" algn="ctr">
              <a:lnSpc>
                <a:spcPct val="100000"/>
              </a:lnSpc>
              <a:spcBef>
                <a:spcPts val="100"/>
              </a:spcBef>
            </a:pPr>
            <a:r>
              <a:rPr spc="-15" dirty="0"/>
              <a:t>Современные </a:t>
            </a:r>
            <a:r>
              <a:rPr spc="-5" dirty="0"/>
              <a:t>практики </a:t>
            </a:r>
            <a:r>
              <a:rPr spc="-885" dirty="0"/>
              <a:t> </a:t>
            </a:r>
            <a:r>
              <a:rPr spc="-15" dirty="0"/>
              <a:t>повышения финансовой </a:t>
            </a:r>
            <a:r>
              <a:rPr spc="-885" dirty="0"/>
              <a:t> </a:t>
            </a:r>
            <a:r>
              <a:rPr spc="-15" dirty="0"/>
              <a:t>грамотности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153352" y="150113"/>
            <a:ext cx="9023985" cy="6364605"/>
            <a:chOff x="120395" y="295656"/>
            <a:chExt cx="9023985" cy="6364605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75431" y="295656"/>
              <a:ext cx="6068567" cy="636422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0395" y="4242815"/>
              <a:ext cx="1726692" cy="2100072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594766" y="1341501"/>
            <a:ext cx="18395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30" dirty="0">
                <a:solidFill>
                  <a:srgbClr val="FFFFFF"/>
                </a:solidFill>
                <a:latin typeface="Cambria"/>
                <a:cs typeface="Cambria"/>
              </a:rPr>
              <a:t>Новороссийский</a:t>
            </a:r>
            <a:r>
              <a:rPr sz="1200" spc="-30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200" spc="45" dirty="0">
                <a:solidFill>
                  <a:srgbClr val="FFFFFF"/>
                </a:solidFill>
                <a:latin typeface="Cambria"/>
                <a:cs typeface="Cambria"/>
              </a:rPr>
              <a:t>филиал</a:t>
            </a:r>
            <a:endParaRPr sz="1200">
              <a:latin typeface="Cambria"/>
              <a:cs typeface="Cambri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925573" y="4171315"/>
            <a:ext cx="4268470" cy="1671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Заярная</a:t>
            </a:r>
            <a:r>
              <a:rPr sz="1800" b="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Ирина</a:t>
            </a:r>
            <a:r>
              <a:rPr sz="18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 Александровна,</a:t>
            </a:r>
            <a:r>
              <a:rPr sz="1800" b="1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Times New Roman"/>
                <a:cs typeface="Times New Roman"/>
              </a:rPr>
              <a:t>кандидат </a:t>
            </a:r>
            <a:r>
              <a:rPr sz="1800" spc="-43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Times New Roman"/>
                <a:cs typeface="Times New Roman"/>
              </a:rPr>
              <a:t>экономических </a:t>
            </a:r>
            <a:r>
              <a:rPr sz="1800" spc="-20" dirty="0">
                <a:solidFill>
                  <a:srgbClr val="FFFFFF"/>
                </a:solidFill>
                <a:latin typeface="Times New Roman"/>
                <a:cs typeface="Times New Roman"/>
              </a:rPr>
              <a:t>наук,</a:t>
            </a:r>
            <a:r>
              <a:rPr sz="18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Times New Roman"/>
                <a:cs typeface="Times New Roman"/>
              </a:rPr>
              <a:t>доцент,</a:t>
            </a:r>
            <a:r>
              <a:rPr sz="18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Times New Roman"/>
                <a:cs typeface="Times New Roman"/>
              </a:rPr>
              <a:t>доцент</a:t>
            </a:r>
            <a:endParaRPr sz="18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spc="-10" dirty="0">
                <a:solidFill>
                  <a:srgbClr val="FFFFFF"/>
                </a:solidFill>
                <a:latin typeface="Times New Roman"/>
                <a:cs typeface="Times New Roman"/>
              </a:rPr>
              <a:t>кафедры</a:t>
            </a:r>
            <a:r>
              <a:rPr sz="18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Times New Roman"/>
                <a:cs typeface="Times New Roman"/>
              </a:rPr>
              <a:t>«Экономика,</a:t>
            </a:r>
            <a:r>
              <a:rPr sz="1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Times New Roman"/>
                <a:cs typeface="Times New Roman"/>
              </a:rPr>
              <a:t>финансы</a:t>
            </a:r>
            <a:r>
              <a:rPr sz="1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и</a:t>
            </a:r>
            <a:endParaRPr sz="1800" dirty="0">
              <a:latin typeface="Times New Roman"/>
              <a:cs typeface="Times New Roman"/>
            </a:endParaRPr>
          </a:p>
          <a:p>
            <a:pPr marL="12700" marR="286385">
              <a:lnSpc>
                <a:spcPct val="100000"/>
              </a:lnSpc>
            </a:pPr>
            <a:r>
              <a:rPr sz="1800" spc="-5" dirty="0">
                <a:solidFill>
                  <a:srgbClr val="FFFFFF"/>
                </a:solidFill>
                <a:latin typeface="Times New Roman"/>
                <a:cs typeface="Times New Roman"/>
              </a:rPr>
              <a:t>менеджмент»</a:t>
            </a:r>
            <a:r>
              <a:rPr sz="18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Times New Roman"/>
                <a:cs typeface="Times New Roman"/>
              </a:rPr>
              <a:t>Новороссийского</a:t>
            </a:r>
            <a:r>
              <a:rPr sz="18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филиала </a:t>
            </a:r>
            <a:r>
              <a:rPr sz="1800" spc="-43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Times New Roman"/>
                <a:cs typeface="Times New Roman"/>
              </a:rPr>
              <a:t>Финансового</a:t>
            </a:r>
            <a:r>
              <a:rPr sz="18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университета</a:t>
            </a:r>
            <a:r>
              <a:rPr sz="18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Times New Roman"/>
                <a:cs typeface="Times New Roman"/>
              </a:rPr>
              <a:t>при</a:t>
            </a:r>
            <a:endParaRPr sz="18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solidFill>
                  <a:srgbClr val="FFFFFF"/>
                </a:solidFill>
                <a:latin typeface="Times New Roman"/>
                <a:cs typeface="Times New Roman"/>
              </a:rPr>
              <a:t>Правительстве</a:t>
            </a:r>
            <a:r>
              <a:rPr sz="18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Times New Roman"/>
                <a:cs typeface="Times New Roman"/>
              </a:rPr>
              <a:t>Российской</a:t>
            </a:r>
            <a:r>
              <a:rPr sz="1800" spc="-5" dirty="0">
                <a:solidFill>
                  <a:srgbClr val="FFFFFF"/>
                </a:solidFill>
                <a:latin typeface="Times New Roman"/>
                <a:cs typeface="Times New Roman"/>
              </a:rPr>
              <a:t> Федерации</a:t>
            </a:r>
            <a:endParaRPr sz="18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4538" y="260730"/>
            <a:ext cx="52336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Образование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через</a:t>
            </a:r>
            <a:r>
              <a:rPr sz="18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всю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жизнь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(финансовый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аспект)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52780" y="820369"/>
            <a:ext cx="8590280" cy="1855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Цель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проекта</a:t>
            </a:r>
            <a:r>
              <a:rPr sz="2400" spc="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-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15" dirty="0">
                <a:latin typeface="Times New Roman"/>
                <a:cs typeface="Times New Roman"/>
              </a:rPr>
              <a:t>рост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финансовой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грамотности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как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молодого,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так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зрелого </a:t>
            </a:r>
            <a:r>
              <a:rPr sz="2400" dirty="0">
                <a:latin typeface="Times New Roman"/>
                <a:cs typeface="Times New Roman"/>
              </a:rPr>
              <a:t>населения </a:t>
            </a:r>
            <a:r>
              <a:rPr sz="2400" spc="-5" dirty="0">
                <a:latin typeface="Times New Roman"/>
                <a:cs typeface="Times New Roman"/>
              </a:rPr>
              <a:t>МО </a:t>
            </a:r>
            <a:r>
              <a:rPr sz="2400" spc="-140" dirty="0">
                <a:latin typeface="Times New Roman"/>
                <a:cs typeface="Times New Roman"/>
              </a:rPr>
              <a:t>г.</a:t>
            </a:r>
            <a:r>
              <a:rPr sz="2400" spc="-1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Новороссийск </a:t>
            </a:r>
            <a:r>
              <a:rPr sz="2400" spc="-25" dirty="0">
                <a:latin typeface="Times New Roman"/>
                <a:cs typeface="Times New Roman"/>
              </a:rPr>
              <a:t>благодаря </a:t>
            </a:r>
            <a:r>
              <a:rPr sz="2400" spc="-10" dirty="0">
                <a:latin typeface="Times New Roman"/>
                <a:cs typeface="Times New Roman"/>
              </a:rPr>
              <a:t>проведению 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обучающих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семинаров,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тренингов,</a:t>
            </a:r>
            <a:r>
              <a:rPr sz="2400" spc="5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вебинаров,мастер-классов, 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разъяснительных лекций</a:t>
            </a:r>
            <a:r>
              <a:rPr sz="2400" dirty="0">
                <a:latin typeface="Times New Roman"/>
                <a:cs typeface="Times New Roman"/>
              </a:rPr>
              <a:t> для различных</a:t>
            </a:r>
            <a:r>
              <a:rPr sz="2400" spc="-5" dirty="0">
                <a:latin typeface="Times New Roman"/>
                <a:cs typeface="Times New Roman"/>
              </a:rPr>
              <a:t> возрастных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категорий 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людей,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реализации</a:t>
            </a:r>
            <a:r>
              <a:rPr sz="2400" spc="-5" dirty="0">
                <a:latin typeface="Times New Roman"/>
                <a:cs typeface="Times New Roman"/>
              </a:rPr>
              <a:t> программ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ДПО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2749295"/>
            <a:ext cx="9144000" cy="4109085"/>
            <a:chOff x="0" y="2749295"/>
            <a:chExt cx="9144000" cy="410908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2749295"/>
              <a:ext cx="3491483" cy="260908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18232" y="3060191"/>
              <a:ext cx="5045964" cy="303885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346703" y="4378450"/>
              <a:ext cx="5797296" cy="247954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94538" y="260730"/>
            <a:ext cx="52336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Образование</a:t>
            </a:r>
            <a:r>
              <a:rPr sz="18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через</a:t>
            </a:r>
            <a:r>
              <a:rPr sz="1800" b="1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всю</a:t>
            </a:r>
            <a:r>
              <a:rPr sz="18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жизнь</a:t>
            </a:r>
            <a:r>
              <a:rPr sz="18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(финансовый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аспект)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32917" y="765428"/>
            <a:ext cx="49733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53085" algn="l"/>
                <a:tab pos="1719580" algn="l"/>
                <a:tab pos="3937000" algn="l"/>
              </a:tabLst>
            </a:pPr>
            <a:r>
              <a:rPr b="0" spc="-5" dirty="0">
                <a:latin typeface="Times New Roman"/>
                <a:cs typeface="Times New Roman"/>
              </a:rPr>
              <a:t>З</a:t>
            </a:r>
            <a:r>
              <a:rPr b="0" dirty="0">
                <a:latin typeface="Times New Roman"/>
                <a:cs typeface="Times New Roman"/>
              </a:rPr>
              <a:t>а	</a:t>
            </a:r>
            <a:r>
              <a:rPr b="0" spc="-5" dirty="0">
                <a:latin typeface="Times New Roman"/>
                <a:cs typeface="Times New Roman"/>
              </a:rPr>
              <a:t>пери</a:t>
            </a:r>
            <a:r>
              <a:rPr b="0" spc="-70" dirty="0">
                <a:latin typeface="Times New Roman"/>
                <a:cs typeface="Times New Roman"/>
              </a:rPr>
              <a:t>о</a:t>
            </a:r>
            <a:r>
              <a:rPr b="0" dirty="0">
                <a:latin typeface="Times New Roman"/>
                <a:cs typeface="Times New Roman"/>
              </a:rPr>
              <a:t>д	</a:t>
            </a:r>
            <a:r>
              <a:rPr b="0" spc="-50" dirty="0">
                <a:latin typeface="Times New Roman"/>
                <a:cs typeface="Times New Roman"/>
              </a:rPr>
              <a:t>с</a:t>
            </a:r>
            <a:r>
              <a:rPr b="0" spc="20" dirty="0">
                <a:latin typeface="Times New Roman"/>
                <a:cs typeface="Times New Roman"/>
              </a:rPr>
              <a:t>у</a:t>
            </a:r>
            <a:r>
              <a:rPr b="0" dirty="0">
                <a:latin typeface="Times New Roman"/>
                <a:cs typeface="Times New Roman"/>
              </a:rPr>
              <a:t>щ</a:t>
            </a:r>
            <a:r>
              <a:rPr b="0" spc="45" dirty="0">
                <a:latin typeface="Times New Roman"/>
                <a:cs typeface="Times New Roman"/>
              </a:rPr>
              <a:t>е</a:t>
            </a:r>
            <a:r>
              <a:rPr b="0" dirty="0">
                <a:latin typeface="Times New Roman"/>
                <a:cs typeface="Times New Roman"/>
              </a:rPr>
              <a:t>ст</a:t>
            </a:r>
            <a:r>
              <a:rPr b="0" spc="-20" dirty="0">
                <a:latin typeface="Times New Roman"/>
                <a:cs typeface="Times New Roman"/>
              </a:rPr>
              <a:t>в</a:t>
            </a:r>
            <a:r>
              <a:rPr b="0" dirty="0">
                <a:latin typeface="Times New Roman"/>
                <a:cs typeface="Times New Roman"/>
              </a:rPr>
              <a:t>о</a:t>
            </a:r>
            <a:r>
              <a:rPr b="0" spc="-45" dirty="0">
                <a:latin typeface="Times New Roman"/>
                <a:cs typeface="Times New Roman"/>
              </a:rPr>
              <a:t>в</a:t>
            </a:r>
            <a:r>
              <a:rPr b="0" dirty="0">
                <a:latin typeface="Times New Roman"/>
                <a:cs typeface="Times New Roman"/>
              </a:rPr>
              <a:t>ания	</a:t>
            </a:r>
            <a:r>
              <a:rPr b="0" spc="-5" dirty="0">
                <a:latin typeface="Times New Roman"/>
                <a:cs typeface="Times New Roman"/>
              </a:rPr>
              <a:t>п</a:t>
            </a:r>
            <a:r>
              <a:rPr b="0" spc="5" dirty="0">
                <a:latin typeface="Times New Roman"/>
                <a:cs typeface="Times New Roman"/>
              </a:rPr>
              <a:t>р</a:t>
            </a:r>
            <a:r>
              <a:rPr b="0" spc="30" dirty="0">
                <a:latin typeface="Times New Roman"/>
                <a:cs typeface="Times New Roman"/>
              </a:rPr>
              <a:t>о</a:t>
            </a:r>
            <a:r>
              <a:rPr b="0" dirty="0">
                <a:latin typeface="Times New Roman"/>
                <a:cs typeface="Times New Roman"/>
              </a:rPr>
              <a:t>е</a:t>
            </a:r>
            <a:r>
              <a:rPr b="0" spc="-40" dirty="0">
                <a:latin typeface="Times New Roman"/>
                <a:cs typeface="Times New Roman"/>
              </a:rPr>
              <a:t>к</a:t>
            </a:r>
            <a:r>
              <a:rPr b="0" spc="15" dirty="0">
                <a:latin typeface="Times New Roman"/>
                <a:cs typeface="Times New Roman"/>
              </a:rPr>
              <a:t>т</a:t>
            </a:r>
            <a:r>
              <a:rPr b="0" dirty="0">
                <a:latin typeface="Times New Roman"/>
                <a:cs typeface="Times New Roman"/>
              </a:rPr>
              <a:t>а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633720" y="765428"/>
            <a:ext cx="32372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530350" algn="l"/>
                <a:tab pos="3060700" algn="l"/>
              </a:tabLst>
            </a:pPr>
            <a:r>
              <a:rPr sz="2400" spc="20" dirty="0">
                <a:latin typeface="Times New Roman"/>
                <a:cs typeface="Times New Roman"/>
              </a:rPr>
              <a:t>у</a:t>
            </a:r>
            <a:r>
              <a:rPr sz="2400" dirty="0">
                <a:latin typeface="Times New Roman"/>
                <a:cs typeface="Times New Roman"/>
              </a:rPr>
              <a:t>си</a:t>
            </a:r>
            <a:r>
              <a:rPr sz="2400" spc="-10" dirty="0">
                <a:latin typeface="Times New Roman"/>
                <a:cs typeface="Times New Roman"/>
              </a:rPr>
              <a:t>л</a:t>
            </a:r>
            <a:r>
              <a:rPr sz="2400" spc="-5" dirty="0">
                <a:latin typeface="Times New Roman"/>
                <a:cs typeface="Times New Roman"/>
              </a:rPr>
              <a:t>иям</a:t>
            </a:r>
            <a:r>
              <a:rPr sz="2400" dirty="0">
                <a:latin typeface="Times New Roman"/>
                <a:cs typeface="Times New Roman"/>
              </a:rPr>
              <a:t>и	с</a:t>
            </a:r>
            <a:r>
              <a:rPr sz="2400" spc="-40" dirty="0">
                <a:latin typeface="Times New Roman"/>
                <a:cs typeface="Times New Roman"/>
              </a:rPr>
              <a:t>т</a:t>
            </a:r>
            <a:r>
              <a:rPr sz="2400" spc="-135" dirty="0">
                <a:latin typeface="Times New Roman"/>
                <a:cs typeface="Times New Roman"/>
              </a:rPr>
              <a:t>у</a:t>
            </a:r>
            <a:r>
              <a:rPr sz="2400" spc="-10" dirty="0">
                <a:latin typeface="Times New Roman"/>
                <a:cs typeface="Times New Roman"/>
              </a:rPr>
              <a:t>д</a:t>
            </a:r>
            <a:r>
              <a:rPr sz="2400" dirty="0">
                <a:latin typeface="Times New Roman"/>
                <a:cs typeface="Times New Roman"/>
              </a:rPr>
              <a:t>ен</a:t>
            </a:r>
            <a:r>
              <a:rPr sz="2400" spc="-40" dirty="0">
                <a:latin typeface="Times New Roman"/>
                <a:cs typeface="Times New Roman"/>
              </a:rPr>
              <a:t>т</a:t>
            </a:r>
            <a:r>
              <a:rPr sz="2400" dirty="0">
                <a:latin typeface="Times New Roman"/>
                <a:cs typeface="Times New Roman"/>
              </a:rPr>
              <a:t>ов	и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50977" y="1131189"/>
            <a:ext cx="8841740" cy="1656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4640" marR="127635">
              <a:lnSpc>
                <a:spcPct val="100000"/>
              </a:lnSpc>
              <a:spcBef>
                <a:spcPts val="100"/>
              </a:spcBef>
              <a:tabLst>
                <a:tab pos="2578735" algn="l"/>
                <a:tab pos="5093970" algn="l"/>
                <a:tab pos="6444615" algn="l"/>
                <a:tab pos="7357745" algn="l"/>
              </a:tabLst>
            </a:pPr>
            <a:r>
              <a:rPr sz="2400" spc="-5" dirty="0">
                <a:latin typeface="Times New Roman"/>
                <a:cs typeface="Times New Roman"/>
              </a:rPr>
              <a:t>преп</a:t>
            </a:r>
            <a:r>
              <a:rPr sz="2400" spc="-70" dirty="0">
                <a:latin typeface="Times New Roman"/>
                <a:cs typeface="Times New Roman"/>
              </a:rPr>
              <a:t>о</a:t>
            </a:r>
            <a:r>
              <a:rPr sz="2400" dirty="0">
                <a:latin typeface="Times New Roman"/>
                <a:cs typeface="Times New Roman"/>
              </a:rPr>
              <a:t>да</a:t>
            </a:r>
            <a:r>
              <a:rPr sz="2400" spc="-40" dirty="0">
                <a:latin typeface="Times New Roman"/>
                <a:cs typeface="Times New Roman"/>
              </a:rPr>
              <a:t>в</a:t>
            </a:r>
            <a:r>
              <a:rPr sz="2400" spc="-60" dirty="0">
                <a:latin typeface="Times New Roman"/>
                <a:cs typeface="Times New Roman"/>
              </a:rPr>
              <a:t>а</a:t>
            </a:r>
            <a:r>
              <a:rPr sz="2400" dirty="0">
                <a:latin typeface="Times New Roman"/>
                <a:cs typeface="Times New Roman"/>
              </a:rPr>
              <a:t>т</a:t>
            </a:r>
            <a:r>
              <a:rPr sz="2400" spc="5" dirty="0">
                <a:latin typeface="Times New Roman"/>
                <a:cs typeface="Times New Roman"/>
              </a:rPr>
              <a:t>е</a:t>
            </a:r>
            <a:r>
              <a:rPr sz="2400" spc="-5" dirty="0">
                <a:latin typeface="Times New Roman"/>
                <a:cs typeface="Times New Roman"/>
              </a:rPr>
              <a:t>ле</a:t>
            </a:r>
            <a:r>
              <a:rPr sz="2400" dirty="0">
                <a:latin typeface="Times New Roman"/>
                <a:cs typeface="Times New Roman"/>
              </a:rPr>
              <a:t>й	</a:t>
            </a:r>
            <a:r>
              <a:rPr sz="2400" spc="-5" dirty="0">
                <a:latin typeface="Times New Roman"/>
                <a:cs typeface="Times New Roman"/>
              </a:rPr>
              <a:t>Но</a:t>
            </a:r>
            <a:r>
              <a:rPr sz="2400" spc="-25" dirty="0">
                <a:latin typeface="Times New Roman"/>
                <a:cs typeface="Times New Roman"/>
              </a:rPr>
              <a:t>в</a:t>
            </a:r>
            <a:r>
              <a:rPr sz="2400" spc="5" dirty="0">
                <a:latin typeface="Times New Roman"/>
                <a:cs typeface="Times New Roman"/>
              </a:rPr>
              <a:t>о</a:t>
            </a:r>
            <a:r>
              <a:rPr sz="2400" dirty="0">
                <a:latin typeface="Times New Roman"/>
                <a:cs typeface="Times New Roman"/>
              </a:rPr>
              <a:t>р</a:t>
            </a:r>
            <a:r>
              <a:rPr sz="2400" spc="55" dirty="0">
                <a:latin typeface="Times New Roman"/>
                <a:cs typeface="Times New Roman"/>
              </a:rPr>
              <a:t>о</a:t>
            </a:r>
            <a:r>
              <a:rPr sz="2400" dirty="0">
                <a:latin typeface="Times New Roman"/>
                <a:cs typeface="Times New Roman"/>
              </a:rPr>
              <a:t>ссийс</a:t>
            </a:r>
            <a:r>
              <a:rPr sz="2400" spc="-114" dirty="0">
                <a:latin typeface="Times New Roman"/>
                <a:cs typeface="Times New Roman"/>
              </a:rPr>
              <a:t>к</a:t>
            </a:r>
            <a:r>
              <a:rPr sz="2400" dirty="0">
                <a:latin typeface="Times New Roman"/>
                <a:cs typeface="Times New Roman"/>
              </a:rPr>
              <a:t>о</a:t>
            </a:r>
            <a:r>
              <a:rPr sz="2400" spc="-75" dirty="0">
                <a:latin typeface="Times New Roman"/>
                <a:cs typeface="Times New Roman"/>
              </a:rPr>
              <a:t>г</a:t>
            </a:r>
            <a:r>
              <a:rPr sz="2400" dirty="0">
                <a:latin typeface="Times New Roman"/>
                <a:cs typeface="Times New Roman"/>
              </a:rPr>
              <a:t>о	фили</a:t>
            </a:r>
            <a:r>
              <a:rPr sz="2400" spc="30" dirty="0">
                <a:latin typeface="Times New Roman"/>
                <a:cs typeface="Times New Roman"/>
              </a:rPr>
              <a:t>а</a:t>
            </a:r>
            <a:r>
              <a:rPr sz="2400" spc="-5" dirty="0">
                <a:latin typeface="Times New Roman"/>
                <a:cs typeface="Times New Roman"/>
              </a:rPr>
              <a:t>л</a:t>
            </a:r>
            <a:r>
              <a:rPr sz="2400" dirty="0">
                <a:latin typeface="Times New Roman"/>
                <a:cs typeface="Times New Roman"/>
              </a:rPr>
              <a:t>а	было	</a:t>
            </a:r>
            <a:r>
              <a:rPr sz="2400" spc="-5" dirty="0">
                <a:latin typeface="Times New Roman"/>
                <a:cs typeface="Times New Roman"/>
              </a:rPr>
              <a:t>п</a:t>
            </a:r>
            <a:r>
              <a:rPr sz="2400" spc="5" dirty="0">
                <a:latin typeface="Times New Roman"/>
                <a:cs typeface="Times New Roman"/>
              </a:rPr>
              <a:t>р</a:t>
            </a:r>
            <a:r>
              <a:rPr sz="2400" dirty="0">
                <a:latin typeface="Times New Roman"/>
                <a:cs typeface="Times New Roman"/>
              </a:rPr>
              <a:t>о</a:t>
            </a:r>
            <a:r>
              <a:rPr sz="2400" spc="-20" dirty="0">
                <a:latin typeface="Times New Roman"/>
                <a:cs typeface="Times New Roman"/>
              </a:rPr>
              <a:t>в</a:t>
            </a:r>
            <a:r>
              <a:rPr sz="2400" spc="-35" dirty="0">
                <a:latin typeface="Times New Roman"/>
                <a:cs typeface="Times New Roman"/>
              </a:rPr>
              <a:t>е</a:t>
            </a:r>
            <a:r>
              <a:rPr sz="2400" dirty="0">
                <a:latin typeface="Times New Roman"/>
                <a:cs typeface="Times New Roman"/>
              </a:rPr>
              <a:t>дено  </a:t>
            </a:r>
            <a:r>
              <a:rPr sz="2400" spc="-10" dirty="0">
                <a:latin typeface="Times New Roman"/>
                <a:cs typeface="Times New Roman"/>
              </a:rPr>
              <a:t>более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20 </a:t>
            </a:r>
            <a:r>
              <a:rPr sz="2400" spc="-10" dirty="0">
                <a:latin typeface="Times New Roman"/>
                <a:cs typeface="Times New Roman"/>
              </a:rPr>
              <a:t>обучающих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мероприятий.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Среди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них:</a:t>
            </a:r>
            <a:endParaRPr sz="2400">
              <a:latin typeface="Times New Roman"/>
              <a:cs typeface="Times New Roman"/>
            </a:endParaRPr>
          </a:p>
          <a:p>
            <a:pPr algn="ctr">
              <a:lnSpc>
                <a:spcPts val="2275"/>
              </a:lnSpc>
            </a:pPr>
            <a:r>
              <a:rPr sz="2000" b="1" spc="-25" dirty="0">
                <a:latin typeface="Times New Roman"/>
                <a:cs typeface="Times New Roman"/>
              </a:rPr>
              <a:t>ИНТЕРАКТИВНОЕ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ЗАНЯТИЕ</a:t>
            </a:r>
            <a:r>
              <a:rPr sz="2000" b="1" spc="-2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НА</a:t>
            </a:r>
            <a:r>
              <a:rPr sz="2000" b="1" spc="10" dirty="0">
                <a:latin typeface="Times New Roman"/>
                <a:cs typeface="Times New Roman"/>
              </a:rPr>
              <a:t> </a:t>
            </a:r>
            <a:r>
              <a:rPr sz="2000" b="1" spc="-15" dirty="0">
                <a:latin typeface="Times New Roman"/>
                <a:cs typeface="Times New Roman"/>
              </a:rPr>
              <a:t>ТЕМУ: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«ПРИКЛЮЧЕНИЯ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spc="-55" dirty="0">
                <a:latin typeface="Times New Roman"/>
                <a:cs typeface="Times New Roman"/>
              </a:rPr>
              <a:t>БУРАТИНО.</a:t>
            </a:r>
            <a:endParaRPr sz="2000">
              <a:latin typeface="Times New Roman"/>
              <a:cs typeface="Times New Roman"/>
            </a:endParaRPr>
          </a:p>
          <a:p>
            <a:pPr marL="1270" algn="ctr">
              <a:lnSpc>
                <a:spcPct val="100000"/>
              </a:lnSpc>
            </a:pPr>
            <a:r>
              <a:rPr sz="2000" b="1" spc="-5" dirty="0">
                <a:latin typeface="Times New Roman"/>
                <a:cs typeface="Times New Roman"/>
              </a:rPr>
              <a:t>ИСТОРИЯ</a:t>
            </a:r>
            <a:r>
              <a:rPr sz="2000" b="1" spc="-45" dirty="0">
                <a:latin typeface="Times New Roman"/>
                <a:cs typeface="Times New Roman"/>
              </a:rPr>
              <a:t> </a:t>
            </a:r>
            <a:r>
              <a:rPr sz="2000" b="1" spc="-20" dirty="0">
                <a:latin typeface="Times New Roman"/>
                <a:cs typeface="Times New Roman"/>
              </a:rPr>
              <a:t>ПОЯВЛЕНИЯ</a:t>
            </a:r>
            <a:r>
              <a:rPr sz="2000" b="1" spc="-5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ДЕНЕГ»</a:t>
            </a:r>
            <a:endParaRPr sz="20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2000" b="1" spc="-5" dirty="0">
                <a:latin typeface="Times New Roman"/>
                <a:cs typeface="Times New Roman"/>
              </a:rPr>
              <a:t>(возрастная</a:t>
            </a:r>
            <a:r>
              <a:rPr sz="2000" b="1" spc="-35" dirty="0">
                <a:latin typeface="Times New Roman"/>
                <a:cs typeface="Times New Roman"/>
              </a:rPr>
              <a:t> </a:t>
            </a:r>
            <a:r>
              <a:rPr sz="2000" b="1" spc="-15" dirty="0">
                <a:latin typeface="Times New Roman"/>
                <a:cs typeface="Times New Roman"/>
              </a:rPr>
              <a:t>категория</a:t>
            </a:r>
            <a:r>
              <a:rPr sz="2000" b="1" spc="1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-</a:t>
            </a:r>
            <a:r>
              <a:rPr sz="2000" b="1" spc="-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учащиеся</a:t>
            </a:r>
            <a:r>
              <a:rPr sz="2000" b="1" spc="-35" dirty="0">
                <a:latin typeface="Times New Roman"/>
                <a:cs typeface="Times New Roman"/>
              </a:rPr>
              <a:t> </a:t>
            </a:r>
            <a:r>
              <a:rPr sz="2000" b="1" spc="5" dirty="0">
                <a:latin typeface="Times New Roman"/>
                <a:cs typeface="Times New Roman"/>
              </a:rPr>
              <a:t>1-5</a:t>
            </a:r>
            <a:r>
              <a:rPr sz="2000" b="1" spc="-10" dirty="0">
                <a:latin typeface="Times New Roman"/>
                <a:cs typeface="Times New Roman"/>
              </a:rPr>
              <a:t> классов.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216408" y="2906267"/>
            <a:ext cx="8065134" cy="3906520"/>
            <a:chOff x="216408" y="2906267"/>
            <a:chExt cx="8065134" cy="390652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6408" y="2906267"/>
              <a:ext cx="3233928" cy="205739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20796" y="3087623"/>
              <a:ext cx="4960620" cy="2183891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383536" y="4701538"/>
              <a:ext cx="3750564" cy="211074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94538" y="260730"/>
            <a:ext cx="52336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Образование</a:t>
            </a:r>
            <a:r>
              <a:rPr sz="18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через</a:t>
            </a:r>
            <a:r>
              <a:rPr sz="1800" b="1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всю</a:t>
            </a:r>
            <a:r>
              <a:rPr sz="18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жизнь</a:t>
            </a:r>
            <a:r>
              <a:rPr sz="18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(финансовый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аспект)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pc="-30" dirty="0"/>
              <a:t>ИНТЕРАКТИВНАЯ</a:t>
            </a:r>
            <a:r>
              <a:rPr spc="-5" dirty="0"/>
              <a:t> </a:t>
            </a:r>
            <a:r>
              <a:rPr spc="-10" dirty="0"/>
              <a:t>ОБУЧАЮЩАЯ</a:t>
            </a:r>
            <a:r>
              <a:rPr spc="-5" dirty="0"/>
              <a:t> </a:t>
            </a:r>
            <a:r>
              <a:rPr spc="-80" dirty="0"/>
              <a:t>ИГРА</a:t>
            </a:r>
            <a:r>
              <a:rPr spc="-5" dirty="0"/>
              <a:t> </a:t>
            </a:r>
            <a:r>
              <a:rPr dirty="0"/>
              <a:t>НА</a:t>
            </a:r>
            <a:r>
              <a:rPr spc="-15" dirty="0"/>
              <a:t> </a:t>
            </a:r>
            <a:r>
              <a:rPr spc="-25" dirty="0"/>
              <a:t>ТЕМУ:</a:t>
            </a: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pc="-5" dirty="0"/>
              <a:t>«ВОЗНИКНОВЕНИЕ</a:t>
            </a:r>
            <a:r>
              <a:rPr spc="-40" dirty="0"/>
              <a:t> </a:t>
            </a:r>
            <a:r>
              <a:rPr dirty="0"/>
              <a:t>И</a:t>
            </a:r>
            <a:r>
              <a:rPr spc="-10" dirty="0"/>
              <a:t> ИСТОРИЯ</a:t>
            </a:r>
            <a:r>
              <a:rPr spc="-5" dirty="0"/>
              <a:t> </a:t>
            </a:r>
            <a:r>
              <a:rPr spc="-50" dirty="0"/>
              <a:t>РАЗВИТИЯ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11732" y="1563115"/>
            <a:ext cx="680847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14320" marR="5080" indent="-2802255">
              <a:lnSpc>
                <a:spcPct val="100000"/>
              </a:lnSpc>
              <a:spcBef>
                <a:spcPts val="100"/>
              </a:spcBef>
            </a:pPr>
            <a:r>
              <a:rPr sz="2400" b="1" spc="-20" dirty="0">
                <a:latin typeface="Times New Roman"/>
                <a:cs typeface="Times New Roman"/>
              </a:rPr>
              <a:t>БАНКОВ»</a:t>
            </a:r>
            <a:r>
              <a:rPr sz="2400" b="1" spc="-5" dirty="0">
                <a:latin typeface="Times New Roman"/>
                <a:cs typeface="Times New Roman"/>
              </a:rPr>
              <a:t> (возрастная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категория</a:t>
            </a:r>
            <a:r>
              <a:rPr sz="2400" b="1" spc="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–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учащиеся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3-5 </a:t>
            </a:r>
            <a:r>
              <a:rPr sz="2400" b="1" spc="-585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классов)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0" y="2075688"/>
            <a:ext cx="8686800" cy="4714240"/>
            <a:chOff x="0" y="2075688"/>
            <a:chExt cx="8686800" cy="4714240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06140" y="2075688"/>
              <a:ext cx="4014216" cy="220522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5447" y="4410454"/>
              <a:ext cx="5734812" cy="235610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753100" y="3573778"/>
              <a:ext cx="2933700" cy="321564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2116836"/>
              <a:ext cx="3159252" cy="212293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4538" y="260730"/>
            <a:ext cx="52336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Образование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через</a:t>
            </a:r>
            <a:r>
              <a:rPr sz="18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всю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жизнь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(финансовый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аспект)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17828" y="969390"/>
            <a:ext cx="681672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11175" marR="502920" indent="-1270" algn="ctr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Times New Roman"/>
                <a:cs typeface="Times New Roman"/>
              </a:rPr>
              <a:t>ОТКРЫТЫЙ СЕМИНАР </a:t>
            </a:r>
            <a:r>
              <a:rPr sz="2400" b="1" dirty="0">
                <a:latin typeface="Times New Roman"/>
                <a:cs typeface="Times New Roman"/>
              </a:rPr>
              <a:t>НА </a:t>
            </a:r>
            <a:r>
              <a:rPr sz="2400" b="1" spc="-25" dirty="0">
                <a:latin typeface="Times New Roman"/>
                <a:cs typeface="Times New Roman"/>
              </a:rPr>
              <a:t>ТЕМУ: 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"ОСНОВЫ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РЫНКА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ЦЕННЫХ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БУМАГ".</a:t>
            </a:r>
            <a:endParaRPr sz="24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2400" b="1" spc="-5" dirty="0">
                <a:latin typeface="Times New Roman"/>
                <a:cs typeface="Times New Roman"/>
              </a:rPr>
              <a:t>(возрастная</a:t>
            </a:r>
            <a:r>
              <a:rPr sz="2400" b="1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категория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–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учащиеся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spc="-30" dirty="0">
                <a:latin typeface="Times New Roman"/>
                <a:cs typeface="Times New Roman"/>
              </a:rPr>
              <a:t>10-11</a:t>
            </a:r>
            <a:r>
              <a:rPr sz="2400" b="1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классов)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5447" y="2923032"/>
            <a:ext cx="8602980" cy="2979419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94538" y="260730"/>
            <a:ext cx="52336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Образование</a:t>
            </a:r>
            <a:r>
              <a:rPr sz="18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через</a:t>
            </a:r>
            <a:r>
              <a:rPr sz="1800" b="1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всю</a:t>
            </a:r>
            <a:r>
              <a:rPr sz="18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жизнь</a:t>
            </a:r>
            <a:r>
              <a:rPr sz="18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(финансовый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аспект)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ОТКРЫТЫЙ</a:t>
            </a:r>
            <a:r>
              <a:rPr spc="5" dirty="0"/>
              <a:t> </a:t>
            </a:r>
            <a:r>
              <a:rPr spc="-5" dirty="0"/>
              <a:t>СЕМИНАР</a:t>
            </a:r>
            <a:r>
              <a:rPr spc="-30" dirty="0"/>
              <a:t> </a:t>
            </a:r>
            <a:r>
              <a:rPr dirty="0"/>
              <a:t>НА</a:t>
            </a:r>
            <a:r>
              <a:rPr spc="-5" dirty="0"/>
              <a:t> </a:t>
            </a:r>
            <a:r>
              <a:rPr spc="-25" dirty="0"/>
              <a:t>ТЕМУ:</a:t>
            </a:r>
          </a:p>
          <a:p>
            <a:pPr marL="12065" marR="5080" algn="ctr">
              <a:lnSpc>
                <a:spcPct val="100000"/>
              </a:lnSpc>
            </a:pPr>
            <a:r>
              <a:rPr spc="-40" dirty="0"/>
              <a:t>«АКТУАЛЬНОСТЬ </a:t>
            </a:r>
            <a:r>
              <a:rPr dirty="0"/>
              <a:t>ПОСТРОЕНИЯ </a:t>
            </a:r>
            <a:r>
              <a:rPr spc="-5" dirty="0"/>
              <a:t>СИСТЕМЫ </a:t>
            </a:r>
            <a:r>
              <a:rPr spc="-585" dirty="0"/>
              <a:t> </a:t>
            </a:r>
            <a:r>
              <a:rPr spc="-45" dirty="0"/>
              <a:t>УПРАВЛЕНИЯ</a:t>
            </a:r>
            <a:r>
              <a:rPr spc="-10" dirty="0"/>
              <a:t> </a:t>
            </a:r>
            <a:r>
              <a:rPr spc="-5" dirty="0"/>
              <a:t>РИСКАМИ </a:t>
            </a:r>
            <a:r>
              <a:rPr dirty="0"/>
              <a:t>В</a:t>
            </a:r>
            <a:r>
              <a:rPr spc="-10" dirty="0"/>
              <a:t> </a:t>
            </a:r>
            <a:r>
              <a:rPr spc="-5" dirty="0"/>
              <a:t>СОВРЕМЕННЫХ </a:t>
            </a:r>
            <a:r>
              <a:rPr spc="-585" dirty="0"/>
              <a:t> </a:t>
            </a:r>
            <a:r>
              <a:rPr spc="-15" dirty="0"/>
              <a:t>УСЛОВИЯХ</a:t>
            </a:r>
            <a:r>
              <a:rPr spc="-10" dirty="0"/>
              <a:t> ЭКОНОМИКИ»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234236" y="2432684"/>
            <a:ext cx="638492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82090" marR="5080" indent="-1470025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(возрастная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категория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–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учащиеся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spc="-70" dirty="0">
                <a:latin typeface="Times New Roman"/>
                <a:cs typeface="Times New Roman"/>
              </a:rPr>
              <a:t>11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классов, </a:t>
            </a:r>
            <a:r>
              <a:rPr sz="2400" b="1" spc="-585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колледжей</a:t>
            </a:r>
            <a:r>
              <a:rPr sz="2400" b="1" spc="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,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spc="-25" dirty="0">
                <a:latin typeface="Times New Roman"/>
                <a:cs typeface="Times New Roman"/>
              </a:rPr>
              <a:t>техникумов)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26864" y="3499103"/>
            <a:ext cx="4392168" cy="2421636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1355" y="3473196"/>
            <a:ext cx="4245864" cy="2458212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4538" y="260730"/>
            <a:ext cx="52336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Образование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через</a:t>
            </a:r>
            <a:r>
              <a:rPr sz="18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всю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жизнь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(финансовый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аспект)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234236" y="969390"/>
            <a:ext cx="6384925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6375" marR="201295" algn="ctr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Times New Roman"/>
                <a:cs typeface="Times New Roman"/>
              </a:rPr>
              <a:t>мастер-класс на </a:t>
            </a:r>
            <a:r>
              <a:rPr sz="2400" b="1" spc="-15" dirty="0">
                <a:latin typeface="Times New Roman"/>
                <a:cs typeface="Times New Roman"/>
              </a:rPr>
              <a:t>тему: </a:t>
            </a:r>
            <a:r>
              <a:rPr sz="2400" b="1" spc="-5" dirty="0">
                <a:latin typeface="Times New Roman"/>
                <a:cs typeface="Times New Roman"/>
              </a:rPr>
              <a:t>«Инвестирование на </a:t>
            </a:r>
            <a:r>
              <a:rPr sz="2400" b="1" spc="-585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финансовом</a:t>
            </a:r>
            <a:r>
              <a:rPr sz="2400" b="1" spc="50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рынке»</a:t>
            </a:r>
            <a:endParaRPr sz="2400">
              <a:latin typeface="Times New Roman"/>
              <a:cs typeface="Times New Roman"/>
            </a:endParaRPr>
          </a:p>
          <a:p>
            <a:pPr marL="12065" marR="5080" algn="ctr">
              <a:lnSpc>
                <a:spcPct val="100000"/>
              </a:lnSpc>
            </a:pPr>
            <a:r>
              <a:rPr sz="2400" b="1" dirty="0">
                <a:latin typeface="Times New Roman"/>
                <a:cs typeface="Times New Roman"/>
              </a:rPr>
              <a:t>(возрастная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категория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–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учащиеся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spc="-70" dirty="0">
                <a:latin typeface="Times New Roman"/>
                <a:cs typeface="Times New Roman"/>
              </a:rPr>
              <a:t>11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классов, </a:t>
            </a:r>
            <a:r>
              <a:rPr sz="2400" b="1" spc="-585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колледжей</a:t>
            </a:r>
            <a:r>
              <a:rPr sz="2400" b="1" spc="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, </a:t>
            </a:r>
            <a:r>
              <a:rPr sz="2400" b="1" spc="-25" dirty="0">
                <a:latin typeface="Times New Roman"/>
                <a:cs typeface="Times New Roman"/>
              </a:rPr>
              <a:t>техникумов)</a:t>
            </a:r>
            <a:r>
              <a:rPr sz="2400" b="1" spc="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и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др.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53083" y="2516123"/>
            <a:ext cx="6899148" cy="416966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10257" y="2098370"/>
            <a:ext cx="566229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25" dirty="0">
                <a:latin typeface="Calibri"/>
                <a:cs typeface="Calibri"/>
              </a:rPr>
              <a:t>СПАСИБО</a:t>
            </a:r>
            <a:r>
              <a:rPr sz="4000" spc="-20" dirty="0">
                <a:latin typeface="Calibri"/>
                <a:cs typeface="Calibri"/>
              </a:rPr>
              <a:t> </a:t>
            </a:r>
            <a:r>
              <a:rPr sz="4000" spc="-25" dirty="0">
                <a:latin typeface="Calibri"/>
                <a:cs typeface="Calibri"/>
              </a:rPr>
              <a:t>ЗА </a:t>
            </a:r>
            <a:r>
              <a:rPr sz="4000" spc="-5" dirty="0">
                <a:latin typeface="Calibri"/>
                <a:cs typeface="Calibri"/>
              </a:rPr>
              <a:t>ВНИМАНИЕ!</a:t>
            </a:r>
            <a:endParaRPr sz="4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94538" y="260730"/>
            <a:ext cx="25266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Финансовая</a:t>
            </a:r>
            <a:r>
              <a:rPr sz="1800" b="1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грамотность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18108" y="1156791"/>
            <a:ext cx="715137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 dirty="0">
                <a:latin typeface="Times New Roman"/>
                <a:cs typeface="Times New Roman"/>
              </a:rPr>
              <a:t>ГРАМОТНОСТЬ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spc="-25" dirty="0">
                <a:latin typeface="Times New Roman"/>
                <a:cs typeface="Times New Roman"/>
              </a:rPr>
              <a:t>ШКОЛЬНИКОВ </a:t>
            </a:r>
            <a:r>
              <a:rPr sz="1800" b="1" dirty="0">
                <a:latin typeface="Times New Roman"/>
                <a:cs typeface="Times New Roman"/>
              </a:rPr>
              <a:t>В</a:t>
            </a:r>
            <a:r>
              <a:rPr sz="1800" b="1" spc="-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ФИНАНСОВОЙ </a:t>
            </a:r>
            <a:r>
              <a:rPr sz="1800" b="1" spc="-5" dirty="0">
                <a:latin typeface="Times New Roman"/>
                <a:cs typeface="Times New Roman"/>
              </a:rPr>
              <a:t>СФЕРЕ– </a:t>
            </a:r>
            <a:r>
              <a:rPr sz="1800" b="1" spc="-10" dirty="0">
                <a:latin typeface="Times New Roman"/>
                <a:cs typeface="Times New Roman"/>
              </a:rPr>
              <a:t>ЭТО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73963" y="1600326"/>
            <a:ext cx="7517765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941069" marR="5080" indent="-929005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latin typeface="Times New Roman"/>
                <a:cs typeface="Times New Roman"/>
              </a:rPr>
              <a:t>эффективная</a:t>
            </a:r>
            <a:r>
              <a:rPr sz="2000" b="1" spc="3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мера</a:t>
            </a:r>
            <a:r>
              <a:rPr sz="2000" b="1" spc="-1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обеспечения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повышения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стандартов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spc="-15" dirty="0">
                <a:latin typeface="Times New Roman"/>
                <a:cs typeface="Times New Roman"/>
              </a:rPr>
              <a:t>качества </a:t>
            </a:r>
            <a:r>
              <a:rPr sz="2000" b="1" spc="-484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жизни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и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экономической</a:t>
            </a:r>
            <a:r>
              <a:rPr sz="2000" b="1" spc="-4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безопасности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населения.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301752" y="2574035"/>
            <a:ext cx="8467725" cy="4284345"/>
            <a:chOff x="301752" y="2574035"/>
            <a:chExt cx="8467725" cy="4284345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1752" y="2574035"/>
              <a:ext cx="4075176" cy="305714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20112" y="4162042"/>
              <a:ext cx="4800599" cy="269595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45736" y="2574035"/>
              <a:ext cx="4023360" cy="317601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4538" y="260730"/>
            <a:ext cx="25266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Финансовая</a:t>
            </a:r>
            <a:r>
              <a:rPr sz="18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грамотность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8739" y="1078229"/>
            <a:ext cx="30530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67995" algn="l"/>
                <a:tab pos="1539875" algn="l"/>
              </a:tabLst>
            </a:pPr>
            <a:r>
              <a:rPr sz="2400" dirty="0">
                <a:latin typeface="Times New Roman"/>
                <a:cs typeface="Times New Roman"/>
              </a:rPr>
              <a:t>С	</a:t>
            </a:r>
            <a:r>
              <a:rPr sz="2400" spc="-5" dirty="0">
                <a:latin typeface="Times New Roman"/>
                <a:cs typeface="Times New Roman"/>
              </a:rPr>
              <a:t>цель</a:t>
            </a:r>
            <a:r>
              <a:rPr sz="2400" dirty="0">
                <a:latin typeface="Times New Roman"/>
                <a:cs typeface="Times New Roman"/>
              </a:rPr>
              <a:t>ю	</a:t>
            </a:r>
            <a:r>
              <a:rPr sz="2400" spc="-5" dirty="0">
                <a:latin typeface="Times New Roman"/>
                <a:cs typeface="Times New Roman"/>
              </a:rPr>
              <a:t>повышения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360546" y="1078229"/>
            <a:ext cx="55257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833880" algn="l"/>
                <a:tab pos="3729990" algn="l"/>
              </a:tabLst>
            </a:pPr>
            <a:r>
              <a:rPr sz="2400" dirty="0">
                <a:latin typeface="Times New Roman"/>
                <a:cs typeface="Times New Roman"/>
              </a:rPr>
              <a:t>финан</a:t>
            </a:r>
            <a:r>
              <a:rPr sz="2400" spc="5" dirty="0">
                <a:latin typeface="Times New Roman"/>
                <a:cs typeface="Times New Roman"/>
              </a:rPr>
              <a:t>с</a:t>
            </a:r>
            <a:r>
              <a:rPr sz="2400" dirty="0">
                <a:latin typeface="Times New Roman"/>
                <a:cs typeface="Times New Roman"/>
              </a:rPr>
              <a:t>о</a:t>
            </a:r>
            <a:r>
              <a:rPr sz="2400" spc="-20" dirty="0">
                <a:latin typeface="Times New Roman"/>
                <a:cs typeface="Times New Roman"/>
              </a:rPr>
              <a:t>в</a:t>
            </a:r>
            <a:r>
              <a:rPr sz="2400" dirty="0">
                <a:latin typeface="Times New Roman"/>
                <a:cs typeface="Times New Roman"/>
              </a:rPr>
              <a:t>ой	</a:t>
            </a:r>
            <a:r>
              <a:rPr sz="2400" spc="-5" dirty="0">
                <a:latin typeface="Times New Roman"/>
                <a:cs typeface="Times New Roman"/>
              </a:rPr>
              <a:t>гра</a:t>
            </a:r>
            <a:r>
              <a:rPr sz="2400" dirty="0">
                <a:latin typeface="Times New Roman"/>
                <a:cs typeface="Times New Roman"/>
              </a:rPr>
              <a:t>м</a:t>
            </a:r>
            <a:r>
              <a:rPr sz="2400" spc="-40" dirty="0">
                <a:latin typeface="Times New Roman"/>
                <a:cs typeface="Times New Roman"/>
              </a:rPr>
              <a:t>о</a:t>
            </a:r>
            <a:r>
              <a:rPr sz="2400" dirty="0">
                <a:latin typeface="Times New Roman"/>
                <a:cs typeface="Times New Roman"/>
              </a:rPr>
              <a:t>тн</a:t>
            </a:r>
            <a:r>
              <a:rPr sz="2400" spc="60" dirty="0">
                <a:latin typeface="Times New Roman"/>
                <a:cs typeface="Times New Roman"/>
              </a:rPr>
              <a:t>о</a:t>
            </a:r>
            <a:r>
              <a:rPr sz="2400" dirty="0">
                <a:latin typeface="Times New Roman"/>
                <a:cs typeface="Times New Roman"/>
              </a:rPr>
              <a:t>сти	о</a:t>
            </a:r>
            <a:r>
              <a:rPr sz="2400" spc="-95" dirty="0">
                <a:latin typeface="Times New Roman"/>
                <a:cs typeface="Times New Roman"/>
              </a:rPr>
              <a:t>б</a:t>
            </a:r>
            <a:r>
              <a:rPr sz="2400" spc="5" dirty="0">
                <a:latin typeface="Times New Roman"/>
                <a:cs typeface="Times New Roman"/>
              </a:rPr>
              <a:t>у</a:t>
            </a:r>
            <a:r>
              <a:rPr sz="2400" dirty="0">
                <a:latin typeface="Times New Roman"/>
                <a:cs typeface="Times New Roman"/>
              </a:rPr>
              <a:t>чающи</a:t>
            </a:r>
            <a:r>
              <a:rPr sz="2400" spc="-70" dirty="0">
                <a:latin typeface="Times New Roman"/>
                <a:cs typeface="Times New Roman"/>
              </a:rPr>
              <a:t>х</a:t>
            </a:r>
            <a:r>
              <a:rPr sz="2400" dirty="0">
                <a:latin typeface="Times New Roman"/>
                <a:cs typeface="Times New Roman"/>
              </a:rPr>
              <a:t>ся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8739" y="1443990"/>
            <a:ext cx="8806815" cy="2586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Times New Roman"/>
                <a:cs typeface="Times New Roman"/>
              </a:rPr>
              <a:t>общеобразовательных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учебных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заведений,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30" dirty="0">
                <a:latin typeface="Times New Roman"/>
                <a:cs typeface="Times New Roman"/>
              </a:rPr>
              <a:t>колледжей</a:t>
            </a:r>
            <a:r>
              <a:rPr sz="2400" spc="5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техникумов </a:t>
            </a:r>
            <a:r>
              <a:rPr sz="2400" dirty="0">
                <a:latin typeface="Times New Roman"/>
                <a:cs typeface="Times New Roman"/>
              </a:rPr>
              <a:t>Новороссийский филиал </a:t>
            </a:r>
            <a:r>
              <a:rPr sz="2400" spc="-5" dirty="0">
                <a:latin typeface="Times New Roman"/>
                <a:cs typeface="Times New Roman"/>
              </a:rPr>
              <a:t>Финуниверситета </a:t>
            </a:r>
            <a:r>
              <a:rPr sz="2400" spc="-10" dirty="0">
                <a:latin typeface="Times New Roman"/>
                <a:cs typeface="Times New Roman"/>
              </a:rPr>
              <a:t>реализует 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два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проекта: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2400" spc="-30" dirty="0">
                <a:latin typeface="Times New Roman"/>
                <a:cs typeface="Times New Roman"/>
              </a:rPr>
              <a:t>-Школа </a:t>
            </a:r>
            <a:r>
              <a:rPr sz="2400" spc="-15" dirty="0">
                <a:latin typeface="Times New Roman"/>
                <a:cs typeface="Times New Roman"/>
              </a:rPr>
              <a:t>начинающего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ученого;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5"/>
              </a:spcBef>
            </a:pPr>
            <a:r>
              <a:rPr sz="2400" spc="-10" dirty="0">
                <a:latin typeface="Times New Roman"/>
                <a:cs typeface="Times New Roman"/>
              </a:rPr>
              <a:t>-Образование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через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всю </a:t>
            </a:r>
            <a:r>
              <a:rPr sz="2400" dirty="0">
                <a:latin typeface="Times New Roman"/>
                <a:cs typeface="Times New Roman"/>
              </a:rPr>
              <a:t>жизнь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(финансовый аспект)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4428743"/>
            <a:ext cx="9144000" cy="242773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94538" y="260730"/>
            <a:ext cx="25266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Финансовая</a:t>
            </a:r>
            <a:r>
              <a:rPr sz="1800" b="1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грамотность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10108" y="814577"/>
            <a:ext cx="8443595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  <a:tabLst>
                <a:tab pos="1349375" algn="l"/>
                <a:tab pos="2501265" algn="l"/>
                <a:tab pos="3687445" algn="l"/>
                <a:tab pos="4382135" algn="l"/>
                <a:tab pos="4655185" algn="l"/>
                <a:tab pos="5941695" algn="l"/>
                <a:tab pos="6217285" algn="l"/>
                <a:tab pos="8017509" algn="l"/>
                <a:tab pos="8292465" algn="l"/>
              </a:tabLst>
            </a:pPr>
            <a:r>
              <a:rPr sz="2000" spc="-5" dirty="0">
                <a:latin typeface="Times New Roman"/>
                <a:cs typeface="Times New Roman"/>
              </a:rPr>
              <a:t>П</a:t>
            </a:r>
            <a:r>
              <a:rPr sz="2000" spc="5" dirty="0">
                <a:latin typeface="Times New Roman"/>
                <a:cs typeface="Times New Roman"/>
              </a:rPr>
              <a:t>р</a:t>
            </a:r>
            <a:r>
              <a:rPr sz="2000" spc="15" dirty="0">
                <a:latin typeface="Times New Roman"/>
                <a:cs typeface="Times New Roman"/>
              </a:rPr>
              <a:t>о</a:t>
            </a:r>
            <a:r>
              <a:rPr sz="2000" dirty="0">
                <a:latin typeface="Times New Roman"/>
                <a:cs typeface="Times New Roman"/>
              </a:rPr>
              <a:t>е</a:t>
            </a:r>
            <a:r>
              <a:rPr sz="2000" spc="-30" dirty="0">
                <a:latin typeface="Times New Roman"/>
                <a:cs typeface="Times New Roman"/>
              </a:rPr>
              <a:t>к</a:t>
            </a:r>
            <a:r>
              <a:rPr sz="2000" spc="20" dirty="0">
                <a:latin typeface="Times New Roman"/>
                <a:cs typeface="Times New Roman"/>
              </a:rPr>
              <a:t>т</a:t>
            </a:r>
            <a:r>
              <a:rPr sz="2000" dirty="0">
                <a:latin typeface="Times New Roman"/>
                <a:cs typeface="Times New Roman"/>
              </a:rPr>
              <a:t>ами	</a:t>
            </a:r>
            <a:r>
              <a:rPr sz="2000" spc="-55" dirty="0">
                <a:latin typeface="Times New Roman"/>
                <a:cs typeface="Times New Roman"/>
              </a:rPr>
              <a:t>о</a:t>
            </a:r>
            <a:r>
              <a:rPr sz="2000" dirty="0">
                <a:latin typeface="Times New Roman"/>
                <a:cs typeface="Times New Roman"/>
              </a:rPr>
              <a:t>х</a:t>
            </a:r>
            <a:r>
              <a:rPr sz="2000" spc="-20" dirty="0">
                <a:latin typeface="Times New Roman"/>
                <a:cs typeface="Times New Roman"/>
              </a:rPr>
              <a:t>в</a:t>
            </a:r>
            <a:r>
              <a:rPr sz="2000" spc="-90" dirty="0">
                <a:latin typeface="Times New Roman"/>
                <a:cs typeface="Times New Roman"/>
              </a:rPr>
              <a:t>а</a:t>
            </a:r>
            <a:r>
              <a:rPr sz="2000" dirty="0">
                <a:latin typeface="Times New Roman"/>
                <a:cs typeface="Times New Roman"/>
              </a:rPr>
              <a:t>чены	у</a:t>
            </a:r>
            <a:r>
              <a:rPr sz="2000" spc="-10" dirty="0">
                <a:latin typeface="Times New Roman"/>
                <a:cs typeface="Times New Roman"/>
              </a:rPr>
              <a:t>ч</a:t>
            </a:r>
            <a:r>
              <a:rPr sz="2000" dirty="0">
                <a:latin typeface="Times New Roman"/>
                <a:cs typeface="Times New Roman"/>
              </a:rPr>
              <a:t>ащи</a:t>
            </a:r>
            <a:r>
              <a:rPr sz="2000" spc="45" dirty="0">
                <a:latin typeface="Times New Roman"/>
                <a:cs typeface="Times New Roman"/>
              </a:rPr>
              <a:t>е</a:t>
            </a:r>
            <a:r>
              <a:rPr sz="2000" dirty="0">
                <a:latin typeface="Times New Roman"/>
                <a:cs typeface="Times New Roman"/>
              </a:rPr>
              <a:t>ся	ш</a:t>
            </a:r>
            <a:r>
              <a:rPr sz="2000" spc="-105" dirty="0">
                <a:latin typeface="Times New Roman"/>
                <a:cs typeface="Times New Roman"/>
              </a:rPr>
              <a:t>к</a:t>
            </a:r>
            <a:r>
              <a:rPr sz="2000" spc="-20" dirty="0">
                <a:latin typeface="Times New Roman"/>
                <a:cs typeface="Times New Roman"/>
              </a:rPr>
              <a:t>о</a:t>
            </a:r>
            <a:r>
              <a:rPr sz="2000" dirty="0">
                <a:latin typeface="Times New Roman"/>
                <a:cs typeface="Times New Roman"/>
              </a:rPr>
              <a:t>л	и	</a:t>
            </a:r>
            <a:r>
              <a:rPr sz="2000" spc="-100" dirty="0">
                <a:latin typeface="Times New Roman"/>
                <a:cs typeface="Times New Roman"/>
              </a:rPr>
              <a:t>к</a:t>
            </a:r>
            <a:r>
              <a:rPr sz="2000" spc="-20" dirty="0">
                <a:latin typeface="Times New Roman"/>
                <a:cs typeface="Times New Roman"/>
              </a:rPr>
              <a:t>о</a:t>
            </a:r>
            <a:r>
              <a:rPr sz="2000" dirty="0">
                <a:latin typeface="Times New Roman"/>
                <a:cs typeface="Times New Roman"/>
              </a:rPr>
              <a:t>л</a:t>
            </a:r>
            <a:r>
              <a:rPr sz="2000" spc="-10" dirty="0">
                <a:latin typeface="Times New Roman"/>
                <a:cs typeface="Times New Roman"/>
              </a:rPr>
              <a:t>л</a:t>
            </a:r>
            <a:r>
              <a:rPr sz="2000" spc="-30" dirty="0">
                <a:latin typeface="Times New Roman"/>
                <a:cs typeface="Times New Roman"/>
              </a:rPr>
              <a:t>е</a:t>
            </a:r>
            <a:r>
              <a:rPr sz="2000" dirty="0">
                <a:latin typeface="Times New Roman"/>
                <a:cs typeface="Times New Roman"/>
              </a:rPr>
              <a:t>д</a:t>
            </a:r>
            <a:r>
              <a:rPr sz="2000" spc="-30" dirty="0">
                <a:latin typeface="Times New Roman"/>
                <a:cs typeface="Times New Roman"/>
              </a:rPr>
              <a:t>ж</a:t>
            </a:r>
            <a:r>
              <a:rPr sz="2000" dirty="0">
                <a:latin typeface="Times New Roman"/>
                <a:cs typeface="Times New Roman"/>
              </a:rPr>
              <a:t>ей	</a:t>
            </a:r>
            <a:r>
              <a:rPr sz="2000" spc="-235" dirty="0">
                <a:latin typeface="Times New Roman"/>
                <a:cs typeface="Times New Roman"/>
              </a:rPr>
              <a:t>г</a:t>
            </a:r>
            <a:r>
              <a:rPr sz="2000" dirty="0">
                <a:latin typeface="Times New Roman"/>
                <a:cs typeface="Times New Roman"/>
              </a:rPr>
              <a:t>.	</a:t>
            </a:r>
            <a:r>
              <a:rPr sz="2000" spc="5" dirty="0">
                <a:latin typeface="Times New Roman"/>
                <a:cs typeface="Times New Roman"/>
              </a:rPr>
              <a:t>Но</a:t>
            </a:r>
            <a:r>
              <a:rPr sz="2000" spc="-10" dirty="0">
                <a:latin typeface="Times New Roman"/>
                <a:cs typeface="Times New Roman"/>
              </a:rPr>
              <a:t>в</a:t>
            </a:r>
            <a:r>
              <a:rPr sz="2000" spc="5" dirty="0">
                <a:latin typeface="Times New Roman"/>
                <a:cs typeface="Times New Roman"/>
              </a:rPr>
              <a:t>о</a:t>
            </a:r>
            <a:r>
              <a:rPr sz="2000" dirty="0">
                <a:latin typeface="Times New Roman"/>
                <a:cs typeface="Times New Roman"/>
              </a:rPr>
              <a:t>р</a:t>
            </a:r>
            <a:r>
              <a:rPr sz="2000" spc="50" dirty="0">
                <a:latin typeface="Times New Roman"/>
                <a:cs typeface="Times New Roman"/>
              </a:rPr>
              <a:t>о</a:t>
            </a:r>
            <a:r>
              <a:rPr sz="2000" dirty="0">
                <a:latin typeface="Times New Roman"/>
                <a:cs typeface="Times New Roman"/>
              </a:rPr>
              <a:t>с</a:t>
            </a:r>
            <a:r>
              <a:rPr sz="2000" spc="-10" dirty="0">
                <a:latin typeface="Times New Roman"/>
                <a:cs typeface="Times New Roman"/>
              </a:rPr>
              <a:t>с</a:t>
            </a:r>
            <a:r>
              <a:rPr sz="2000" spc="-5" dirty="0">
                <a:latin typeface="Times New Roman"/>
                <a:cs typeface="Times New Roman"/>
              </a:rPr>
              <a:t>ий</a:t>
            </a:r>
            <a:r>
              <a:rPr sz="2000" spc="5" dirty="0">
                <a:latin typeface="Times New Roman"/>
                <a:cs typeface="Times New Roman"/>
              </a:rPr>
              <a:t>с</a:t>
            </a:r>
            <a:r>
              <a:rPr sz="2000" spc="-40" dirty="0">
                <a:latin typeface="Times New Roman"/>
                <a:cs typeface="Times New Roman"/>
              </a:rPr>
              <a:t>к</a:t>
            </a:r>
            <a:r>
              <a:rPr sz="2000" dirty="0">
                <a:latin typeface="Times New Roman"/>
                <a:cs typeface="Times New Roman"/>
              </a:rPr>
              <a:t>а	и	</a:t>
            </a:r>
            <a:r>
              <a:rPr sz="2000" spc="-235" dirty="0">
                <a:latin typeface="Times New Roman"/>
                <a:cs typeface="Times New Roman"/>
              </a:rPr>
              <a:t>г</a:t>
            </a:r>
            <a:r>
              <a:rPr sz="2000" dirty="0">
                <a:latin typeface="Times New Roman"/>
                <a:cs typeface="Times New Roman"/>
              </a:rPr>
              <a:t>.  </a:t>
            </a:r>
            <a:r>
              <a:rPr sz="2000" spc="-20" dirty="0">
                <a:latin typeface="Times New Roman"/>
                <a:cs typeface="Times New Roman"/>
              </a:rPr>
              <a:t>Геленджика.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10108" y="1423873"/>
            <a:ext cx="8444865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56870" algn="l"/>
                <a:tab pos="2545715" algn="l"/>
                <a:tab pos="4319905" algn="l"/>
                <a:tab pos="5687060" algn="l"/>
                <a:tab pos="7342505" algn="l"/>
              </a:tabLst>
            </a:pPr>
            <a:r>
              <a:rPr sz="2000" dirty="0">
                <a:latin typeface="Times New Roman"/>
                <a:cs typeface="Times New Roman"/>
              </a:rPr>
              <a:t>С	</a:t>
            </a:r>
            <a:r>
              <a:rPr sz="2000" spc="-10" dirty="0">
                <a:latin typeface="Times New Roman"/>
                <a:cs typeface="Times New Roman"/>
              </a:rPr>
              <a:t>образовательными	</a:t>
            </a:r>
            <a:r>
              <a:rPr sz="2000" dirty="0">
                <a:latin typeface="Times New Roman"/>
                <a:cs typeface="Times New Roman"/>
              </a:rPr>
              <a:t>учреждениями	</a:t>
            </a:r>
            <a:r>
              <a:rPr sz="2000" spc="-10" dirty="0">
                <a:latin typeface="Times New Roman"/>
                <a:cs typeface="Times New Roman"/>
              </a:rPr>
              <a:t>заключены	</a:t>
            </a:r>
            <a:r>
              <a:rPr sz="2000" dirty="0">
                <a:latin typeface="Times New Roman"/>
                <a:cs typeface="Times New Roman"/>
              </a:rPr>
              <a:t>официальные	</a:t>
            </a:r>
            <a:r>
              <a:rPr sz="2000" spc="-10" dirty="0">
                <a:latin typeface="Times New Roman"/>
                <a:cs typeface="Times New Roman"/>
              </a:rPr>
              <a:t>договоры,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latin typeface="Times New Roman"/>
                <a:cs typeface="Times New Roman"/>
              </a:rPr>
              <a:t>также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заключен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договор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 </a:t>
            </a:r>
            <a:r>
              <a:rPr sz="2000" spc="-5" dirty="0">
                <a:latin typeface="Times New Roman"/>
                <a:cs typeface="Times New Roman"/>
              </a:rPr>
              <a:t>управлением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образования МО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20" dirty="0">
                <a:latin typeface="Times New Roman"/>
                <a:cs typeface="Times New Roman"/>
              </a:rPr>
              <a:t>г.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Новороссийск.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81355" y="2034539"/>
            <a:ext cx="8963025" cy="4653280"/>
            <a:chOff x="181355" y="2034539"/>
            <a:chExt cx="8963025" cy="4653280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1355" y="2316479"/>
              <a:ext cx="3493008" cy="244144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32447" y="5116067"/>
              <a:ext cx="2511552" cy="157124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726179" y="2034539"/>
              <a:ext cx="3709416" cy="166725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486655" y="3537203"/>
              <a:ext cx="3113531" cy="2334768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21308" y="4312919"/>
              <a:ext cx="3165348" cy="237439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4538" y="260730"/>
            <a:ext cx="29622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Школа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начинающего</a:t>
            </a:r>
            <a:r>
              <a:rPr sz="18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ученого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48818" y="806577"/>
            <a:ext cx="8218170" cy="2220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5499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Times New Roman"/>
                <a:cs typeface="Times New Roman"/>
              </a:rPr>
              <a:t>Проект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b="1" spc="-15" dirty="0">
                <a:latin typeface="Times New Roman"/>
                <a:cs typeface="Times New Roman"/>
              </a:rPr>
              <a:t>"Школа</a:t>
            </a:r>
            <a:r>
              <a:rPr sz="1800" b="1" dirty="0">
                <a:latin typeface="Times New Roman"/>
                <a:cs typeface="Times New Roman"/>
              </a:rPr>
              <a:t> </a:t>
            </a:r>
            <a:r>
              <a:rPr sz="1800" b="1" spc="-15" dirty="0">
                <a:latin typeface="Times New Roman"/>
                <a:cs typeface="Times New Roman"/>
              </a:rPr>
              <a:t>начинающего</a:t>
            </a:r>
            <a:r>
              <a:rPr sz="1800" b="1" spc="3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ученого" </a:t>
            </a:r>
            <a:r>
              <a:rPr sz="1800" dirty="0">
                <a:latin typeface="Times New Roman"/>
                <a:cs typeface="Times New Roman"/>
              </a:rPr>
              <a:t>(далее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Проект)</a:t>
            </a:r>
            <a:r>
              <a:rPr sz="1800" dirty="0">
                <a:latin typeface="Times New Roman"/>
                <a:cs typeface="Times New Roman"/>
              </a:rPr>
              <a:t> был </a:t>
            </a:r>
            <a:r>
              <a:rPr sz="1800" spc="-5" dirty="0">
                <a:latin typeface="Times New Roman"/>
                <a:cs typeface="Times New Roman"/>
              </a:rPr>
              <a:t>представлен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 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утвержден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на</a:t>
            </a:r>
            <a:r>
              <a:rPr sz="1800" spc="-10" dirty="0">
                <a:latin typeface="Times New Roman"/>
                <a:cs typeface="Times New Roman"/>
              </a:rPr>
              <a:t> Ученом</a:t>
            </a:r>
            <a:r>
              <a:rPr sz="1800" dirty="0">
                <a:latin typeface="Times New Roman"/>
                <a:cs typeface="Times New Roman"/>
              </a:rPr>
              <a:t> совете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Новороссийского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филиала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27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сентября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2018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Times New Roman"/>
                <a:cs typeface="Times New Roman"/>
              </a:rPr>
              <a:t>года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(протокол</a:t>
            </a:r>
            <a:r>
              <a:rPr sz="1800" dirty="0">
                <a:latin typeface="Times New Roman"/>
                <a:cs typeface="Times New Roman"/>
              </a:rPr>
              <a:t> №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4).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b="1" i="1" spc="-5" dirty="0">
                <a:latin typeface="Times New Roman"/>
                <a:cs typeface="Times New Roman"/>
              </a:rPr>
              <a:t>Автор</a:t>
            </a:r>
            <a:r>
              <a:rPr sz="1800" b="1" i="1" dirty="0">
                <a:latin typeface="Times New Roman"/>
                <a:cs typeface="Times New Roman"/>
              </a:rPr>
              <a:t> </a:t>
            </a:r>
            <a:r>
              <a:rPr sz="1800" b="1" i="1" spc="-5" dirty="0">
                <a:latin typeface="Times New Roman"/>
                <a:cs typeface="Times New Roman"/>
              </a:rPr>
              <a:t>Проекта</a:t>
            </a:r>
            <a:r>
              <a:rPr sz="1800" b="1" i="1" spc="459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- </a:t>
            </a:r>
            <a:r>
              <a:rPr sz="1800" spc="-5" dirty="0">
                <a:latin typeface="Times New Roman"/>
                <a:cs typeface="Times New Roman"/>
              </a:rPr>
              <a:t>доцент</a:t>
            </a:r>
            <a:r>
              <a:rPr sz="1800" spc="2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кафедры </a:t>
            </a:r>
            <a:r>
              <a:rPr sz="1800" spc="-20" dirty="0">
                <a:latin typeface="Times New Roman"/>
                <a:cs typeface="Times New Roman"/>
              </a:rPr>
              <a:t>"Экономика,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финансы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 </a:t>
            </a:r>
            <a:r>
              <a:rPr sz="1800" spc="-5" dirty="0">
                <a:latin typeface="Times New Roman"/>
                <a:cs typeface="Times New Roman"/>
              </a:rPr>
              <a:t>менеджмент",</a:t>
            </a:r>
            <a:r>
              <a:rPr sz="1800" spc="-15" dirty="0">
                <a:latin typeface="Times New Roman"/>
                <a:cs typeface="Times New Roman"/>
              </a:rPr>
              <a:t> кандидат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spc="-10" dirty="0">
                <a:latin typeface="Times New Roman"/>
                <a:cs typeface="Times New Roman"/>
              </a:rPr>
              <a:t>экономических </a:t>
            </a:r>
            <a:r>
              <a:rPr sz="1800" spc="-20" dirty="0">
                <a:latin typeface="Times New Roman"/>
                <a:cs typeface="Times New Roman"/>
              </a:rPr>
              <a:t>наук,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доцент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Ирина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Александровна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Заярная.</a:t>
            </a:r>
            <a:endParaRPr sz="1800">
              <a:latin typeface="Times New Roman"/>
              <a:cs typeface="Times New Roman"/>
            </a:endParaRPr>
          </a:p>
          <a:p>
            <a:pPr marL="12700" marR="58419">
              <a:lnSpc>
                <a:spcPct val="100000"/>
              </a:lnSpc>
            </a:pPr>
            <a:r>
              <a:rPr sz="1800" b="1" i="1" spc="-15" dirty="0">
                <a:latin typeface="Times New Roman"/>
                <a:cs typeface="Times New Roman"/>
              </a:rPr>
              <a:t>Цель</a:t>
            </a:r>
            <a:r>
              <a:rPr sz="1800" b="1" i="1" dirty="0">
                <a:latin typeface="Times New Roman"/>
                <a:cs typeface="Times New Roman"/>
              </a:rPr>
              <a:t> </a:t>
            </a:r>
            <a:r>
              <a:rPr sz="1800" b="1" i="1" spc="-5" dirty="0">
                <a:latin typeface="Times New Roman"/>
                <a:cs typeface="Times New Roman"/>
              </a:rPr>
              <a:t>Проекта</a:t>
            </a:r>
            <a:r>
              <a:rPr sz="1800" b="1" i="1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–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формирование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образовательного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пространства,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которое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позволяет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школьнику </a:t>
            </a:r>
            <a:r>
              <a:rPr sz="1800" spc="-5" dirty="0">
                <a:latin typeface="Times New Roman"/>
                <a:cs typeface="Times New Roman"/>
              </a:rPr>
              <a:t>повысить финансовую </a:t>
            </a:r>
            <a:r>
              <a:rPr sz="1800" dirty="0">
                <a:latin typeface="Times New Roman"/>
                <a:cs typeface="Times New Roman"/>
              </a:rPr>
              <a:t>грамотность и занять </a:t>
            </a:r>
            <a:r>
              <a:rPr sz="1800" spc="5" dirty="0">
                <a:latin typeface="Times New Roman"/>
                <a:cs typeface="Times New Roman"/>
              </a:rPr>
              <a:t>осмысленную </a:t>
            </a:r>
            <a:r>
              <a:rPr sz="1800" spc="-10" dirty="0">
                <a:latin typeface="Times New Roman"/>
                <a:cs typeface="Times New Roman"/>
              </a:rPr>
              <a:t>позицию </a:t>
            </a:r>
            <a:r>
              <a:rPr sz="1800" dirty="0">
                <a:latin typeface="Times New Roman"/>
                <a:cs typeface="Times New Roman"/>
              </a:rPr>
              <a:t>в 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выборе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Times New Roman"/>
                <a:cs typeface="Times New Roman"/>
              </a:rPr>
              <a:t>будущей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профессии.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4840" y="3400044"/>
            <a:ext cx="8682609" cy="323088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4538" y="260730"/>
            <a:ext cx="29622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Школа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начинающего</a:t>
            </a:r>
            <a:r>
              <a:rPr sz="18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ученого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72288" y="899616"/>
            <a:ext cx="3451860" cy="55200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 dirty="0">
                <a:latin typeface="Times New Roman"/>
                <a:cs typeface="Times New Roman"/>
              </a:rPr>
              <a:t>ПРАКТИЧЕСКАЯ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sz="1800" b="1" spc="-30" dirty="0">
                <a:latin typeface="Times New Roman"/>
                <a:cs typeface="Times New Roman"/>
              </a:rPr>
              <a:t>ЗНАЧИМОСТЬ </a:t>
            </a:r>
            <a:r>
              <a:rPr sz="1800" b="1" spc="-15" dirty="0">
                <a:latin typeface="Times New Roman"/>
                <a:cs typeface="Times New Roman"/>
              </a:rPr>
              <a:t>ПРОЕКТА</a:t>
            </a:r>
            <a:r>
              <a:rPr sz="1800" b="1" spc="-3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: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 marR="300355">
              <a:lnSpc>
                <a:spcPct val="100000"/>
              </a:lnSpc>
            </a:pPr>
            <a:r>
              <a:rPr sz="1800" spc="-10" dirty="0">
                <a:latin typeface="Times New Roman"/>
                <a:cs typeface="Times New Roman"/>
              </a:rPr>
              <a:t>Учитывая </a:t>
            </a:r>
            <a:r>
              <a:rPr sz="1800" spc="-5" dirty="0">
                <a:latin typeface="Times New Roman"/>
                <a:cs typeface="Times New Roman"/>
              </a:rPr>
              <a:t>нынешние тенденции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развития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экономики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страны, </a:t>
            </a:r>
            <a:r>
              <a:rPr sz="1800" spc="5" dirty="0">
                <a:latin typeface="Times New Roman"/>
                <a:cs typeface="Times New Roman"/>
              </a:rPr>
              <a:t> воспитание </a:t>
            </a:r>
            <a:r>
              <a:rPr sz="1800" spc="-5" dirty="0">
                <a:latin typeface="Times New Roman"/>
                <a:cs typeface="Times New Roman"/>
              </a:rPr>
              <a:t>финансовой </a:t>
            </a:r>
            <a:r>
              <a:rPr sz="1800" dirty="0">
                <a:latin typeface="Times New Roman"/>
                <a:cs typeface="Times New Roman"/>
              </a:rPr>
              <a:t> грамотности, </a:t>
            </a:r>
            <a:r>
              <a:rPr sz="1800" spc="-5" dirty="0">
                <a:latin typeface="Times New Roman"/>
                <a:cs typeface="Times New Roman"/>
              </a:rPr>
              <a:t>укрепление </a:t>
            </a:r>
            <a:r>
              <a:rPr sz="1800" dirty="0">
                <a:latin typeface="Times New Roman"/>
                <a:cs typeface="Times New Roman"/>
              </a:rPr>
              <a:t>и 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развитие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познаний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области</a:t>
            </a:r>
            <a:endParaRPr sz="1800">
              <a:latin typeface="Times New Roman"/>
              <a:cs typeface="Times New Roman"/>
            </a:endParaRPr>
          </a:p>
          <a:p>
            <a:pPr marL="12700" marR="147955">
              <a:lnSpc>
                <a:spcPct val="100000"/>
              </a:lnSpc>
            </a:pPr>
            <a:r>
              <a:rPr sz="1800" spc="-5" dirty="0">
                <a:latin typeface="Times New Roman"/>
                <a:cs typeface="Times New Roman"/>
              </a:rPr>
              <a:t>бизнес-информатики </a:t>
            </a:r>
            <a:r>
              <a:rPr sz="1800" spc="-20" dirty="0">
                <a:latin typeface="Times New Roman"/>
                <a:cs typeface="Times New Roman"/>
              </a:rPr>
              <a:t>поможет 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учащимся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Times New Roman"/>
                <a:cs typeface="Times New Roman"/>
              </a:rPr>
              <a:t>будущем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чувствовать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себя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увереннее,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позволяет</a:t>
            </a:r>
            <a:endParaRPr sz="1800">
              <a:latin typeface="Times New Roman"/>
              <a:cs typeface="Times New Roman"/>
            </a:endParaRPr>
          </a:p>
          <a:p>
            <a:pPr marL="12700" marR="142875">
              <a:lnSpc>
                <a:spcPct val="100000"/>
              </a:lnSpc>
              <a:spcBef>
                <a:spcPts val="5"/>
              </a:spcBef>
            </a:pPr>
            <a:r>
              <a:rPr sz="1800" spc="-15" dirty="0">
                <a:latin typeface="Times New Roman"/>
                <a:cs typeface="Times New Roman"/>
              </a:rPr>
              <a:t>подготовить </a:t>
            </a:r>
            <a:r>
              <a:rPr sz="1800" spc="-5" dirty="0">
                <a:latin typeface="Times New Roman"/>
                <a:cs typeface="Times New Roman"/>
              </a:rPr>
              <a:t>их </a:t>
            </a:r>
            <a:r>
              <a:rPr sz="1800" dirty="0">
                <a:latin typeface="Times New Roman"/>
                <a:cs typeface="Times New Roman"/>
              </a:rPr>
              <a:t>к последующей 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трудовой </a:t>
            </a:r>
            <a:r>
              <a:rPr sz="1800" dirty="0">
                <a:latin typeface="Times New Roman"/>
                <a:cs typeface="Times New Roman"/>
              </a:rPr>
              <a:t>деятельности с </a:t>
            </a:r>
            <a:r>
              <a:rPr sz="1800" spc="-10" dirty="0">
                <a:latin typeface="Times New Roman"/>
                <a:cs typeface="Times New Roman"/>
              </a:rPr>
              <a:t>учетом 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потребностей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региона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помогает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при </a:t>
            </a:r>
            <a:r>
              <a:rPr sz="1800" spc="-20" dirty="0">
                <a:latin typeface="Times New Roman"/>
                <a:cs typeface="Times New Roman"/>
              </a:rPr>
              <a:t>этом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избежать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ошибок, 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Times New Roman"/>
                <a:cs typeface="Times New Roman"/>
              </a:rPr>
              <a:t>которые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возникают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при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latin typeface="Times New Roman"/>
                <a:cs typeface="Times New Roman"/>
              </a:rPr>
              <a:t>имеющемся</a:t>
            </a:r>
            <a:r>
              <a:rPr sz="1800" spc="-8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недостатке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spc="-15" dirty="0">
                <a:latin typeface="Times New Roman"/>
                <a:cs typeface="Times New Roman"/>
              </a:rPr>
              <a:t>компетенций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у</a:t>
            </a:r>
            <a:r>
              <a:rPr sz="1800" spc="-10" dirty="0">
                <a:latin typeface="Times New Roman"/>
                <a:cs typeface="Times New Roman"/>
              </a:rPr>
              <a:t> учащихся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области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spc="10" dirty="0">
                <a:latin typeface="Times New Roman"/>
                <a:cs typeface="Times New Roman"/>
              </a:rPr>
              <a:t>основ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бизнеса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бизнес-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spc="-10" dirty="0">
                <a:latin typeface="Times New Roman"/>
                <a:cs typeface="Times New Roman"/>
              </a:rPr>
              <a:t>информатики.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64279" y="1815083"/>
            <a:ext cx="5370576" cy="42672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94538" y="260730"/>
            <a:ext cx="29622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5" dirty="0">
                <a:solidFill>
                  <a:srgbClr val="FFFFFF"/>
                </a:solidFill>
                <a:latin typeface="Calibri"/>
                <a:cs typeface="Calibri"/>
              </a:rPr>
              <a:t>Школа</a:t>
            </a:r>
            <a:r>
              <a:rPr sz="18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начинающего</a:t>
            </a:r>
            <a:r>
              <a:rPr sz="1800" b="1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ученого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94538" y="887730"/>
            <a:ext cx="630364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0" dirty="0">
                <a:latin typeface="Times New Roman"/>
                <a:cs typeface="Times New Roman"/>
              </a:rPr>
              <a:t>В</a:t>
            </a:r>
            <a:r>
              <a:rPr sz="2000" b="0" spc="-5" dirty="0">
                <a:latin typeface="Times New Roman"/>
                <a:cs typeface="Times New Roman"/>
              </a:rPr>
              <a:t> рамках</a:t>
            </a:r>
            <a:r>
              <a:rPr sz="2000" b="0" spc="-20" dirty="0">
                <a:latin typeface="Times New Roman"/>
                <a:cs typeface="Times New Roman"/>
              </a:rPr>
              <a:t> </a:t>
            </a:r>
            <a:r>
              <a:rPr sz="2000" b="0" dirty="0">
                <a:latin typeface="Times New Roman"/>
                <a:cs typeface="Times New Roman"/>
              </a:rPr>
              <a:t>Проекта</a:t>
            </a:r>
            <a:r>
              <a:rPr sz="2000" b="0" spc="-25" dirty="0">
                <a:latin typeface="Times New Roman"/>
                <a:cs typeface="Times New Roman"/>
              </a:rPr>
              <a:t> </a:t>
            </a:r>
            <a:r>
              <a:rPr sz="2000" b="0" spc="5" dirty="0">
                <a:latin typeface="Times New Roman"/>
                <a:cs typeface="Times New Roman"/>
              </a:rPr>
              <a:t>осуществляется</a:t>
            </a:r>
            <a:r>
              <a:rPr sz="2000" b="0" spc="-15" dirty="0">
                <a:latin typeface="Times New Roman"/>
                <a:cs typeface="Times New Roman"/>
              </a:rPr>
              <a:t> </a:t>
            </a:r>
            <a:r>
              <a:rPr sz="2000" b="0" dirty="0">
                <a:latin typeface="Times New Roman"/>
                <a:cs typeface="Times New Roman"/>
              </a:rPr>
              <a:t>реализация</a:t>
            </a:r>
            <a:r>
              <a:rPr sz="2000" b="0" spc="35" dirty="0">
                <a:latin typeface="Times New Roman"/>
                <a:cs typeface="Times New Roman"/>
              </a:rPr>
              <a:t> </a:t>
            </a:r>
            <a:r>
              <a:rPr sz="2000" b="0" dirty="0">
                <a:latin typeface="Times New Roman"/>
                <a:cs typeface="Times New Roman"/>
              </a:rPr>
              <a:t>Программ: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94538" y="1192225"/>
            <a:ext cx="3004820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05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2000" spc="-5" dirty="0">
                <a:latin typeface="Times New Roman"/>
                <a:cs typeface="Times New Roman"/>
              </a:rPr>
              <a:t>«Основы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бизнеса»</a:t>
            </a:r>
            <a:endParaRPr sz="2000">
              <a:latin typeface="Times New Roman"/>
              <a:cs typeface="Times New Roman"/>
            </a:endParaRPr>
          </a:p>
          <a:p>
            <a:pPr marL="469900" indent="-457200">
              <a:lnSpc>
                <a:spcPct val="100000"/>
              </a:lnSpc>
              <a:buAutoNum type="arabicPeriod"/>
              <a:tabLst>
                <a:tab pos="469265" algn="l"/>
                <a:tab pos="469900" algn="l"/>
              </a:tabLst>
            </a:pPr>
            <a:r>
              <a:rPr sz="2000" spc="-10" dirty="0">
                <a:latin typeface="Times New Roman"/>
                <a:cs typeface="Times New Roman"/>
              </a:rPr>
              <a:t>«</a:t>
            </a:r>
            <a:r>
              <a:rPr sz="2000" spc="-5" dirty="0">
                <a:latin typeface="Times New Roman"/>
                <a:cs typeface="Times New Roman"/>
              </a:rPr>
              <a:t>Биз</a:t>
            </a:r>
            <a:r>
              <a:rPr sz="2000" spc="-10" dirty="0">
                <a:latin typeface="Times New Roman"/>
                <a:cs typeface="Times New Roman"/>
              </a:rPr>
              <a:t>н</a:t>
            </a:r>
            <a:r>
              <a:rPr sz="2000" spc="40" dirty="0">
                <a:latin typeface="Times New Roman"/>
                <a:cs typeface="Times New Roman"/>
              </a:rPr>
              <a:t>е</a:t>
            </a:r>
            <a:r>
              <a:rPr sz="2000" dirty="0">
                <a:latin typeface="Times New Roman"/>
                <a:cs typeface="Times New Roman"/>
              </a:rPr>
              <a:t>с</a:t>
            </a:r>
            <a:r>
              <a:rPr sz="2000" spc="5" dirty="0">
                <a:latin typeface="Times New Roman"/>
                <a:cs typeface="Times New Roman"/>
              </a:rPr>
              <a:t>-</a:t>
            </a:r>
            <a:r>
              <a:rPr sz="2000" spc="-5" dirty="0">
                <a:latin typeface="Times New Roman"/>
                <a:cs typeface="Times New Roman"/>
              </a:rPr>
              <a:t>и</a:t>
            </a:r>
            <a:r>
              <a:rPr sz="2000" spc="-10" dirty="0">
                <a:latin typeface="Times New Roman"/>
                <a:cs typeface="Times New Roman"/>
              </a:rPr>
              <a:t>н</a:t>
            </a:r>
            <a:r>
              <a:rPr sz="2000" dirty="0">
                <a:latin typeface="Times New Roman"/>
                <a:cs typeface="Times New Roman"/>
              </a:rPr>
              <a:t>фо</a:t>
            </a:r>
            <a:r>
              <a:rPr sz="2000" spc="-30" dirty="0">
                <a:latin typeface="Times New Roman"/>
                <a:cs typeface="Times New Roman"/>
              </a:rPr>
              <a:t>р</a:t>
            </a:r>
            <a:r>
              <a:rPr sz="2000" spc="-10" dirty="0">
                <a:latin typeface="Times New Roman"/>
                <a:cs typeface="Times New Roman"/>
              </a:rPr>
              <a:t>м</a:t>
            </a:r>
            <a:r>
              <a:rPr sz="2000" spc="-50" dirty="0">
                <a:latin typeface="Times New Roman"/>
                <a:cs typeface="Times New Roman"/>
              </a:rPr>
              <a:t>а</a:t>
            </a:r>
            <a:r>
              <a:rPr sz="2000" dirty="0">
                <a:latin typeface="Times New Roman"/>
                <a:cs typeface="Times New Roman"/>
              </a:rPr>
              <a:t>ти</a:t>
            </a:r>
            <a:r>
              <a:rPr sz="2000" spc="-45" dirty="0">
                <a:latin typeface="Times New Roman"/>
                <a:cs typeface="Times New Roman"/>
              </a:rPr>
              <a:t>к</a:t>
            </a:r>
            <a:r>
              <a:rPr sz="2000" dirty="0">
                <a:latin typeface="Times New Roman"/>
                <a:cs typeface="Times New Roman"/>
              </a:rPr>
              <a:t>а»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94538" y="1802383"/>
            <a:ext cx="597471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543050" algn="l"/>
                <a:tab pos="3326129" algn="l"/>
                <a:tab pos="3952240" algn="l"/>
                <a:tab pos="5513070" algn="l"/>
              </a:tabLst>
            </a:pPr>
            <a:r>
              <a:rPr sz="2000" spc="-5" dirty="0">
                <a:latin typeface="Times New Roman"/>
                <a:cs typeface="Times New Roman"/>
              </a:rPr>
              <a:t>Программ</a:t>
            </a:r>
            <a:r>
              <a:rPr sz="2000" dirty="0">
                <a:latin typeface="Times New Roman"/>
                <a:cs typeface="Times New Roman"/>
              </a:rPr>
              <a:t>ы	ад</a:t>
            </a:r>
            <a:r>
              <a:rPr sz="2000" spc="-30" dirty="0">
                <a:latin typeface="Times New Roman"/>
                <a:cs typeface="Times New Roman"/>
              </a:rPr>
              <a:t>а</a:t>
            </a:r>
            <a:r>
              <a:rPr sz="2000" spc="-5" dirty="0">
                <a:latin typeface="Times New Roman"/>
                <a:cs typeface="Times New Roman"/>
              </a:rPr>
              <a:t>пт</a:t>
            </a:r>
            <a:r>
              <a:rPr sz="2000" spc="-10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р</a:t>
            </a:r>
            <a:r>
              <a:rPr sz="2000" spc="10" dirty="0">
                <a:latin typeface="Times New Roman"/>
                <a:cs typeface="Times New Roman"/>
              </a:rPr>
              <a:t>о</a:t>
            </a:r>
            <a:r>
              <a:rPr sz="2000" spc="-25" dirty="0">
                <a:latin typeface="Times New Roman"/>
                <a:cs typeface="Times New Roman"/>
              </a:rPr>
              <a:t>в</a:t>
            </a:r>
            <a:r>
              <a:rPr sz="2000" dirty="0">
                <a:latin typeface="Times New Roman"/>
                <a:cs typeface="Times New Roman"/>
              </a:rPr>
              <a:t>аны	для	ш</a:t>
            </a:r>
            <a:r>
              <a:rPr sz="2000" spc="-105" dirty="0">
                <a:latin typeface="Times New Roman"/>
                <a:cs typeface="Times New Roman"/>
              </a:rPr>
              <a:t>к</a:t>
            </a:r>
            <a:r>
              <a:rPr sz="2000" spc="-20" dirty="0">
                <a:latin typeface="Times New Roman"/>
                <a:cs typeface="Times New Roman"/>
              </a:rPr>
              <a:t>о</a:t>
            </a:r>
            <a:r>
              <a:rPr sz="2000" dirty="0">
                <a:latin typeface="Times New Roman"/>
                <a:cs typeface="Times New Roman"/>
              </a:rPr>
              <a:t>ль</a:t>
            </a:r>
            <a:r>
              <a:rPr sz="2000" spc="-15" dirty="0">
                <a:latin typeface="Times New Roman"/>
                <a:cs typeface="Times New Roman"/>
              </a:rPr>
              <a:t>н</a:t>
            </a:r>
            <a:r>
              <a:rPr sz="2000" spc="-5" dirty="0">
                <a:latin typeface="Times New Roman"/>
                <a:cs typeface="Times New Roman"/>
              </a:rPr>
              <a:t>и</a:t>
            </a:r>
            <a:r>
              <a:rPr sz="2000" spc="-105" dirty="0">
                <a:latin typeface="Times New Roman"/>
                <a:cs typeface="Times New Roman"/>
              </a:rPr>
              <a:t>к</a:t>
            </a:r>
            <a:r>
              <a:rPr sz="2000" dirty="0">
                <a:latin typeface="Times New Roman"/>
                <a:cs typeface="Times New Roman"/>
              </a:rPr>
              <a:t>ов	</a:t>
            </a:r>
            <a:r>
              <a:rPr sz="2000" spc="-10" dirty="0">
                <a:latin typeface="Times New Roman"/>
                <a:cs typeface="Times New Roman"/>
              </a:rPr>
              <a:t>8-</a:t>
            </a:r>
            <a:r>
              <a:rPr sz="2000" spc="-70" dirty="0">
                <a:latin typeface="Times New Roman"/>
                <a:cs typeface="Times New Roman"/>
              </a:rPr>
              <a:t>11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507226" y="1802383"/>
            <a:ext cx="92646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Times New Roman"/>
                <a:cs typeface="Times New Roman"/>
              </a:rPr>
              <a:t>кл</a:t>
            </a:r>
            <a:r>
              <a:rPr sz="2000" spc="-10" dirty="0">
                <a:latin typeface="Times New Roman"/>
                <a:cs typeface="Times New Roman"/>
              </a:rPr>
              <a:t>а</a:t>
            </a:r>
            <a:r>
              <a:rPr sz="2000" dirty="0">
                <a:latin typeface="Times New Roman"/>
                <a:cs typeface="Times New Roman"/>
              </a:rPr>
              <a:t>ссо</a:t>
            </a:r>
            <a:r>
              <a:rPr sz="2000" spc="5" dirty="0">
                <a:latin typeface="Times New Roman"/>
                <a:cs typeface="Times New Roman"/>
              </a:rPr>
              <a:t>в</a:t>
            </a:r>
            <a:r>
              <a:rPr sz="2000" dirty="0">
                <a:latin typeface="Times New Roman"/>
                <a:cs typeface="Times New Roman"/>
              </a:rPr>
              <a:t>,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662798" y="1802383"/>
            <a:ext cx="107251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20" dirty="0">
                <a:latin typeface="Times New Roman"/>
                <a:cs typeface="Times New Roman"/>
              </a:rPr>
              <a:t>у</a:t>
            </a:r>
            <a:r>
              <a:rPr sz="2000" dirty="0">
                <a:latin typeface="Times New Roman"/>
                <a:cs typeface="Times New Roman"/>
              </a:rPr>
              <a:t>ч</a:t>
            </a:r>
            <a:r>
              <a:rPr sz="2000" spc="-15" dirty="0">
                <a:latin typeface="Times New Roman"/>
                <a:cs typeface="Times New Roman"/>
              </a:rPr>
              <a:t>а</a:t>
            </a:r>
            <a:r>
              <a:rPr sz="2000" dirty="0">
                <a:latin typeface="Times New Roman"/>
                <a:cs typeface="Times New Roman"/>
              </a:rPr>
              <a:t>щи</a:t>
            </a:r>
            <a:r>
              <a:rPr sz="2000" spc="-55" dirty="0">
                <a:latin typeface="Times New Roman"/>
                <a:cs typeface="Times New Roman"/>
              </a:rPr>
              <a:t>х</a:t>
            </a:r>
            <a:r>
              <a:rPr sz="2000" dirty="0">
                <a:latin typeface="Times New Roman"/>
                <a:cs typeface="Times New Roman"/>
              </a:rPr>
              <a:t>ся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94538" y="2107183"/>
            <a:ext cx="506920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20" dirty="0">
                <a:latin typeface="Times New Roman"/>
                <a:cs typeface="Times New Roman"/>
              </a:rPr>
              <a:t>колледжей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техникумов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МО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120" dirty="0">
                <a:latin typeface="Times New Roman"/>
                <a:cs typeface="Times New Roman"/>
              </a:rPr>
              <a:t>г.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Новороссийск.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61744" y="2630423"/>
            <a:ext cx="5503163" cy="4126991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94538" y="260730"/>
            <a:ext cx="29622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5" dirty="0">
                <a:solidFill>
                  <a:srgbClr val="FFFFFF"/>
                </a:solidFill>
                <a:latin typeface="Calibri"/>
                <a:cs typeface="Calibri"/>
              </a:rPr>
              <a:t>Школа</a:t>
            </a:r>
            <a:r>
              <a:rPr sz="18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начинающего</a:t>
            </a:r>
            <a:r>
              <a:rPr sz="1800" b="1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ученого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06730" y="794131"/>
            <a:ext cx="8652510" cy="9404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728345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Times New Roman"/>
                <a:cs typeface="Times New Roman"/>
              </a:rPr>
              <a:t>К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настоящему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времени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по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указанным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Программам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Школы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начинающего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ученого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успешно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завершило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обучение </a:t>
            </a:r>
            <a:r>
              <a:rPr sz="2000" spc="-5" dirty="0">
                <a:latin typeface="Times New Roman"/>
                <a:cs typeface="Times New Roman"/>
              </a:rPr>
              <a:t>более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200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человек.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latin typeface="Times New Roman"/>
                <a:cs typeface="Times New Roman"/>
              </a:rPr>
              <a:t>Часть</a:t>
            </a:r>
            <a:r>
              <a:rPr sz="2000" spc="36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них</a:t>
            </a:r>
            <a:r>
              <a:rPr sz="2000" spc="37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продолжила</a:t>
            </a:r>
            <a:r>
              <a:rPr sz="2000" spc="35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обучение</a:t>
            </a:r>
            <a:r>
              <a:rPr sz="2000" spc="3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37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Новороссийском</a:t>
            </a:r>
            <a:r>
              <a:rPr sz="2000" spc="37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филиале</a:t>
            </a:r>
            <a:r>
              <a:rPr sz="2000" spc="3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Финиверситета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06730" y="1708226"/>
            <a:ext cx="324040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Times New Roman"/>
                <a:cs typeface="Times New Roman"/>
              </a:rPr>
              <a:t>по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программам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бакалавриата.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4087" y="2770632"/>
            <a:ext cx="7498079" cy="1635252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7095" y="4605528"/>
            <a:ext cx="8650224" cy="188671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94538" y="260730"/>
            <a:ext cx="52336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Образование</a:t>
            </a:r>
            <a:r>
              <a:rPr sz="18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через</a:t>
            </a:r>
            <a:r>
              <a:rPr sz="1800" b="1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всю</a:t>
            </a:r>
            <a:r>
              <a:rPr sz="18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жизнь</a:t>
            </a:r>
            <a:r>
              <a:rPr sz="18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(финансовый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аспект)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2780" y="820369"/>
            <a:ext cx="8510905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599565" algn="l"/>
              </a:tabLst>
            </a:pPr>
            <a:r>
              <a:rPr b="0" spc="-10" dirty="0">
                <a:latin typeface="Times New Roman"/>
                <a:cs typeface="Times New Roman"/>
              </a:rPr>
              <a:t>Проект</a:t>
            </a:r>
            <a:r>
              <a:rPr b="0" spc="15" dirty="0">
                <a:latin typeface="Times New Roman"/>
                <a:cs typeface="Times New Roman"/>
              </a:rPr>
              <a:t> </a:t>
            </a:r>
            <a:r>
              <a:rPr b="0" spc="-5" dirty="0">
                <a:latin typeface="Times New Roman"/>
                <a:cs typeface="Times New Roman"/>
              </a:rPr>
              <a:t>«Образование</a:t>
            </a:r>
            <a:r>
              <a:rPr b="0" spc="15" dirty="0">
                <a:latin typeface="Times New Roman"/>
                <a:cs typeface="Times New Roman"/>
              </a:rPr>
              <a:t> </a:t>
            </a:r>
            <a:r>
              <a:rPr b="0" spc="5" dirty="0">
                <a:latin typeface="Times New Roman"/>
                <a:cs typeface="Times New Roman"/>
              </a:rPr>
              <a:t>через</a:t>
            </a:r>
            <a:r>
              <a:rPr b="0" dirty="0">
                <a:latin typeface="Times New Roman"/>
                <a:cs typeface="Times New Roman"/>
              </a:rPr>
              <a:t> </a:t>
            </a:r>
            <a:r>
              <a:rPr b="0" spc="-10" dirty="0">
                <a:latin typeface="Times New Roman"/>
                <a:cs typeface="Times New Roman"/>
              </a:rPr>
              <a:t>всю</a:t>
            </a:r>
            <a:r>
              <a:rPr b="0" spc="5" dirty="0">
                <a:latin typeface="Times New Roman"/>
                <a:cs typeface="Times New Roman"/>
              </a:rPr>
              <a:t> </a:t>
            </a:r>
            <a:r>
              <a:rPr b="0" spc="-5" dirty="0">
                <a:latin typeface="Times New Roman"/>
                <a:cs typeface="Times New Roman"/>
              </a:rPr>
              <a:t>жизнь</a:t>
            </a:r>
            <a:r>
              <a:rPr b="0" spc="15" dirty="0">
                <a:latin typeface="Times New Roman"/>
                <a:cs typeface="Times New Roman"/>
              </a:rPr>
              <a:t> </a:t>
            </a:r>
            <a:r>
              <a:rPr b="0" spc="-5" dirty="0">
                <a:latin typeface="Times New Roman"/>
                <a:cs typeface="Times New Roman"/>
              </a:rPr>
              <a:t>(финансовый</a:t>
            </a:r>
            <a:r>
              <a:rPr b="0" spc="-10" dirty="0">
                <a:latin typeface="Times New Roman"/>
                <a:cs typeface="Times New Roman"/>
              </a:rPr>
              <a:t> аспект) </a:t>
            </a:r>
            <a:r>
              <a:rPr b="0" dirty="0">
                <a:latin typeface="Times New Roman"/>
                <a:cs typeface="Times New Roman"/>
              </a:rPr>
              <a:t>был </a:t>
            </a:r>
            <a:r>
              <a:rPr b="0" spc="-585" dirty="0">
                <a:latin typeface="Times New Roman"/>
                <a:cs typeface="Times New Roman"/>
              </a:rPr>
              <a:t> </a:t>
            </a:r>
            <a:r>
              <a:rPr b="0" spc="-5" dirty="0">
                <a:latin typeface="Times New Roman"/>
                <a:cs typeface="Times New Roman"/>
              </a:rPr>
              <a:t>разработан	</a:t>
            </a:r>
            <a:r>
              <a:rPr b="0" spc="-15" dirty="0">
                <a:latin typeface="Times New Roman"/>
                <a:cs typeface="Times New Roman"/>
              </a:rPr>
              <a:t>студентами</a:t>
            </a:r>
            <a:r>
              <a:rPr b="0" dirty="0">
                <a:latin typeface="Times New Roman"/>
                <a:cs typeface="Times New Roman"/>
              </a:rPr>
              <a:t> </a:t>
            </a:r>
            <a:r>
              <a:rPr b="0" spc="-15" dirty="0">
                <a:latin typeface="Times New Roman"/>
                <a:cs typeface="Times New Roman"/>
              </a:rPr>
              <a:t>Новороссийского</a:t>
            </a:r>
            <a:r>
              <a:rPr b="0" spc="10" dirty="0">
                <a:latin typeface="Times New Roman"/>
                <a:cs typeface="Times New Roman"/>
              </a:rPr>
              <a:t> </a:t>
            </a:r>
            <a:r>
              <a:rPr b="0" dirty="0">
                <a:latin typeface="Times New Roman"/>
                <a:cs typeface="Times New Roman"/>
              </a:rPr>
              <a:t>филиала </a:t>
            </a:r>
            <a:r>
              <a:rPr b="0" spc="-15" dirty="0">
                <a:latin typeface="Times New Roman"/>
                <a:cs typeface="Times New Roman"/>
              </a:rPr>
              <a:t>направления </a:t>
            </a:r>
            <a:r>
              <a:rPr b="0" spc="-10" dirty="0">
                <a:latin typeface="Times New Roman"/>
                <a:cs typeface="Times New Roman"/>
              </a:rPr>
              <a:t> </a:t>
            </a:r>
            <a:r>
              <a:rPr b="0" spc="-25" dirty="0">
                <a:latin typeface="Times New Roman"/>
                <a:cs typeface="Times New Roman"/>
              </a:rPr>
              <a:t>подготовки</a:t>
            </a:r>
            <a:r>
              <a:rPr b="0" spc="25" dirty="0">
                <a:latin typeface="Times New Roman"/>
                <a:cs typeface="Times New Roman"/>
              </a:rPr>
              <a:t> </a:t>
            </a:r>
            <a:r>
              <a:rPr b="0" spc="-20" dirty="0">
                <a:latin typeface="Times New Roman"/>
                <a:cs typeface="Times New Roman"/>
              </a:rPr>
              <a:t>«Экономика»</a:t>
            </a:r>
            <a:r>
              <a:rPr b="0" dirty="0">
                <a:latin typeface="Times New Roman"/>
                <a:cs typeface="Times New Roman"/>
              </a:rPr>
              <a:t> </a:t>
            </a:r>
            <a:r>
              <a:rPr b="0" spc="-20" dirty="0">
                <a:latin typeface="Times New Roman"/>
                <a:cs typeface="Times New Roman"/>
              </a:rPr>
              <a:t>Золотовой</a:t>
            </a:r>
            <a:r>
              <a:rPr b="0" spc="40" dirty="0">
                <a:latin typeface="Times New Roman"/>
                <a:cs typeface="Times New Roman"/>
              </a:rPr>
              <a:t> </a:t>
            </a:r>
            <a:r>
              <a:rPr b="0" spc="-5" dirty="0">
                <a:latin typeface="Times New Roman"/>
                <a:cs typeface="Times New Roman"/>
              </a:rPr>
              <a:t>М.А.,</a:t>
            </a:r>
            <a:r>
              <a:rPr b="0" spc="15" dirty="0">
                <a:latin typeface="Times New Roman"/>
                <a:cs typeface="Times New Roman"/>
              </a:rPr>
              <a:t> </a:t>
            </a:r>
            <a:r>
              <a:rPr b="0" spc="-20" dirty="0">
                <a:latin typeface="Times New Roman"/>
                <a:cs typeface="Times New Roman"/>
              </a:rPr>
              <a:t>Новичковой</a:t>
            </a:r>
            <a:r>
              <a:rPr b="0" spc="5" dirty="0">
                <a:latin typeface="Times New Roman"/>
                <a:cs typeface="Times New Roman"/>
              </a:rPr>
              <a:t> </a:t>
            </a:r>
            <a:r>
              <a:rPr b="0" spc="-5" dirty="0">
                <a:latin typeface="Times New Roman"/>
                <a:cs typeface="Times New Roman"/>
              </a:rPr>
              <a:t>А.В., </a:t>
            </a:r>
            <a:r>
              <a:rPr b="0" dirty="0">
                <a:latin typeface="Times New Roman"/>
                <a:cs typeface="Times New Roman"/>
              </a:rPr>
              <a:t> </a:t>
            </a:r>
            <a:r>
              <a:rPr b="0" spc="-10" dirty="0">
                <a:latin typeface="Times New Roman"/>
                <a:cs typeface="Times New Roman"/>
              </a:rPr>
              <a:t>Пономаревой</a:t>
            </a:r>
            <a:r>
              <a:rPr b="0" spc="5" dirty="0">
                <a:latin typeface="Times New Roman"/>
                <a:cs typeface="Times New Roman"/>
              </a:rPr>
              <a:t> </a:t>
            </a:r>
            <a:r>
              <a:rPr b="0" spc="-5" dirty="0">
                <a:latin typeface="Times New Roman"/>
                <a:cs typeface="Times New Roman"/>
              </a:rPr>
              <a:t>И.В</a:t>
            </a:r>
            <a:r>
              <a:rPr b="0" spc="10" dirty="0">
                <a:latin typeface="Times New Roman"/>
                <a:cs typeface="Times New Roman"/>
              </a:rPr>
              <a:t> </a:t>
            </a:r>
            <a:r>
              <a:rPr b="0" spc="-30" dirty="0">
                <a:latin typeface="Times New Roman"/>
                <a:cs typeface="Times New Roman"/>
              </a:rPr>
              <a:t>под</a:t>
            </a:r>
            <a:r>
              <a:rPr b="0" spc="15" dirty="0">
                <a:latin typeface="Times New Roman"/>
                <a:cs typeface="Times New Roman"/>
              </a:rPr>
              <a:t> </a:t>
            </a:r>
            <a:r>
              <a:rPr b="0" spc="-30" dirty="0">
                <a:latin typeface="Times New Roman"/>
                <a:cs typeface="Times New Roman"/>
              </a:rPr>
              <a:t>руководством</a:t>
            </a:r>
            <a:r>
              <a:rPr b="0" dirty="0">
                <a:latin typeface="Times New Roman"/>
                <a:cs typeface="Times New Roman"/>
              </a:rPr>
              <a:t> </a:t>
            </a:r>
            <a:r>
              <a:rPr b="0" spc="-5" dirty="0">
                <a:latin typeface="Times New Roman"/>
                <a:cs typeface="Times New Roman"/>
              </a:rPr>
              <a:t>к.э.н,</a:t>
            </a:r>
            <a:r>
              <a:rPr b="0" dirty="0">
                <a:latin typeface="Times New Roman"/>
                <a:cs typeface="Times New Roman"/>
              </a:rPr>
              <a:t> доцента,</a:t>
            </a:r>
            <a:r>
              <a:rPr b="0" spc="5" dirty="0">
                <a:latin typeface="Times New Roman"/>
                <a:cs typeface="Times New Roman"/>
              </a:rPr>
              <a:t> </a:t>
            </a:r>
            <a:r>
              <a:rPr b="0" dirty="0">
                <a:latin typeface="Times New Roman"/>
                <a:cs typeface="Times New Roman"/>
              </a:rPr>
              <a:t>доцента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52780" y="2284221"/>
            <a:ext cx="80073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Times New Roman"/>
                <a:cs typeface="Times New Roman"/>
              </a:rPr>
              <a:t>кафедры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«Экономика,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финансы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менеджмент»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Заярной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И.А.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87978" y="5175580"/>
            <a:ext cx="146812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произошло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8739" y="5175580"/>
            <a:ext cx="391414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027555" algn="l"/>
              </a:tabLst>
            </a:pPr>
            <a:r>
              <a:rPr sz="2400" spc="-5" dirty="0">
                <a:latin typeface="Times New Roman"/>
                <a:cs typeface="Times New Roman"/>
              </a:rPr>
              <a:t>Утверждение	проекта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1999614" algn="l"/>
              </a:tabLst>
            </a:pPr>
            <a:r>
              <a:rPr sz="2400" spc="-20" dirty="0">
                <a:latin typeface="Times New Roman"/>
                <a:cs typeface="Times New Roman"/>
              </a:rPr>
              <a:t>публичного	</a:t>
            </a:r>
            <a:r>
              <a:rPr sz="2400" spc="-10" dirty="0">
                <a:latin typeface="Times New Roman"/>
                <a:cs typeface="Times New Roman"/>
              </a:rPr>
              <a:t>представления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439792" y="5175580"/>
            <a:ext cx="408749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  <a:tabLst>
                <a:tab pos="1631950" algn="l"/>
                <a:tab pos="2071370" algn="l"/>
                <a:tab pos="2487295" algn="l"/>
              </a:tabLst>
            </a:pPr>
            <a:r>
              <a:rPr sz="2400" spc="-15" dirty="0">
                <a:latin typeface="Times New Roman"/>
                <a:cs typeface="Times New Roman"/>
              </a:rPr>
              <a:t>11.10.2019	</a:t>
            </a:r>
            <a:r>
              <a:rPr sz="2400" spc="-140" dirty="0">
                <a:latin typeface="Times New Roman"/>
                <a:cs typeface="Times New Roman"/>
              </a:rPr>
              <a:t>г.	</a:t>
            </a:r>
            <a:r>
              <a:rPr sz="2400" dirty="0">
                <a:latin typeface="Times New Roman"/>
                <a:cs typeface="Times New Roman"/>
              </a:rPr>
              <a:t>в	</a:t>
            </a:r>
            <a:r>
              <a:rPr sz="2400" spc="-10" dirty="0">
                <a:latin typeface="Times New Roman"/>
                <a:cs typeface="Times New Roman"/>
              </a:rPr>
              <a:t>рамках</a:t>
            </a:r>
            <a:endParaRPr sz="2400">
              <a:latin typeface="Times New Roman"/>
              <a:cs typeface="Times New Roman"/>
            </a:endParaRPr>
          </a:p>
          <a:p>
            <a:pPr marR="7620" algn="r">
              <a:lnSpc>
                <a:spcPct val="100000"/>
              </a:lnSpc>
              <a:spcBef>
                <a:spcPts val="5"/>
              </a:spcBef>
              <a:tabLst>
                <a:tab pos="770890" algn="l"/>
                <a:tab pos="2883535" algn="l"/>
              </a:tabLst>
            </a:pPr>
            <a:r>
              <a:rPr sz="2400" spc="5" dirty="0">
                <a:latin typeface="Times New Roman"/>
                <a:cs typeface="Times New Roman"/>
              </a:rPr>
              <a:t>на	</a:t>
            </a:r>
            <a:r>
              <a:rPr sz="2400" spc="-20" dirty="0">
                <a:latin typeface="Times New Roman"/>
                <a:cs typeface="Times New Roman"/>
              </a:rPr>
              <a:t>конкурсе	</a:t>
            </a:r>
            <a:r>
              <a:rPr sz="2400" spc="-10" dirty="0">
                <a:latin typeface="Times New Roman"/>
                <a:cs typeface="Times New Roman"/>
              </a:rPr>
              <a:t>проектов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8739" y="5907735"/>
            <a:ext cx="844677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2155190" algn="l"/>
                <a:tab pos="2829560" algn="l"/>
                <a:tab pos="4379595" algn="l"/>
                <a:tab pos="6995159" algn="l"/>
              </a:tabLst>
            </a:pPr>
            <a:r>
              <a:rPr sz="2400" dirty="0">
                <a:latin typeface="Times New Roman"/>
                <a:cs typeface="Times New Roman"/>
              </a:rPr>
              <a:t>«Раб</a:t>
            </a:r>
            <a:r>
              <a:rPr sz="2400" spc="-35" dirty="0">
                <a:latin typeface="Times New Roman"/>
                <a:cs typeface="Times New Roman"/>
              </a:rPr>
              <a:t>о</a:t>
            </a:r>
            <a:r>
              <a:rPr sz="2400" spc="-30" dirty="0">
                <a:latin typeface="Times New Roman"/>
                <a:cs typeface="Times New Roman"/>
              </a:rPr>
              <a:t>т</a:t>
            </a:r>
            <a:r>
              <a:rPr sz="2400" spc="-75" dirty="0">
                <a:latin typeface="Times New Roman"/>
                <a:cs typeface="Times New Roman"/>
              </a:rPr>
              <a:t>о</a:t>
            </a:r>
            <a:r>
              <a:rPr sz="2400" dirty="0">
                <a:latin typeface="Times New Roman"/>
                <a:cs typeface="Times New Roman"/>
              </a:rPr>
              <a:t>д</a:t>
            </a:r>
            <a:r>
              <a:rPr sz="2400" spc="-55" dirty="0">
                <a:latin typeface="Times New Roman"/>
                <a:cs typeface="Times New Roman"/>
              </a:rPr>
              <a:t>а</a:t>
            </a:r>
            <a:r>
              <a:rPr sz="2400" dirty="0">
                <a:latin typeface="Times New Roman"/>
                <a:cs typeface="Times New Roman"/>
              </a:rPr>
              <a:t>т</a:t>
            </a:r>
            <a:r>
              <a:rPr sz="2400" spc="5" dirty="0">
                <a:latin typeface="Times New Roman"/>
                <a:cs typeface="Times New Roman"/>
              </a:rPr>
              <a:t>е</a:t>
            </a:r>
            <a:r>
              <a:rPr sz="2400" spc="-5" dirty="0">
                <a:latin typeface="Times New Roman"/>
                <a:cs typeface="Times New Roman"/>
              </a:rPr>
              <a:t>ль</a:t>
            </a:r>
            <a:r>
              <a:rPr sz="2400" dirty="0">
                <a:latin typeface="Times New Roman"/>
                <a:cs typeface="Times New Roman"/>
              </a:rPr>
              <a:t>,	</a:t>
            </a:r>
            <a:r>
              <a:rPr sz="2400" spc="-90" dirty="0">
                <a:latin typeface="Times New Roman"/>
                <a:cs typeface="Times New Roman"/>
              </a:rPr>
              <a:t>в</a:t>
            </a:r>
            <a:r>
              <a:rPr sz="2400" spc="20" dirty="0">
                <a:latin typeface="Times New Roman"/>
                <a:cs typeface="Times New Roman"/>
              </a:rPr>
              <a:t>у</a:t>
            </a:r>
            <a:r>
              <a:rPr sz="2400" dirty="0">
                <a:latin typeface="Times New Roman"/>
                <a:cs typeface="Times New Roman"/>
              </a:rPr>
              <a:t>з,	</a:t>
            </a:r>
            <a:r>
              <a:rPr sz="2400" spc="-10" dirty="0">
                <a:latin typeface="Times New Roman"/>
                <a:cs typeface="Times New Roman"/>
              </a:rPr>
              <a:t>м</a:t>
            </a:r>
            <a:r>
              <a:rPr sz="2400" spc="-40" dirty="0">
                <a:latin typeface="Times New Roman"/>
                <a:cs typeface="Times New Roman"/>
              </a:rPr>
              <a:t>о</a:t>
            </a:r>
            <a:r>
              <a:rPr sz="2400" spc="-5" dirty="0">
                <a:latin typeface="Times New Roman"/>
                <a:cs typeface="Times New Roman"/>
              </a:rPr>
              <a:t>л</a:t>
            </a:r>
            <a:r>
              <a:rPr sz="2400" spc="-70" dirty="0">
                <a:latin typeface="Times New Roman"/>
                <a:cs typeface="Times New Roman"/>
              </a:rPr>
              <a:t>о</a:t>
            </a:r>
            <a:r>
              <a:rPr sz="2400" dirty="0">
                <a:latin typeface="Times New Roman"/>
                <a:cs typeface="Times New Roman"/>
              </a:rPr>
              <a:t>деж</a:t>
            </a:r>
            <a:r>
              <a:rPr sz="2400" spc="-5" dirty="0">
                <a:latin typeface="Times New Roman"/>
                <a:cs typeface="Times New Roman"/>
              </a:rPr>
              <a:t>ь</a:t>
            </a:r>
            <a:r>
              <a:rPr sz="2400" dirty="0">
                <a:latin typeface="Times New Roman"/>
                <a:cs typeface="Times New Roman"/>
              </a:rPr>
              <a:t>:	</a:t>
            </a:r>
            <a:r>
              <a:rPr sz="2400" spc="5" dirty="0">
                <a:latin typeface="Times New Roman"/>
                <a:cs typeface="Times New Roman"/>
              </a:rPr>
              <a:t>п</a:t>
            </a:r>
            <a:r>
              <a:rPr sz="2400" dirty="0">
                <a:latin typeface="Times New Roman"/>
                <a:cs typeface="Times New Roman"/>
              </a:rPr>
              <a:t>роф</a:t>
            </a:r>
            <a:r>
              <a:rPr sz="2400" spc="50" dirty="0">
                <a:latin typeface="Times New Roman"/>
                <a:cs typeface="Times New Roman"/>
              </a:rPr>
              <a:t>е</a:t>
            </a:r>
            <a:r>
              <a:rPr sz="2400" dirty="0">
                <a:latin typeface="Times New Roman"/>
                <a:cs typeface="Times New Roman"/>
              </a:rPr>
              <a:t>ссион</a:t>
            </a:r>
            <a:r>
              <a:rPr sz="2400" spc="15" dirty="0">
                <a:latin typeface="Times New Roman"/>
                <a:cs typeface="Times New Roman"/>
              </a:rPr>
              <a:t>а</a:t>
            </a:r>
            <a:r>
              <a:rPr sz="2400" spc="-5" dirty="0">
                <a:latin typeface="Times New Roman"/>
                <a:cs typeface="Times New Roman"/>
              </a:rPr>
              <a:t>льна</a:t>
            </a:r>
            <a:r>
              <a:rPr sz="2400" dirty="0">
                <a:latin typeface="Times New Roman"/>
                <a:cs typeface="Times New Roman"/>
              </a:rPr>
              <a:t>я	</a:t>
            </a:r>
            <a:r>
              <a:rPr sz="2400" spc="15" dirty="0">
                <a:latin typeface="Times New Roman"/>
                <a:cs typeface="Times New Roman"/>
              </a:rPr>
              <a:t>т</a:t>
            </a:r>
            <a:r>
              <a:rPr sz="2400" dirty="0">
                <a:latin typeface="Times New Roman"/>
                <a:cs typeface="Times New Roman"/>
              </a:rPr>
              <a:t>рае</a:t>
            </a:r>
            <a:r>
              <a:rPr sz="2400" spc="-35" dirty="0">
                <a:latin typeface="Times New Roman"/>
                <a:cs typeface="Times New Roman"/>
              </a:rPr>
              <a:t>к</a:t>
            </a:r>
            <a:r>
              <a:rPr sz="2400" spc="-45" dirty="0">
                <a:latin typeface="Times New Roman"/>
                <a:cs typeface="Times New Roman"/>
              </a:rPr>
              <a:t>т</a:t>
            </a:r>
            <a:r>
              <a:rPr sz="2400" dirty="0">
                <a:latin typeface="Times New Roman"/>
                <a:cs typeface="Times New Roman"/>
              </a:rPr>
              <a:t>ория  </a:t>
            </a:r>
            <a:r>
              <a:rPr sz="2400" spc="10" dirty="0">
                <a:latin typeface="Times New Roman"/>
                <a:cs typeface="Times New Roman"/>
              </a:rPr>
              <a:t>роста</a:t>
            </a:r>
            <a:r>
              <a:rPr sz="2400" dirty="0">
                <a:latin typeface="Times New Roman"/>
                <a:cs typeface="Times New Roman"/>
              </a:rPr>
              <a:t> в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условиях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цифровой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экономики»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48867" y="2667000"/>
            <a:ext cx="3313176" cy="2485644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637532" y="2639567"/>
            <a:ext cx="3351275" cy="251307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514</Words>
  <Application>Microsoft Office PowerPoint</Application>
  <PresentationFormat>Экран (4:3)</PresentationFormat>
  <Paragraphs>82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Calibri</vt:lpstr>
      <vt:lpstr>Cambria</vt:lpstr>
      <vt:lpstr>Times New Roman</vt:lpstr>
      <vt:lpstr>Office Theme</vt:lpstr>
      <vt:lpstr>Презентация PowerPoint</vt:lpstr>
      <vt:lpstr>Презентация PowerPoint</vt:lpstr>
      <vt:lpstr>Финансовая грамотность</vt:lpstr>
      <vt:lpstr>Презентация PowerPoint</vt:lpstr>
      <vt:lpstr>Школа начинающего ученого</vt:lpstr>
      <vt:lpstr>Школа начинающего ученого</vt:lpstr>
      <vt:lpstr>В рамках Проекта осуществляется реализация Программ:</vt:lpstr>
      <vt:lpstr>Презентация PowerPoint</vt:lpstr>
      <vt:lpstr>Проект «Образование через всю жизнь (финансовый аспект) был  разработан студентами Новороссийского филиала направления  подготовки «Экономика» Золотовой М.А., Новичковой А.В.,  Пономаревой И.В под руководством к.э.н, доцента, доцента</vt:lpstr>
      <vt:lpstr>Образование через всю жизнь (финансовый аспект)</vt:lpstr>
      <vt:lpstr>За период существования проекта</vt:lpstr>
      <vt:lpstr>ИНТЕРАКТИВНАЯ ОБУЧАЮЩАЯ ИГРА НА ТЕМУ: «ВОЗНИКНОВЕНИЕ И ИСТОРИЯ РАЗВИТИЯ</vt:lpstr>
      <vt:lpstr>Образование через всю жизнь (финансовый аспект)</vt:lpstr>
      <vt:lpstr>ОТКРЫТЫЙ СЕМИНАР НА ТЕМУ: «АКТУАЛЬНОСТЬ ПОСТРОЕНИЯ СИСТЕМЫ  УПРАВЛЕНИЯ РИСКАМИ В СОВРЕМЕННЫХ  УСЛОВИЯХ ЭКОНОМИКИ»</vt:lpstr>
      <vt:lpstr>Образование через всю жизнь (финансовый аспект)</vt:lpstr>
      <vt:lpstr>СПАСИБО ЗА ВНИМАНИЕ!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Windows User</dc:creator>
  <cp:lastModifiedBy>Элана</cp:lastModifiedBy>
  <cp:revision>1</cp:revision>
  <dcterms:created xsi:type="dcterms:W3CDTF">2021-10-09T14:56:34Z</dcterms:created>
  <dcterms:modified xsi:type="dcterms:W3CDTF">2021-10-11T07:32:49Z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2021-10-08T00:00:00Z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2021-10-09T00:00:00Z</vt:filetime>
  </property>
</Properties>
</file>