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98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1" r:id="rId19"/>
    <p:sldId id="282" r:id="rId20"/>
    <p:sldId id="280" r:id="rId21"/>
    <p:sldId id="271" r:id="rId22"/>
    <p:sldId id="283" r:id="rId23"/>
    <p:sldId id="284" r:id="rId24"/>
    <p:sldId id="259" r:id="rId25"/>
    <p:sldId id="285" r:id="rId26"/>
    <p:sldId id="286" r:id="rId27"/>
    <p:sldId id="287" r:id="rId28"/>
    <p:sldId id="260" r:id="rId29"/>
    <p:sldId id="289" r:id="rId30"/>
    <p:sldId id="290" r:id="rId31"/>
    <p:sldId id="288" r:id="rId32"/>
    <p:sldId id="258" r:id="rId33"/>
    <p:sldId id="292" r:id="rId34"/>
    <p:sldId id="295" r:id="rId35"/>
    <p:sldId id="293" r:id="rId36"/>
    <p:sldId id="296" r:id="rId37"/>
    <p:sldId id="297" r:id="rId38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 Light" panose="020F0302020204030204" pitchFamily="34" charset="0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10515600" cy="2098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8200" y="4076700"/>
            <a:ext cx="10515600" cy="21002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ru-RU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4400" b="1">
                <a:effectLst/>
                <a:latin typeface="Calibri Light" panose="020F030202020403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/>
              <a:t>Second level 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3750945"/>
            <a:ext cx="9843135" cy="811530"/>
          </a:xfrm>
        </p:spPr>
        <p:txBody>
          <a:bodyPr anchor="b">
            <a:noAutofit/>
          </a:bodyPr>
          <a:lstStyle>
            <a:lvl1pPr>
              <a:defRPr sz="600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 smtClean="0">
              <a:sym typeface="+mn-ea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Autofit/>
          </a:bodyPr>
          <a:lstStyle>
            <a:lvl1pPr marL="0" indent="0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4400" b="0" i="0">
                <a:effectLst/>
              </a:defRPr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3pPr>
            <a:lvl4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4pPr>
            <a:lvl5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kumimoji="0" lang="en-US" sz="2800" b="0" i="0" u="none" strike="noStrike" kern="1200" cap="none" spc="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>
              <a:lnSpc>
                <a:spcPct val="150000"/>
              </a:lnSpc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>
                <a:sym typeface="+mn-ea"/>
              </a:rPr>
              <a:t>Second level</a:t>
            </a:r>
            <a:endParaRPr lang="en-US" dirty="0"/>
          </a:p>
          <a:p>
            <a:pPr lvl="2"/>
            <a:r>
              <a:rPr lang="en-US" dirty="0">
                <a:sym typeface="+mn-ea"/>
              </a:rPr>
              <a:t>Third level</a:t>
            </a:r>
            <a:endParaRPr lang="en-US" dirty="0"/>
          </a:p>
          <a:p>
            <a:pPr lvl="3"/>
            <a:r>
              <a:rPr lang="en-US" dirty="0">
                <a:sym typeface="+mn-ea"/>
              </a:rPr>
              <a:t>Fourth level</a:t>
            </a:r>
            <a:endParaRPr lang="en-US" dirty="0"/>
          </a:p>
          <a:p>
            <a:pPr lvl="4"/>
            <a:r>
              <a:rPr lang="en-US" dirty="0">
                <a:sym typeface="+mn-ea"/>
              </a:rPr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>
                <a:sym typeface="+mn-ea"/>
              </a:rPr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en-US" dirty="0">
                <a:sym typeface="+mn-ea"/>
              </a:rPr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4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3200" b="0">
                <a:effectLst/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en-US" dirty="0" smtClean="0"/>
              <a:t>Click to edit Master text styles</a:t>
            </a:r>
            <a:endParaRPr lang="en-US" dirty="0" smtClean="0"/>
          </a:p>
          <a:p>
            <a:pPr lvl="1"/>
            <a:r>
              <a:rPr lang="en-US" dirty="0" smtClean="0"/>
              <a:t>Second level</a:t>
            </a:r>
            <a:endParaRPr lang="en-US" dirty="0" smtClean="0"/>
          </a:p>
          <a:p>
            <a:pPr lvl="2"/>
            <a:r>
              <a:rPr lang="en-US" dirty="0" smtClean="0"/>
              <a:t>Third level</a:t>
            </a:r>
            <a:endParaRPr lang="en-US" dirty="0"/>
          </a:p>
          <a:p>
            <a:pPr lvl="3"/>
            <a:r>
              <a:rPr lang="en-US" dirty="0" smtClean="0"/>
              <a:t>Fourth level</a:t>
            </a:r>
            <a:endParaRPr lang="en-US" dirty="0"/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Calibri Light" panose="020F0302020204030204" pitchFamily="34" charset="0"/>
          <a:ea typeface="+mj-ea"/>
          <a:cs typeface="+mj-cs"/>
        </a:defRPr>
      </a:lvl1pPr>
    </p:titleStyle>
    <p:bodyStyle>
      <a:lvl1pPr marL="0" marR="0" indent="0" algn="l" defTabSz="914400" rtl="0" eaLnBrk="1" fontAlgn="auto" latinLnBrk="0" hangingPunct="1">
        <a:lnSpc>
          <a:spcPct val="90000"/>
        </a:lnSpc>
        <a:spcBef>
          <a:spcPts val="1000"/>
        </a:spcBef>
        <a:spcAft>
          <a:spcPts val="0"/>
        </a:spcAft>
        <a:buClrTx/>
        <a:buSzTx/>
        <a:buFont typeface="Arial" panose="020B0604020202020204" pitchFamily="34" charset="0"/>
        <a:buNone/>
        <a:defRPr sz="2800" b="0" kern="120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/>
          </a:solidFill>
          <a:latin typeface="Calibri Light" panose="020F03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chemeClr val="tx1"/>
          </a:solidFill>
          <a:effectLst/>
          <a:latin typeface="Calibri Light" panose="020F0302020204030204" pitchFamily="34" charset="0"/>
          <a:ea typeface="+mn-ea"/>
          <a:cs typeface="Calibri Light" panose="020F03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444500"/>
            <a:ext cx="9144000" cy="3065145"/>
          </a:xfrm>
        </p:spPr>
        <p:txBody>
          <a:bodyPr>
            <a:normAutofit fontScale="90000"/>
          </a:bodyPr>
          <a:p>
            <a:r>
              <a:rPr lang="ru-RU" altLang="en-US" sz="4445"/>
              <a:t>Матрица сочинения как средство обучения созданию  текстов монологического характера, в том числе при подготовке к  ГИА</a:t>
            </a:r>
            <a:endParaRPr lang="ru-RU" altLang="en-US" sz="4445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p>
            <a:r>
              <a:rPr lang="ru-RU" altLang="en-US"/>
              <a:t>Доклад учителя русского языка и литературы </a:t>
            </a:r>
            <a:endParaRPr lang="ru-RU" altLang="en-US"/>
          </a:p>
          <a:p>
            <a:r>
              <a:rPr lang="ru-RU" altLang="en-US"/>
              <a:t>МБОУ «Молодёжненская школа №2»</a:t>
            </a:r>
            <a:endParaRPr lang="ru-RU" altLang="en-US"/>
          </a:p>
          <a:p>
            <a:r>
              <a:rPr lang="ru-RU" altLang="en-US" b="1"/>
              <a:t>Маркешина КС</a:t>
            </a:r>
            <a:endParaRPr lang="ru-RU" altLang="en-US" b="1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Заголовок 25601"/>
          <p:cNvSpPr>
            <a:spLocks noGrp="1"/>
          </p:cNvSpPr>
          <p:nvPr>
            <p:ph type="title"/>
          </p:nvPr>
        </p:nvSpPr>
        <p:spPr>
          <a:xfrm>
            <a:off x="2063750" y="188913"/>
            <a:ext cx="8229600" cy="719137"/>
          </a:xfrm>
        </p:spPr>
        <p:txBody>
          <a:bodyPr anchor="ctr" anchorCtr="0"/>
          <a:p>
            <a:pPr algn="ctr"/>
            <a:r>
              <a:rPr sz="4000"/>
              <a:t>Содержание 2</a:t>
            </a:r>
            <a:endParaRPr sz="4000"/>
          </a:p>
        </p:txBody>
      </p:sp>
      <p:graphicFrame>
        <p:nvGraphicFramePr>
          <p:cNvPr id="25650" name="Замещающее содержимое 25649"/>
          <p:cNvGraphicFramePr/>
          <p:nvPr>
            <p:ph idx="1"/>
          </p:nvPr>
        </p:nvGraphicFramePr>
        <p:xfrm>
          <a:off x="1992313" y="1341438"/>
          <a:ext cx="8229600" cy="502031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50355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Содержание рассуждения</a:t>
                      </a: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2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Изложение чьей-либо мысли, мнения в виде несколько переформулированного вопроса заглавия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ru-RU" altLang="en-US" sz="20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394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Согласны вы или нет, что мальчик поступал абсолютно правильно и что честное слово нужно держать всегда?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2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Как вы объясните другими словами вашу мысль более подробно? Почему вы так считаете? Что в самом рассказе может подтвердить ваше мнение? Что такое вообще «честное слово»? Что это значит, когда его «дают»?Что из этого следует в пользу вашей точки зрения?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Можете ли вы привести пример из вашей жизни или жизни знакомых, из класса, школы, или просто известный вам </a:t>
                      </a:r>
                      <a:r>
                        <a:rPr sz="200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факт?Можете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ли вы вспомнить другие литературные произведения, где также изображалось верность данному слову? Или народную пословицу? Как вы её тогда понимаете?</a:t>
                      </a:r>
                      <a:endParaRPr lang="ru-RU" altLang="en-US" sz="2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309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/>
                        <a:t>Как вы теперь ответите на вопрос заглавия?</a:t>
                      </a:r>
                      <a:r>
                        <a:t> </a:t>
                      </a:r>
                      <a:endParaRPr lang="ru-RU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Заголовок 31745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633412"/>
          </a:xfrm>
        </p:spPr>
        <p:txBody>
          <a:bodyPr anchor="ctr" anchorCtr="0">
            <a:normAutofit fontScale="90000"/>
          </a:bodyPr>
          <a:p>
            <a:pPr algn="ctr"/>
            <a:r>
              <a:rPr sz="4000"/>
              <a:t>Содержание 3</a:t>
            </a:r>
            <a:endParaRPr sz="4000"/>
          </a:p>
        </p:txBody>
      </p:sp>
      <p:graphicFrame>
        <p:nvGraphicFramePr>
          <p:cNvPr id="31770" name="Замещающее содержимое 31769"/>
          <p:cNvGraphicFramePr/>
          <p:nvPr>
            <p:ph idx="1"/>
          </p:nvPr>
        </p:nvGraphicFramePr>
        <p:xfrm>
          <a:off x="1981200" y="1268413"/>
          <a:ext cx="8229600" cy="524002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50355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Содержание сравнительной характеристики</a:t>
                      </a: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7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О чём повествует рассказ? Кто является главным героем рассказа? Какова идея рассказа? Какое противопоставление помогает автору выразить эту идею более резко </a:t>
                      </a: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5709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В чём различие между указанными героями с точки зрения данных параметров:1) смысл фамилии ;2) внешность; 3) предусмотрительность; 4) отношение к лошади 5) храбрость — трусость 6) поведение в плену 7) мнение татар о пленниках 8)наблюдательность, любознательность 9)выносливость, мужество 10)верность, преданность?</a:t>
                      </a:r>
                      <a:endParaRPr sz="2400"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29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 b="0">
                          <a:solidFill>
                            <a:srgbClr val="000000"/>
                          </a:solidFill>
                          <a:cs typeface="Times New Roman" panose="02020603050405020304" pitchFamily="18" charset="0"/>
                        </a:rPr>
                        <a:t>Какие чувства у вас вызвали эти герои? О чём вы задумались, что поняли после прочтения рассказа?</a:t>
                      </a:r>
                      <a:r>
                        <a:rPr sz="2000" b="0"/>
                        <a:t> </a:t>
                      </a:r>
                      <a:endParaRPr lang="ru-RU" altLang="en-US" sz="2000" b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Заголовок 3276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ctr"/>
            <a:r>
              <a:rPr sz="4000"/>
              <a:t>Содержание 4</a:t>
            </a:r>
            <a:endParaRPr sz="4000"/>
          </a:p>
        </p:txBody>
      </p:sp>
      <p:graphicFrame>
        <p:nvGraphicFramePr>
          <p:cNvPr id="32825" name="Замещающее содержимое 32824"/>
          <p:cNvGraphicFramePr/>
          <p:nvPr>
            <p:ph idx="1"/>
          </p:nvPr>
        </p:nvGraphicFramePr>
        <p:xfrm>
          <a:off x="2135188" y="1138238"/>
          <a:ext cx="8229600" cy="490093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5619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Содержание сопоставительного анализа двух стихотворений</a:t>
                      </a: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58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>
                          <a:solidFill>
                            <a:srgbClr val="000000"/>
                          </a:solidFill>
                          <a:cs typeface="Times New Roman" panose="02020603050405020304" pitchFamily="18" charset="0"/>
                        </a:rPr>
                        <a:t>В чём сходны оба стихотворения с точки зрения их идей, смысла? Как, вопреки этой болезненности в отношении к Родине, оба поэта всё же относятся к ней?</a:t>
                      </a:r>
                      <a:r>
                        <a:rPr sz="2000"/>
                        <a:t> </a:t>
                      </a:r>
                      <a:endParaRPr lang="ru-RU" altLang="en-US" sz="20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342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16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чём сходство их с точки зрения темы (т.е. того, что описывается в них)?Как оба поэта декларируют свой принципиальный отказ от избитых формул </a:t>
                      </a:r>
                      <a:r>
                        <a:rPr sz="160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псевдопатриотических</a:t>
                      </a:r>
                      <a:r>
                        <a:rPr sz="16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стихов? Как оба поэта подчёркивают на уровне образов эту сложность  в отношении к </a:t>
                      </a:r>
                      <a:r>
                        <a:rPr sz="160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Родине?В</a:t>
                      </a:r>
                      <a:r>
                        <a:rPr sz="16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чём сходны оба стихотворения с точки зрения их идей, смысла? Как, вопреки этой болезненности в отношении к Родине, оба поэта всё же относятся к ней?</a:t>
                      </a:r>
                      <a:r>
                        <a:rPr sz="1600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sz="16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ем отличаются стихотворения с точки зрения</a:t>
                      </a:r>
                      <a:r>
                        <a:rPr sz="16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6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образности? Что для Ахматовой родина? А что для Цветаевой? Как отличаются они друг от друга, если рассмотреть выражаемые в них чувства, </a:t>
                      </a:r>
                      <a:r>
                        <a:rPr sz="160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интонацию?Как</a:t>
                      </a:r>
                      <a:r>
                        <a:rPr sz="16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это отличие интонации выражается в используемых ими поэтических размерах? Что ещё характерное для внешней </a:t>
                      </a:r>
                      <a:r>
                        <a:rPr sz="160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оформленности</a:t>
                      </a:r>
                      <a:r>
                        <a:rPr sz="16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строфы Цветаевой можно увидеть? Что в самом начале есть у Ахматовой и  чего нет у Цветаевой?</a:t>
                      </a:r>
                      <a:endParaRPr lang="ru-RU" altLang="en-US" sz="16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88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>
                          <a:latin typeface="Times New Roman" panose="02020603050405020304" pitchFamily="18" charset="0"/>
                        </a:rPr>
                        <a:t>Кто из двух этих поэтов и почему ближе лично вам?</a:t>
                      </a:r>
                      <a:r>
                        <a:t> </a:t>
                      </a:r>
                      <a:endParaRPr lang="ru-RU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Заголовок 3481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ctr"/>
            <a:r>
              <a:rPr sz="4000"/>
              <a:t>Содержание 5</a:t>
            </a:r>
            <a:endParaRPr sz="4000"/>
          </a:p>
        </p:txBody>
      </p:sp>
      <p:graphicFrame>
        <p:nvGraphicFramePr>
          <p:cNvPr id="34844" name="Замещающее содержимое 34843"/>
          <p:cNvGraphicFramePr/>
          <p:nvPr>
            <p:ph idx="1"/>
          </p:nvPr>
        </p:nvGraphicFramePr>
        <p:xfrm>
          <a:off x="1981200" y="1600200"/>
          <a:ext cx="8229600" cy="430022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89598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Содержание характеристика литературного персонажа</a:t>
                      </a:r>
                      <a:endParaRPr sz="2400"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407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>
                          <a:latin typeface="Times New Roman" panose="02020603050405020304" pitchFamily="18" charset="0"/>
                        </a:rPr>
                        <a:t>О чем повесть И.С.Тургенева «Ася»? Что в ней происходит? Какой смысл в этой истории? Какую роль играет в ней Ася? </a:t>
                      </a:r>
                      <a:endParaRPr lang="ru-RU" altLang="en-US" sz="20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25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533400" lvl="0" indent="-533400">
                        <a:buFontTx/>
                        <a:buAutoNum type="arabicPeriod"/>
                      </a:pP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 вы определите характер Аси в целом?</a:t>
                      </a:r>
                      <a:endParaRPr sz="2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33400" lvl="0" indent="-533400">
                        <a:buFontTx/>
                        <a:buAutoNum type="arabicPeriod"/>
                      </a:pP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Какие стороны и грани её характера открывает постепенно рассказчик, в чём их смысл?</a:t>
                      </a:r>
                      <a:endParaRPr sz="2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33400" lvl="0" indent="-533400">
                        <a:buNone/>
                      </a:pP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хотел автор передать, создавая такой женский образ?</a:t>
                      </a:r>
                      <a:r>
                        <a:rPr sz="2000"/>
                        <a:t> </a:t>
                      </a:r>
                      <a:endParaRPr lang="ru-RU" altLang="en-US" sz="20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9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>
                          <a:latin typeface="Times New Roman" panose="02020603050405020304" pitchFamily="18" charset="0"/>
                        </a:rPr>
                        <a:t>В чём заключается привлекательность образа героини для вас? Чему он может научить поколение </a:t>
                      </a:r>
                      <a:r>
                        <a:rPr lang="en-US" altLang="x-none" sz="2000">
                          <a:latin typeface="Times New Roman" panose="02020603050405020304" pitchFamily="18" charset="0"/>
                        </a:rPr>
                        <a:t>XXI</a:t>
                      </a:r>
                      <a:r>
                        <a:rPr sz="2000">
                          <a:latin typeface="Times New Roman" panose="02020603050405020304" pitchFamily="18" charset="0"/>
                        </a:rPr>
                        <a:t> века?</a:t>
                      </a:r>
                      <a:r>
                        <a:t> </a:t>
                      </a:r>
                      <a:endParaRPr lang="ru-RU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Заголовок 36865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93775"/>
          </a:xfrm>
        </p:spPr>
        <p:txBody>
          <a:bodyPr anchor="ctr" anchorCtr="0"/>
          <a:p>
            <a:pPr algn="ctr"/>
            <a:r>
              <a:rPr sz="4000"/>
              <a:t>Оформление 1</a:t>
            </a:r>
            <a:endParaRPr sz="4000"/>
          </a:p>
        </p:txBody>
      </p:sp>
      <p:graphicFrame>
        <p:nvGraphicFramePr>
          <p:cNvPr id="36903" name="Замещающее содержимое 36902"/>
          <p:cNvGraphicFramePr/>
          <p:nvPr>
            <p:ph idx="1"/>
          </p:nvPr>
        </p:nvGraphicFramePr>
        <p:xfrm>
          <a:off x="1981200" y="1484313"/>
          <a:ext cx="8229600" cy="497332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4718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Оформление описания картины</a:t>
                      </a: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97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 i="1"/>
                        <a:t>… –… Он известен …Самые известные его работы – это …От его картин… </a:t>
                      </a:r>
                      <a:endParaRPr lang="ru-RU" altLang="en-US" sz="2000" i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3591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1800" i="1">
                          <a:latin typeface="Times New Roman" panose="02020603050405020304" pitchFamily="18" charset="0"/>
                        </a:rPr>
                        <a:t>Картина «Виртуоз» так называется потому, что … На полотне мы видим, как …Мне картина …Она оставляет впечатление …2. Анализ композиции (построения картины)На переднем плане мы видим … Мальчик … Он … сидит … Он выглядит … Мальчик изображён … …Рядом с ним его … Они … В отличие от музыканта, ребята изображены… Наверное, тем самым художник хотел подчеркнуть, что … Живописец использует …Герои находятся на … Чтобы показать это, художник  мастерки написал вокруг них… За фигурами ребят на заднем плане картины мы видим… Художник использовал …тона , чтобы…Я думаю, что автор неслучайно выбрал …: он хотел тем самым …</a:t>
                      </a:r>
                      <a:endParaRPr lang="ru-RU" altLang="en-US" sz="1800" i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583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 i="1"/>
                        <a:t>Рассматривая картину …, можно задуматься о том, что …</a:t>
                      </a:r>
                      <a:r>
                        <a:rPr sz="2000"/>
                        <a:t> </a:t>
                      </a:r>
                      <a:endParaRPr lang="ru-RU" altLang="en-US" sz="20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Заголовок 38913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93775"/>
          </a:xfrm>
        </p:spPr>
        <p:txBody>
          <a:bodyPr anchor="ctr" anchorCtr="0"/>
          <a:p>
            <a:pPr algn="ctr"/>
            <a:r>
              <a:rPr sz="4000"/>
              <a:t>Оформление</a:t>
            </a:r>
            <a:r>
              <a:t> 2</a:t>
            </a:r>
          </a:p>
        </p:txBody>
      </p:sp>
      <p:graphicFrame>
        <p:nvGraphicFramePr>
          <p:cNvPr id="38955" name="Замещающий текст 38954"/>
          <p:cNvGraphicFramePr/>
          <p:nvPr>
            <p:ph type="body" idx="1"/>
          </p:nvPr>
        </p:nvGraphicFramePr>
        <p:xfrm>
          <a:off x="1981200" y="1484313"/>
          <a:ext cx="8229600" cy="511810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5365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Оформление рассуждения</a:t>
                      </a: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636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1800" i="1">
                          <a:latin typeface="Times New Roman" panose="02020603050405020304" pitchFamily="18" charset="0"/>
                        </a:rPr>
                        <a:t>В рассказе Алексея Ивановича Пантелеева «Честное слово» повествуется о том, как …Хотя рассказчик считал, что «Если дал честное слово, так надо стоять, что бы ни случилось - хоть лопни. А игра это или не игра - все равно», – существует мнение, что держать слово следует не всегда и иногда его можно нарушить. А так ли это на самом деле? Прав или нет герой рассказа?</a:t>
                      </a:r>
                      <a:r>
                        <a:rPr sz="1800"/>
                        <a:t> </a:t>
                      </a:r>
                      <a:endParaRPr lang="ru-RU" altLang="en-US" sz="1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75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1800" i="1">
                          <a:latin typeface="Times New Roman" panose="02020603050405020304" pitchFamily="18" charset="0"/>
                        </a:rPr>
                        <a:t>Я считаю, что … ( с эти я совершенно (не) согласен (сна); я уверен(а) в том, что... ) … Почему? Попробую объяснить. … Ведь …,  поэтому… Но если …, то … После этого … А если … Кроме того, может быть так, что…Однако …Само понятие «честное слово» означает прежде всего то, что …Когда дают «честное слово», то …Поэтому ….Чтобы подтвердить свою мысль, я хочу вспомнить один случай. … … Также я могу сослаться на …повесть (сказку, роман, балладу и т.д.) …, где … К тому же мы можем вспомнить народную мудрость, выраженную в пословице: « …» , – что значит : …</a:t>
                      </a:r>
                      <a:endParaRPr lang="ru-RU" altLang="en-US" sz="1800" i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02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 i="1">
                          <a:latin typeface="Times New Roman" panose="02020603050405020304" pitchFamily="18" charset="0"/>
                        </a:rPr>
                        <a:t>Поводя итоги, можно теперь смело утверждать, что …Это означает: </a:t>
                      </a:r>
                      <a:endParaRPr lang="ru-RU" altLang="en-US" sz="2000" i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Заголовок 40961"/>
          <p:cNvSpPr>
            <a:spLocks noGrp="1"/>
          </p:cNvSpPr>
          <p:nvPr>
            <p:ph type="title"/>
          </p:nvPr>
        </p:nvSpPr>
        <p:spPr>
          <a:xfrm>
            <a:off x="1992313" y="115888"/>
            <a:ext cx="8229600" cy="647700"/>
          </a:xfrm>
        </p:spPr>
        <p:txBody>
          <a:bodyPr anchor="ctr" anchorCtr="0"/>
          <a:p>
            <a:r>
              <a:rPr sz="3600"/>
              <a:t>Оформление 3</a:t>
            </a:r>
            <a:endParaRPr sz="3600"/>
          </a:p>
        </p:txBody>
      </p:sp>
      <p:sp>
        <p:nvSpPr>
          <p:cNvPr id="40963" name="Замещающий текст 40962"/>
          <p:cNvSpPr>
            <a:spLocks noGrp="1"/>
          </p:cNvSpPr>
          <p:nvPr>
            <p:ph type="body" idx="4294967295"/>
          </p:nvPr>
        </p:nvSpPr>
        <p:spPr>
          <a:xfrm>
            <a:off x="1524000" y="1600200"/>
            <a:ext cx="8229600" cy="4525963"/>
          </a:xfrm>
        </p:spPr>
        <p:txBody>
          <a:bodyPr/>
          <a:p>
            <a:endParaRPr sz="2800">
              <a:latin typeface="Times New Roman" panose="02020603050405020304" pitchFamily="18" charset="0"/>
            </a:endParaRPr>
          </a:p>
          <a:p>
            <a:endParaRPr sz="2800"/>
          </a:p>
          <a:p>
            <a:endParaRPr sz="2800"/>
          </a:p>
          <a:p>
            <a:endParaRPr sz="2800"/>
          </a:p>
        </p:txBody>
      </p:sp>
      <p:graphicFrame>
        <p:nvGraphicFramePr>
          <p:cNvPr id="41004" name="Замещающее содержимое 41003"/>
          <p:cNvGraphicFramePr/>
          <p:nvPr>
            <p:ph idx="1"/>
          </p:nvPr>
        </p:nvGraphicFramePr>
        <p:xfrm>
          <a:off x="2135188" y="765175"/>
          <a:ext cx="8147050" cy="5820410"/>
        </p:xfrm>
        <a:graphic>
          <a:graphicData uri="http://schemas.openxmlformats.org/drawingml/2006/table">
            <a:tbl>
              <a:tblPr/>
              <a:tblGrid>
                <a:gridCol w="8147050"/>
              </a:tblGrid>
              <a:tr h="457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Оформление сравнительной характеристики</a:t>
                      </a: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872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1800" i="1">
                          <a:latin typeface="Times New Roman" panose="02020603050405020304" pitchFamily="18" charset="0"/>
                        </a:rPr>
                        <a:t>Рассказ Л.Н.Толстого «Кавказский пленник» повествует о том, как …  Главным героем рассказа является .., который… Рассказывая его историю, автор воплощает идею о том, что … Выразить эту идею более резко автору помогает  противопоставление</a:t>
                      </a:r>
                      <a:r>
                        <a:rPr sz="1800">
                          <a:latin typeface="Times New Roman" panose="02020603050405020304" pitchFamily="18" charset="0"/>
                        </a:rPr>
                        <a:t> …</a:t>
                      </a:r>
                      <a:endParaRPr lang="ru-RU" altLang="en-US" sz="18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32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t>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Даже фамилии героев подчёркивают разницу между ними: фамилия Жилина намекает на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а  </a:t>
                      </a:r>
                      <a:r>
                        <a:rPr sz="1800" i="1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Костылина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напоминает про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.Пленники и внешне отличались друг от друга: Жилин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 то время как </a:t>
                      </a:r>
                      <a:r>
                        <a:rPr sz="1800" i="1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Костылин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любой ситуации, Жилин проявляет предусмотрительность: например, он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тогда как его товарищ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Свою лошадь главный герой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1800" i="1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Костылин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же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потому что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Жилин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1800" i="1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Костылин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же , наоборот,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Оказавшись в плену, Жилин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а </a:t>
                      </a:r>
                      <a:r>
                        <a:rPr sz="1800" i="1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Костылин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Поэтому татары считали первого «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», а второго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.Жилину, в отличие от </a:t>
                      </a:r>
                      <a:r>
                        <a:rPr sz="1800" i="1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Костылина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помогали его наблюдательность и любознательность , когда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Во время побега Жилин так проявляет выносливость и мужество: он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Его спутник же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.И самое главное то, что Жилин был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потому что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Зато </a:t>
                      </a:r>
                      <a:r>
                        <a:rPr sz="1800" i="1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Костылин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наоборот, </a:t>
                      </a:r>
                      <a:r>
                        <a:rPr sz="1800" i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…</a:t>
                      </a:r>
                      <a:r>
                        <a:rPr sz="1800"/>
                        <a:t> </a:t>
                      </a:r>
                      <a:endParaRPr lang="ru-RU" altLang="en-US" sz="18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122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 i="1">
                          <a:latin typeface="Times New Roman" panose="02020603050405020304" pitchFamily="18" charset="0"/>
                        </a:rPr>
                        <a:t>Из этих двух персонажей Жилин мне …, а </a:t>
                      </a:r>
                      <a:r>
                        <a:rPr sz="2000" i="1" err="1">
                          <a:latin typeface="Times New Roman" panose="02020603050405020304" pitchFamily="18" charset="0"/>
                        </a:rPr>
                        <a:t>Костылин</a:t>
                      </a:r>
                      <a:r>
                        <a:rPr sz="2000" i="1">
                          <a:latin typeface="Times New Roman" panose="02020603050405020304" pitchFamily="18" charset="0"/>
                        </a:rPr>
                        <a:t> – … После прочтения я задумался (задумалась) … Я понял(а), что нельзя…и что  …</a:t>
                      </a:r>
                      <a:r>
                        <a:rPr sz="2000"/>
                        <a:t> </a:t>
                      </a:r>
                      <a:endParaRPr lang="ru-RU" altLang="en-US" sz="20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Заголовок 43009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50900"/>
          </a:xfrm>
        </p:spPr>
        <p:txBody>
          <a:bodyPr anchor="ctr" anchorCtr="0"/>
          <a:p>
            <a:pPr algn="ctr"/>
            <a:r>
              <a:rPr sz="4000"/>
              <a:t>Оформление 4</a:t>
            </a:r>
            <a:endParaRPr sz="4000"/>
          </a:p>
        </p:txBody>
      </p:sp>
      <p:graphicFrame>
        <p:nvGraphicFramePr>
          <p:cNvPr id="43045" name="Замещающий текст 43044"/>
          <p:cNvGraphicFramePr/>
          <p:nvPr>
            <p:ph type="body" idx="1"/>
          </p:nvPr>
        </p:nvGraphicFramePr>
        <p:xfrm>
          <a:off x="1981200" y="1341438"/>
          <a:ext cx="8229600" cy="505460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50323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Оформление сопоставительного анализа двух стихотворений</a:t>
                      </a: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1800" i="1">
                          <a:latin typeface="Times New Roman" panose="02020603050405020304" pitchFamily="18" charset="0"/>
                        </a:rPr>
                        <a:t>А.Ахматова и М.Цветаева – во многом родственнее поэты. Близкими друг другу их делает, во-первых, …, во-вторых, … , в-третьих, … Рассмотрим их сходство и отличия на материале сопоставления двух стихотворений: …</a:t>
                      </a:r>
                      <a:r>
                        <a:t> </a:t>
                      </a:r>
                      <a:endParaRPr lang="ru-RU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875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1800" i="1">
                          <a:latin typeface="Times New Roman" panose="02020603050405020304" pitchFamily="18" charset="0"/>
                        </a:rPr>
                        <a:t>Если попытаться найти между ними сходство, то можно констатировать, что в обоих стихотворениях говорится о …Оба поэта выражают своё сложное отношение к …Так, оба поэта , говоря про …, с самого начала отказываются от лжи: как  Ахматова признаётся: «…», – так и Цветаева восклицает с сарказмом: «…»А Ахматова соглашается, что родина - это и «…», и «…», имея в виду, по-моему, что … А М.Цветаева это сложное ,противоречивое отношение выражает уже в том, что только называет её противоречиво: и «…» , и «…» , и «…»             … и т.д.</a:t>
                      </a:r>
                      <a:endParaRPr lang="ru-RU" altLang="en-US" sz="1800" i="1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 i="1">
                          <a:latin typeface="Times New Roman" panose="02020603050405020304" pitchFamily="18" charset="0"/>
                        </a:rPr>
                        <a:t>Если выбирать между этими двумя великими русскими лириками, то я бы предпочёл(</a:t>
                      </a:r>
                      <a:r>
                        <a:rPr sz="2000" i="1" err="1">
                          <a:latin typeface="Times New Roman" panose="02020603050405020304" pitchFamily="18" charset="0"/>
                        </a:rPr>
                        <a:t>чла</a:t>
                      </a:r>
                      <a:r>
                        <a:rPr sz="2000" i="1">
                          <a:latin typeface="Times New Roman" panose="02020603050405020304" pitchFamily="18" charset="0"/>
                        </a:rPr>
                        <a:t>) всё-таки …, потому что… Она ближе ( понятнее, созвучнее и т .д.)мне …</a:t>
                      </a:r>
                      <a:r>
                        <a:t> </a:t>
                      </a:r>
                      <a:endParaRPr lang="ru-RU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6" name="Заголовок 44035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50900"/>
          </a:xfrm>
        </p:spPr>
        <p:txBody>
          <a:bodyPr anchor="ctr" anchorCtr="0"/>
          <a:p>
            <a:pPr algn="ctr"/>
            <a:r>
              <a:rPr sz="4000"/>
              <a:t>Оформление 5</a:t>
            </a:r>
            <a:endParaRPr sz="4000"/>
          </a:p>
        </p:txBody>
      </p:sp>
      <p:sp>
        <p:nvSpPr>
          <p:cNvPr id="44035" name="Замещающий текст 44034"/>
          <p:cNvSpPr>
            <a:spLocks noGrp="1"/>
          </p:cNvSpPr>
          <p:nvPr>
            <p:ph type="body" idx="4294967295"/>
          </p:nvPr>
        </p:nvSpPr>
        <p:spPr>
          <a:xfrm>
            <a:off x="1524000" y="1600200"/>
            <a:ext cx="8229600" cy="4525963"/>
          </a:xfrm>
        </p:spPr>
        <p:txBody>
          <a:bodyPr/>
          <a:p>
            <a:pPr>
              <a:buNone/>
            </a:pPr>
          </a:p>
          <a:p>
            <a:pPr>
              <a:buNone/>
            </a:pPr>
          </a:p>
          <a:p/>
          <a:p/>
          <a:p/>
          <a:p/>
        </p:txBody>
      </p:sp>
      <p:graphicFrame>
        <p:nvGraphicFramePr>
          <p:cNvPr id="44059" name="Замещающее содержимое 44058"/>
          <p:cNvGraphicFramePr/>
          <p:nvPr>
            <p:ph idx="1"/>
          </p:nvPr>
        </p:nvGraphicFramePr>
        <p:xfrm>
          <a:off x="1981200" y="1268413"/>
          <a:ext cx="8229600" cy="467868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5003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Оформление</a:t>
                      </a:r>
                      <a:r>
                        <a:rPr sz="2400">
                          <a:latin typeface="Times New Roman" panose="02020603050405020304" pitchFamily="18" charset="0"/>
                        </a:rPr>
                        <a:t> характеристик</a:t>
                      </a:r>
                      <a:r>
                        <a:rPr sz="2400">
                          <a:latin typeface="Times New Roman" panose="02020603050405020304" pitchFamily="18" charset="0"/>
                        </a:rPr>
                        <a:t>и</a:t>
                      </a:r>
                      <a:r>
                        <a:rPr sz="2400">
                          <a:latin typeface="Times New Roman" panose="02020603050405020304" pitchFamily="18" charset="0"/>
                        </a:rPr>
                        <a:t> литературного персонажа</a:t>
                      </a: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77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 i="1">
                          <a:latin typeface="Times New Roman" panose="02020603050405020304" pitchFamily="18" charset="0"/>
                        </a:rPr>
                        <a:t>Повесть И.С.Тургенева рассказывает о … Главный герой, от лица которого ведётся повествование, …Автор, по-моему, хотел в этой повести … Ася – это …, которая …</a:t>
                      </a:r>
                      <a:r>
                        <a:t> </a:t>
                      </a:r>
                      <a:endParaRPr lang="ru-RU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2245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 i="1">
                          <a:latin typeface="Times New Roman" panose="02020603050405020304" pitchFamily="18" charset="0"/>
                        </a:rPr>
                        <a:t>Если задуматься об этом образе, то первое, что замечается рассказчиком – это … Аси. Она …  При более внимательном чтении открываются разные грани её характера, объясняющие его сложность. Так, …</a:t>
                      </a:r>
                      <a:r>
                        <a:rPr sz="2000">
                          <a:latin typeface="Times New Roman" panose="02020603050405020304" pitchFamily="18" charset="0"/>
                        </a:rPr>
                        <a:t>  /далее используя цитатный материал /</a:t>
                      </a:r>
                      <a:endParaRPr sz="2000" i="1"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sz="2000" i="1">
                          <a:latin typeface="Times New Roman" panose="02020603050405020304" pitchFamily="18" charset="0"/>
                        </a:rPr>
                        <a:t>Создавая этот удивительный образ, автор, на мой взгляд, хотел …</a:t>
                      </a:r>
                      <a:r>
                        <a:t> </a:t>
                      </a:r>
                      <a:endParaRPr lang="ru-RU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2809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 i="1">
                          <a:latin typeface="Times New Roman" panose="02020603050405020304" pitchFamily="18" charset="0"/>
                        </a:rPr>
                        <a:t>Мне Ася … тем, что … Я думаю, что повесть И.С.Тургенева и её героиня</a:t>
                      </a:r>
                      <a:r>
                        <a:rPr sz="2000">
                          <a:latin typeface="Times New Roman" panose="02020603050405020304" pitchFamily="18" charset="0"/>
                        </a:rPr>
                        <a:t>… </a:t>
                      </a:r>
                      <a:endParaRPr lang="ru-RU" altLang="en-US" sz="20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Матрица при написании сочинения на ОГЭ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3200" b="1"/>
              <a:t>13.1</a:t>
            </a:r>
            <a:r>
              <a:rPr lang="ru-RU" altLang="en-US" sz="3200"/>
              <a:t> сочинение-рассуждение на лингвистическую тему </a:t>
            </a:r>
            <a:endParaRPr lang="ru-RU" altLang="en-US" sz="3200"/>
          </a:p>
          <a:p>
            <a:r>
              <a:rPr lang="ru-RU" altLang="en-US" sz="3200" b="1"/>
              <a:t>13.2</a:t>
            </a:r>
            <a:r>
              <a:rPr lang="ru-RU" altLang="en-US" sz="3200"/>
              <a:t> сочинение-рассуждение, связанное с анализом текста (понимание смысла фрагмента текста)</a:t>
            </a:r>
            <a:endParaRPr lang="ru-RU" altLang="en-US" sz="3200"/>
          </a:p>
          <a:p>
            <a:r>
              <a:rPr lang="ru-RU" altLang="en-US" sz="3200" b="1"/>
              <a:t>13.3</a:t>
            </a:r>
            <a:r>
              <a:rPr lang="ru-RU" altLang="en-US" sz="3200"/>
              <a:t>.</a:t>
            </a:r>
            <a:r>
              <a:rPr lang="ru-RU" altLang="en-US" sz="3200">
                <a:sym typeface="+mn-ea"/>
              </a:rPr>
              <a:t>сочинение-рассуждение, связанное с анализом текста </a:t>
            </a:r>
            <a:endParaRPr lang="ru-RU" altLang="en-US" sz="3200">
              <a:sym typeface="+mn-ea"/>
            </a:endParaRPr>
          </a:p>
          <a:p>
            <a:r>
              <a:rPr lang="ru-RU" altLang="en-US" sz="3200"/>
              <a:t>(толкование значения слова (выражения))</a:t>
            </a:r>
            <a:endParaRPr lang="ru-RU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2" name="Заголовок 1229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ctr"/>
            <a:r>
              <a:rPr sz="2400" b="1">
                <a:latin typeface="Times New Roman" panose="02020603050405020304" pitchFamily="18" charset="0"/>
              </a:rPr>
              <a:t> </a:t>
            </a:r>
            <a:r>
              <a:rPr sz="3600" b="1">
                <a:latin typeface="Times New Roman" panose="02020603050405020304" pitchFamily="18" charset="0"/>
              </a:rPr>
              <a:t>«Матрица сочинения»</a:t>
            </a:r>
            <a:r>
              <a:rPr sz="3600">
                <a:latin typeface="Times New Roman" panose="02020603050405020304" pitchFamily="18" charset="0"/>
              </a:rPr>
              <a:t> </a:t>
            </a:r>
            <a:r>
              <a:rPr lang="ru-RU" sz="3600">
                <a:latin typeface="Times New Roman" panose="02020603050405020304" pitchFamily="18" charset="0"/>
              </a:rPr>
              <a:t>: </a:t>
            </a:r>
            <a:r>
              <a:rPr lang="ru-RU" sz="3600" i="1">
                <a:latin typeface="Times New Roman" panose="02020603050405020304" pitchFamily="18" charset="0"/>
              </a:rPr>
              <a:t>что это такое?</a:t>
            </a:r>
            <a:endParaRPr lang="ru-RU" sz="3600" i="1">
              <a:latin typeface="Times New Roman" panose="02020603050405020304" pitchFamily="18" charset="0"/>
            </a:endParaRPr>
          </a:p>
        </p:txBody>
      </p:sp>
      <p:sp>
        <p:nvSpPr>
          <p:cNvPr id="12316" name="Замещающий текст 12315"/>
          <p:cNvSpPr>
            <a:spLocks noGrp="1"/>
          </p:cNvSpPr>
          <p:nvPr>
            <p:ph type="body" sz="half" idx="1"/>
          </p:nvPr>
        </p:nvSpPr>
        <p:spPr>
          <a:xfrm>
            <a:off x="1981200" y="1600200"/>
            <a:ext cx="8229600" cy="533400"/>
          </a:xfrm>
        </p:spPr>
        <p:txBody>
          <a:bodyPr/>
          <a:p>
            <a:pPr algn="ctr">
              <a:buClrTx/>
              <a:buSzTx/>
              <a:buFontTx/>
              <a:buNone/>
            </a:pPr>
            <a:r>
              <a:rPr sz="2800"/>
              <a:t>Макет</a:t>
            </a:r>
            <a:endParaRPr sz="2800"/>
          </a:p>
        </p:txBody>
      </p:sp>
      <p:graphicFrame>
        <p:nvGraphicFramePr>
          <p:cNvPr id="12315" name="Замещающее содержимое 12314"/>
          <p:cNvGraphicFramePr/>
          <p:nvPr>
            <p:ph sz="half" idx="2"/>
          </p:nvPr>
        </p:nvGraphicFramePr>
        <p:xfrm>
          <a:off x="1981200" y="2349500"/>
          <a:ext cx="8229600" cy="3776345"/>
        </p:xfrm>
        <a:graphic>
          <a:graphicData uri="http://schemas.openxmlformats.org/drawingml/2006/table">
            <a:tbl>
              <a:tblPr/>
              <a:tblGrid>
                <a:gridCol w="2743200"/>
                <a:gridCol w="2743200"/>
                <a:gridCol w="2743200"/>
              </a:tblGrid>
              <a:tr h="9448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t>Структура</a:t>
                      </a:r>
                      <a:endParaRPr lang="ru-RU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t>Содержание</a:t>
                      </a:r>
                      <a:endParaRPr lang="ru-RU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t>Оформление</a:t>
                      </a:r>
                      <a:endParaRPr lang="ru-RU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361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ru-RU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ru-RU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ru-RU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29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ru-RU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ru-RU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ru-RU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48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ru-RU" altLang="en-US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ru-RU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ru-RU" altLang="en-US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432435"/>
            <a:ext cx="10515600" cy="915670"/>
          </a:xfrm>
        </p:spPr>
        <p:txBody>
          <a:bodyPr>
            <a:normAutofit fontScale="90000"/>
          </a:bodyPr>
          <a:p>
            <a:pPr algn="ctr"/>
            <a:r>
              <a:rPr lang="ru-RU" altLang="en-US" sz="3200">
                <a:sym typeface="+mn-ea"/>
              </a:rPr>
              <a:t>13.1 сочинение-рассуждение на лингвистическую тему</a:t>
            </a:r>
            <a:br>
              <a:rPr lang="ru-RU" altLang="en-US" sz="3200">
                <a:sym typeface="+mn-ea"/>
              </a:rPr>
            </a:br>
            <a:r>
              <a:rPr lang="ru-RU" altLang="en-US" sz="3200">
                <a:sym typeface="+mn-ea"/>
              </a:rPr>
              <a:t>Структура </a:t>
            </a:r>
            <a:endParaRPr lang="ru-RU" altLang="en-US" sz="3200"/>
          </a:p>
        </p:txBody>
      </p:sp>
      <p:graphicFrame>
        <p:nvGraphicFramePr>
          <p:cNvPr id="5" name="Таблица 4"/>
          <p:cNvGraphicFramePr/>
          <p:nvPr/>
        </p:nvGraphicFramePr>
        <p:xfrm>
          <a:off x="6096000" y="1075563"/>
          <a:ext cx="0" cy="4526280"/>
        </p:xfrm>
        <a:graphic>
          <a:graphicData uri="http://schemas.openxmlformats.org/drawingml/2006/table">
            <a:tbl>
              <a:tblPr/>
              <a:tblGrid>
                <a:gridCol w="0"/>
              </a:tblGrid>
              <a:tr h="2228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</a:t>
                      </a:r>
                      <a:endParaRPr lang="en-US" altLang="en-US" sz="2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354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I. Тезис, его понимание и доказательство на теоретическом уровне </a:t>
                      </a:r>
                      <a:endParaRPr lang="en-US" altLang="en-US" sz="2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79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IIПервый пример-аргументи указание его роли в тексте</a:t>
                      </a:r>
                      <a:endParaRPr lang="en-US" altLang="en-US" sz="2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20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IIIВторой пример-аргументи указание его роли в тексте</a:t>
                      </a:r>
                      <a:endParaRPr lang="en-US" altLang="en-US" sz="2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80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2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IVВывод, соотнесённыйс тезисом</a:t>
                      </a:r>
                      <a:endParaRPr lang="en-US" altLang="en-US" sz="2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Замещающее содержимое 6"/>
          <p:cNvSpPr/>
          <p:nvPr>
            <p:ph idx="1"/>
          </p:nvPr>
        </p:nvSpPr>
        <p:spPr/>
        <p:txBody>
          <a:bodyPr/>
          <a:p>
            <a:r>
              <a:rPr lang="ru-RU" altLang="en-US"/>
              <a:t>I. Тезис, его понимание и доказательство на теоретическом уровне </a:t>
            </a:r>
            <a:endParaRPr lang="ru-RU" altLang="en-US"/>
          </a:p>
          <a:p>
            <a:r>
              <a:rPr lang="ru-RU" altLang="en-US"/>
              <a:t>II Первый пример-аргумент и указание его роли в тексте</a:t>
            </a:r>
            <a:endParaRPr lang="ru-RU" altLang="en-US"/>
          </a:p>
          <a:p>
            <a:r>
              <a:rPr lang="ru-RU" altLang="en-US"/>
              <a:t>III Второй пример-аргумент и указание его роли в тексте</a:t>
            </a:r>
            <a:endParaRPr lang="ru-RU" altLang="en-US"/>
          </a:p>
          <a:p>
            <a:r>
              <a:rPr lang="ru-RU" altLang="en-US"/>
              <a:t>IV Вывод, соотнесённый с тезисом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900430"/>
          </a:xfrm>
        </p:spPr>
        <p:txBody>
          <a:bodyPr>
            <a:normAutofit fontScale="90000"/>
          </a:bodyPr>
          <a:p>
            <a:pPr algn="ctr"/>
            <a:r>
              <a:rPr lang="ru-RU" altLang="en-US" sz="3200">
                <a:sym typeface="+mn-ea"/>
              </a:rPr>
              <a:t>13.1 сочинение-рассуждение на лингвистическую тему </a:t>
            </a:r>
            <a:r>
              <a:rPr lang="ru-RU" altLang="en-US" sz="3200">
                <a:sym typeface="+mn-ea"/>
              </a:rPr>
              <a:t>содержание</a:t>
            </a:r>
            <a:endParaRPr lang="ru-RU" altLang="en-US" sz="32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Как вы понимаете содержание приведённого высказывания? Как его можно теоретически обосновать?</a:t>
            </a:r>
            <a:endParaRPr lang="ru-RU" altLang="en-US"/>
          </a:p>
          <a:p>
            <a:r>
              <a:rPr lang="ru-RU" altLang="en-US"/>
              <a:t>Какой фрагмент текста может подтвердить данное теоретическое положение ?</a:t>
            </a:r>
            <a:endParaRPr lang="ru-RU" altLang="en-US"/>
          </a:p>
          <a:p>
            <a:r>
              <a:rPr lang="ru-RU" altLang="en-US"/>
              <a:t>Ещё какой фрагмент текста может подтвердить данное теоретическое положение ?</a:t>
            </a:r>
            <a:endParaRPr lang="ru-RU" altLang="en-US"/>
          </a:p>
          <a:p>
            <a:r>
              <a:rPr lang="ru-RU" altLang="en-US"/>
              <a:t>Как можно обобщить написанное выше</a:t>
            </a:r>
            <a:endParaRPr lang="ru-RU" altLang="en-US"/>
          </a:p>
        </p:txBody>
      </p:sp>
      <p:graphicFrame>
        <p:nvGraphicFramePr>
          <p:cNvPr id="4" name="Таблица 3"/>
          <p:cNvGraphicFramePr/>
          <p:nvPr/>
        </p:nvGraphicFramePr>
        <p:xfrm>
          <a:off x="6096000" y="1601343"/>
          <a:ext cx="0" cy="4526280"/>
        </p:xfrm>
        <a:graphic>
          <a:graphicData uri="http://schemas.openxmlformats.org/drawingml/2006/table">
            <a:tbl>
              <a:tblPr/>
              <a:tblGrid>
                <a:gridCol w="0"/>
              </a:tblGrid>
              <a:tr h="17970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en-US" altLang="en-US" sz="1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478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Каквы понимаете содержание приведённого высказывания? Как его можно теоретически обосновать?</a:t>
                      </a:r>
                      <a:endParaRPr lang="en-US" altLang="en-US" sz="1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935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Какой фрагмент текста может подтвердить данноетеоретическое положение ?</a:t>
                      </a:r>
                      <a:endParaRPr lang="en-US" altLang="en-US" sz="1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332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Ещёкакой фрагмент текста может подтвердить данноетеоретическое положение ?</a:t>
                      </a:r>
                      <a:endParaRPr lang="en-US" altLang="en-US" sz="1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911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Какможно обобщить написанное выше</a:t>
                      </a:r>
                      <a:endParaRPr lang="en-US" altLang="en-US" sz="1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pPr algn="ctr"/>
            <a:r>
              <a:rPr lang="ru-RU" altLang="en-US" sz="3555">
                <a:sym typeface="+mn-ea"/>
              </a:rPr>
              <a:t>13.1 сочинение-рассуждение на лингвистическую тему</a:t>
            </a:r>
            <a:br>
              <a:rPr lang="ru-RU" altLang="en-US" sz="3555">
                <a:sym typeface="+mn-ea"/>
              </a:rPr>
            </a:br>
            <a:r>
              <a:rPr lang="ru-RU" altLang="en-US" sz="3555">
                <a:sym typeface="+mn-ea"/>
              </a:rPr>
              <a:t> Оформление</a:t>
            </a:r>
            <a:endParaRPr lang="ru-RU" altLang="en-US" sz="3555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Высказывание знаменитого лингвиста ... :  «...» - содержит утверждение о значении в речи ( в языке) ... По мысли ...,  ... - это ..., который(ая, ое, ые)... .</a:t>
            </a:r>
            <a:endParaRPr lang="ru-RU" altLang="en-US"/>
          </a:p>
          <a:p>
            <a:r>
              <a:rPr lang="ru-RU" altLang="en-US"/>
              <a:t>Примеры высказанному выше тезису можно найти в тексте, предложенном для анализа. Во-первых, в предложении(ях) № …   автор …Функция...  здесь заключается в том, что …</a:t>
            </a:r>
            <a:endParaRPr lang="ru-RU" altLang="en-US"/>
          </a:p>
          <a:p>
            <a:r>
              <a:rPr lang="ru-RU" altLang="en-US"/>
              <a:t>Во-вторых, в предложении(ях) № …   автор также использует … в целях …Здесь роль  ... такова: </a:t>
            </a:r>
            <a:endParaRPr lang="ru-RU" altLang="en-US"/>
          </a:p>
          <a:p>
            <a:r>
              <a:rPr lang="ru-RU" altLang="en-US"/>
              <a:t>Подводя итоги , можно согласиться с ...   о том , что... (сделать вывод о...) 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428625"/>
            <a:ext cx="10515600" cy="458470"/>
          </a:xfrm>
        </p:spPr>
        <p:txBody>
          <a:bodyPr>
            <a:normAutofit/>
          </a:bodyPr>
          <a:p>
            <a:pPr algn="ctr"/>
            <a:r>
              <a:rPr lang="ru-RU" altLang="en-US" sz="2000"/>
              <a:t>матрица сочинения 13.1</a:t>
            </a:r>
            <a:endParaRPr lang="ru-RU" altLang="en-US" sz="2000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35810" y="887095"/>
            <a:ext cx="9271000" cy="43503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 sz="3555"/>
              <a:t>13.2 сочинение-рассуждение, связанное с анализом текста (понимание смысла фрагмента текста) Структура</a:t>
            </a:r>
            <a:endParaRPr lang="ru-RU" altLang="en-US" sz="3555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I. Толкование указанного фрагмента: что и зачем сказал  этим предложением автор</a:t>
            </a:r>
            <a:endParaRPr lang="ru-RU" altLang="en-US"/>
          </a:p>
          <a:p>
            <a:r>
              <a:rPr lang="ru-RU" altLang="en-US"/>
              <a:t>II Первый пример-иллюстрация вашего  мнения о смысле цитаты</a:t>
            </a:r>
            <a:endParaRPr lang="ru-RU" altLang="en-US"/>
          </a:p>
          <a:p>
            <a:r>
              <a:rPr lang="ru-RU" altLang="en-US"/>
              <a:t>III Второй пример-иллюстрация вашего мнения о смысле цитаты</a:t>
            </a:r>
            <a:endParaRPr lang="ru-RU" altLang="en-US"/>
          </a:p>
          <a:p>
            <a:r>
              <a:rPr lang="ru-RU" altLang="en-US"/>
              <a:t>IV Вывод, соотнесённый с  объяснением смысла фрагмента в первом абзаце.</a:t>
            </a:r>
            <a:endParaRPr lang="ru-RU" altLang="en-US"/>
          </a:p>
        </p:txBody>
      </p:sp>
      <p:graphicFrame>
        <p:nvGraphicFramePr>
          <p:cNvPr id="4" name="Таблица 3"/>
          <p:cNvGraphicFramePr/>
          <p:nvPr/>
        </p:nvGraphicFramePr>
        <p:xfrm>
          <a:off x="6096000" y="1601343"/>
          <a:ext cx="0" cy="4526280"/>
        </p:xfrm>
        <a:graphic>
          <a:graphicData uri="http://schemas.openxmlformats.org/drawingml/2006/table">
            <a:tbl>
              <a:tblPr/>
              <a:tblGrid>
                <a:gridCol w="0"/>
              </a:tblGrid>
              <a:tr h="132397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</a:rPr>
                        <a:t>I. Толкование указанного фрагмента: что и зачем сказал этим предложением автор</a:t>
                      </a:r>
                      <a:endParaRPr lang="en-US" altLang="en-US" sz="100" b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838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</a:rPr>
                        <a:t>IIПервый пример-иллюстрация вашегомнения о смысле цитаты</a:t>
                      </a:r>
                      <a:endParaRPr lang="en-US" altLang="en-US" sz="100" b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806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</a:rPr>
                        <a:t>IIIВторой пример-иллюстрация вашего мнения о смысле цитаты</a:t>
                      </a:r>
                      <a:endParaRPr lang="en-US" altLang="en-US" sz="100" b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6586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</a:rPr>
                        <a:t>IVВывод, соотнесённый с объяснением смысла фрагмента в первом абзаце.</a:t>
                      </a:r>
                      <a:endParaRPr lang="en-US" altLang="en-US" sz="100" b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 sz="3555">
                <a:sym typeface="+mn-ea"/>
              </a:rPr>
              <a:t>13.2 сочинение-рассуждение, связанное с анализом текста (понимание смысла фрагмента текста) Содержание</a:t>
            </a:r>
            <a:endParaRPr lang="ru-RU" altLang="en-US" sz="3555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Что содержится в данном высказывании, если попытаться передать его другими словами? Как связан указанный фрагмент текста с его главной мыслью? </a:t>
            </a:r>
            <a:endParaRPr lang="ru-RU" altLang="en-US"/>
          </a:p>
          <a:p>
            <a:r>
              <a:rPr lang="ru-RU" altLang="en-US"/>
              <a:t>Какой фрагмент текста может подтвердить ваше толкование указанной цитаты и почему?</a:t>
            </a:r>
            <a:endParaRPr lang="ru-RU" altLang="en-US"/>
          </a:p>
          <a:p>
            <a:r>
              <a:rPr lang="ru-RU" altLang="en-US"/>
              <a:t>Ещё какой фрагмент текста может подтвердить ваше толкование указанной цитаты и почему?</a:t>
            </a:r>
            <a:endParaRPr lang="ru-RU" altLang="en-US"/>
          </a:p>
          <a:p>
            <a:r>
              <a:rPr lang="ru-RU" altLang="en-US"/>
              <a:t>Какой вывод можно сделать из предыдущего рассуждения? 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 sz="3555">
                <a:sym typeface="+mn-ea"/>
              </a:rPr>
              <a:t>13.2 сочинение-рассуждение, связанное с анализом текста (понимание смысла фрагмента текста) Оформление</a:t>
            </a:r>
            <a:endParaRPr lang="ru-RU" altLang="en-US" sz="3555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p>
            <a:r>
              <a:rPr lang="ru-RU" altLang="en-US"/>
              <a:t>Смысл  указанного в задании фрагмента я понимаю так: автор  как бы говорит, что…, тем самым подтверждая ( выражая)  главную мысль всего текста: … Чтобы проиллюстрировать высказанные положения, обратимся к примерам из текста.</a:t>
            </a:r>
            <a:endParaRPr lang="ru-RU" altLang="en-US"/>
          </a:p>
          <a:p>
            <a:r>
              <a:rPr lang="ru-RU" altLang="en-US"/>
              <a:t>Во-первых, в предложениях № …   автор …, что (как, чтобы)…, потому что …</a:t>
            </a:r>
            <a:endParaRPr lang="ru-RU" altLang="en-US"/>
          </a:p>
          <a:p>
            <a:r>
              <a:rPr lang="ru-RU" altLang="en-US"/>
              <a:t>Во-вторых, в предложениях № …   автор …, что (как, чтобы)…, так как…</a:t>
            </a:r>
            <a:endParaRPr lang="ru-RU" altLang="en-US"/>
          </a:p>
          <a:p>
            <a:r>
              <a:rPr lang="ru-RU" altLang="en-US"/>
              <a:t>Таким образом, мы можем сделать </a:t>
            </a:r>
            <a:endParaRPr lang="ru-RU" altLang="en-US"/>
          </a:p>
          <a:p>
            <a:r>
              <a:rPr lang="ru-RU" altLang="en-US"/>
              <a:t>следующий вывод: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566420"/>
          </a:xfrm>
        </p:spPr>
        <p:txBody>
          <a:bodyPr>
            <a:normAutofit/>
          </a:bodyPr>
          <a:p>
            <a:pPr algn="ctr"/>
            <a:r>
              <a:rPr lang="ru-RU" altLang="en-US" sz="2000"/>
              <a:t>матрица сочинения 13.2</a:t>
            </a:r>
            <a:endParaRPr lang="ru-RU" altLang="en-US" sz="2000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42770" y="919480"/>
            <a:ext cx="9751695" cy="47847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 sz="3555"/>
              <a:t>13.3.сочинение-рассуждение, связанное с анализом текста </a:t>
            </a:r>
            <a:br>
              <a:rPr lang="ru-RU" altLang="en-US" sz="3555"/>
            </a:br>
            <a:r>
              <a:rPr lang="ru-RU" altLang="en-US" sz="3555"/>
              <a:t>(толкование значения слова (выражения)) Структура</a:t>
            </a:r>
            <a:endParaRPr lang="ru-RU" altLang="en-US" sz="3555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/>
              <a:t>I.Толкование значение приведённого слова (словосочетания) с комментарием своего определения</a:t>
            </a:r>
            <a:endParaRPr lang="ru-RU" altLang="en-US"/>
          </a:p>
          <a:p>
            <a:r>
              <a:rPr lang="ru-RU" altLang="en-US"/>
              <a:t>II Подтверждение своего тезиса примером-аргументом из текста</a:t>
            </a:r>
            <a:endParaRPr lang="ru-RU" altLang="en-US"/>
          </a:p>
          <a:p>
            <a:r>
              <a:rPr lang="ru-RU" altLang="en-US"/>
              <a:t>III Подтверждение своего тезиса примером-аргументом из жизненного опыта (текста)</a:t>
            </a:r>
            <a:endParaRPr lang="ru-RU" altLang="en-US"/>
          </a:p>
          <a:p>
            <a:r>
              <a:rPr lang="ru-RU" altLang="en-US"/>
              <a:t>IV Вывод, соотнесённый с  объяснением вашего определения  значения слова (содержания понятия) в первом абзаце</a:t>
            </a:r>
            <a:endParaRPr lang="ru-RU" altLang="en-US"/>
          </a:p>
        </p:txBody>
      </p:sp>
      <p:graphicFrame>
        <p:nvGraphicFramePr>
          <p:cNvPr id="4" name="Таблица 3"/>
          <p:cNvGraphicFramePr/>
          <p:nvPr/>
        </p:nvGraphicFramePr>
        <p:xfrm>
          <a:off x="6096000" y="1593723"/>
          <a:ext cx="0" cy="4526280"/>
        </p:xfrm>
        <a:graphic>
          <a:graphicData uri="http://schemas.openxmlformats.org/drawingml/2006/table">
            <a:tbl>
              <a:tblPr/>
              <a:tblGrid>
                <a:gridCol w="0"/>
              </a:tblGrid>
              <a:tr h="122999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</a:rPr>
                        <a:t>I.</a:t>
                      </a:r>
                      <a:r>
                        <a:rPr lang="en-US" sz="100" b="0" u="sng">
                          <a:latin typeface="Times New Roman" panose="02020603050405020304" pitchFamily="18" charset="0"/>
                        </a:rPr>
                        <a:t>Толкование</a:t>
                      </a:r>
                      <a:r>
                        <a:rPr lang="en-US" sz="100" b="0">
                          <a:latin typeface="Times New Roman" panose="02020603050405020304" pitchFamily="18" charset="0"/>
                        </a:rPr>
                        <a:t>значение приведённого слова (словосочетания) с </a:t>
                      </a:r>
                      <a:r>
                        <a:rPr lang="en-US" sz="100" b="0" u="sng">
                          <a:latin typeface="Times New Roman" panose="02020603050405020304" pitchFamily="18" charset="0"/>
                        </a:rPr>
                        <a:t>комментарием</a:t>
                      </a:r>
                      <a:r>
                        <a:rPr lang="en-US" sz="100" b="0">
                          <a:latin typeface="Times New Roman" panose="02020603050405020304" pitchFamily="18" charset="0"/>
                        </a:rPr>
                        <a:t>своего определения</a:t>
                      </a:r>
                      <a:endParaRPr lang="en-US" altLang="en-US" sz="100" b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42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</a:rPr>
                        <a:t>IIПодтверждение своего тезиса примером-аргументом из текста</a:t>
                      </a:r>
                      <a:endParaRPr lang="en-US" altLang="en-US" sz="100" b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8230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</a:rPr>
                        <a:t>IIIПодтверждение своего тезиса примером-аргументом из жизненного опыта (текста)</a:t>
                      </a:r>
                      <a:endParaRPr lang="en-US" altLang="en-US" sz="100" b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7635"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00" b="0">
                          <a:latin typeface="Times New Roman" panose="02020603050405020304" pitchFamily="18" charset="0"/>
                        </a:rPr>
                        <a:t>IVВывод, соотнесённый с объяснением вашего определения значения слова (содержания понятия) в первом абзаце</a:t>
                      </a:r>
                      <a:endParaRPr lang="en-US" altLang="en-US" sz="100" b="0"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vert="horz" anchor="t" anchorCtr="0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 sz="3555"/>
              <a:t>13.3.сочинение-рассуждение, связанное с анализом текста </a:t>
            </a:r>
            <a:br>
              <a:rPr lang="ru-RU" altLang="en-US" sz="3555"/>
            </a:br>
            <a:r>
              <a:rPr lang="ru-RU" altLang="en-US" sz="3555"/>
              <a:t>(толкование значения слова (выражения))Содержание</a:t>
            </a:r>
            <a:endParaRPr lang="ru-RU" altLang="en-US" sz="3555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ru-RU" altLang="en-US"/>
              <a:t>Что означает данное слово (словосочетание) в соотношении с темой, данной в задании? Насколько оно актуально ( ценно) для людей и почему, что в этом понятии самое важное и почему, какие явления жизни охватываются им? На какие размышления наталкивает это понятие при данной постановке вопроса? </a:t>
            </a:r>
            <a:endParaRPr lang="ru-RU" altLang="en-US"/>
          </a:p>
          <a:p>
            <a:r>
              <a:rPr lang="ru-RU" altLang="en-US"/>
              <a:t>Какой фрагмент текста может подтвердить ваше определение и почему?</a:t>
            </a:r>
            <a:endParaRPr lang="ru-RU" altLang="en-US"/>
          </a:p>
          <a:p>
            <a:r>
              <a:rPr lang="ru-RU" altLang="en-US"/>
              <a:t>Какой пример из личного жизненного опыта ( из литературы, из СМИ , из фактов истории или современности, из  высказываний известных людей –  или опять из данного текста)  также подтвердит ваше определение и почему?</a:t>
            </a:r>
            <a:endParaRPr lang="ru-RU" altLang="en-US"/>
          </a:p>
          <a:p>
            <a:r>
              <a:rPr lang="ru-RU" altLang="en-US"/>
              <a:t>Какой вывод можно сделать из предыдущего рассуждения?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Заголовок 1433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ctr"/>
            <a:r>
              <a:rPr lang="ru-RU" sz="3600" i="1"/>
              <a:t>Расссмотрим его внимательнее...</a:t>
            </a:r>
            <a:endParaRPr lang="ru-RU" sz="3600" i="1"/>
          </a:p>
        </p:txBody>
      </p:sp>
      <p:graphicFrame>
        <p:nvGraphicFramePr>
          <p:cNvPr id="14352" name="Замещающее содержимое 14351"/>
          <p:cNvGraphicFramePr/>
          <p:nvPr>
            <p:ph idx="1"/>
          </p:nvPr>
        </p:nvGraphicFramePr>
        <p:xfrm>
          <a:off x="1981200" y="1600200"/>
          <a:ext cx="8229600" cy="4525645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11322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sz="4000"/>
                        <a:t>Структура</a:t>
                      </a:r>
                      <a:endParaRPr lang="ru-RU" altLang="en-US" sz="40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9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4000">
                          <a:latin typeface="Times New Roman" panose="02020603050405020304" pitchFamily="18" charset="0"/>
                        </a:rPr>
                        <a:t>I</a:t>
                      </a:r>
                      <a:r>
                        <a:rPr sz="4000">
                          <a:latin typeface="Times New Roman" panose="02020603050405020304" pitchFamily="18" charset="0"/>
                        </a:rPr>
                        <a:t>.Вступление: …</a:t>
                      </a:r>
                      <a:endParaRPr lang="ru-RU" altLang="en-US" sz="40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3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4000">
                          <a:latin typeface="Times New Roman" panose="02020603050405020304" pitchFamily="18" charset="0"/>
                        </a:rPr>
                        <a:t>II</a:t>
                      </a:r>
                      <a:r>
                        <a:rPr sz="4000">
                          <a:latin typeface="Times New Roman" panose="02020603050405020304" pitchFamily="18" charset="0"/>
                        </a:rPr>
                        <a:t>. Основная часть:  …</a:t>
                      </a:r>
                      <a:endParaRPr lang="ru-RU" altLang="en-US" sz="40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22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4000">
                          <a:latin typeface="Times New Roman" panose="02020603050405020304" pitchFamily="18" charset="0"/>
                        </a:rPr>
                        <a:t>III</a:t>
                      </a:r>
                      <a:r>
                        <a:rPr sz="4000">
                          <a:latin typeface="Times New Roman" panose="02020603050405020304" pitchFamily="18" charset="0"/>
                        </a:rPr>
                        <a:t>. Заключение: …</a:t>
                      </a:r>
                      <a:endParaRPr lang="ru-RU" altLang="en-US" sz="40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p>
            <a:r>
              <a:rPr lang="ru-RU" altLang="en-US" sz="3555"/>
              <a:t>13.3.сочинение-рассуждение, связанное с анализом текста </a:t>
            </a:r>
            <a:br>
              <a:rPr lang="ru-RU" altLang="en-US" sz="3555"/>
            </a:br>
            <a:r>
              <a:rPr lang="ru-RU" altLang="en-US" sz="3555"/>
              <a:t>(толкование значения слова (выражения))Оформление</a:t>
            </a:r>
            <a:endParaRPr lang="ru-RU" altLang="en-US" sz="3555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p>
            <a:r>
              <a:rPr lang="ru-RU" altLang="en-US"/>
              <a:t>Что такое …? Попробуем над этим поразмышлять. Я считаю, что…  Проблема … волнует многих, так как … Говоря о …, мы часто имеем в виду…, и это, на мой взгляд, самое важное в понятии …, потому что … Поэтому задаваясь  вопросом «…?», я  понимаю , что…</a:t>
            </a:r>
            <a:endParaRPr lang="ru-RU" altLang="en-US"/>
          </a:p>
          <a:p>
            <a:r>
              <a:rPr lang="ru-RU" altLang="en-US"/>
              <a:t>Чтобы подтвердить сказанное, обратимся к тексту. В предложениях №  (в … абзаце)…автор повествует (описывает, рассуждает) о … Это подтверждает, что…, потому что…</a:t>
            </a:r>
            <a:endParaRPr lang="ru-RU" altLang="en-US"/>
          </a:p>
          <a:p>
            <a:r>
              <a:rPr lang="ru-RU" altLang="en-US"/>
              <a:t>Для доказательства своего тезиса приведу также пример из жизни (из художественной литературы, из СМИ, искусства ит.д. или из этого же текста)…</a:t>
            </a:r>
            <a:endParaRPr lang="ru-RU" altLang="en-US"/>
          </a:p>
          <a:p>
            <a:r>
              <a:rPr lang="ru-RU" altLang="en-US"/>
              <a:t>Таким образом, мы можем сделать </a:t>
            </a:r>
            <a:endParaRPr lang="ru-RU" altLang="en-US"/>
          </a:p>
          <a:p>
            <a:r>
              <a:rPr lang="ru-RU" altLang="en-US"/>
              <a:t>следующий вывод: …</a:t>
            </a: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599440"/>
            <a:ext cx="10515600" cy="705485"/>
          </a:xfrm>
        </p:spPr>
        <p:txBody>
          <a:bodyPr>
            <a:normAutofit/>
          </a:bodyPr>
          <a:p>
            <a:pPr algn="ctr"/>
            <a:r>
              <a:rPr lang="ru-RU" altLang="en-US" sz="2000"/>
              <a:t>матрица сочинения 13.3</a:t>
            </a:r>
            <a:endParaRPr lang="ru-RU" altLang="en-US" sz="2000"/>
          </a:p>
        </p:txBody>
      </p:sp>
      <p:pic>
        <p:nvPicPr>
          <p:cNvPr id="5" name="Замещающее содержимое 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069465" y="1304925"/>
            <a:ext cx="9093835" cy="4470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Демонстрационный вариант ОГЭ 2024 г.</a:t>
            </a:r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ru-RU" altLang="en-US" sz="1600"/>
              <a:t>13.1Напишите сочинение-рассуждение, раскрывая смысл высказывания </a:t>
            </a:r>
            <a:endParaRPr lang="ru-RU" altLang="en-US" sz="1600"/>
          </a:p>
          <a:p>
            <a:r>
              <a:rPr lang="ru-RU" altLang="en-US" sz="1600"/>
              <a:t>известного лингвиста Нины Сергеевны Валгиной: «Многоточие – частый </a:t>
            </a:r>
            <a:endParaRPr lang="ru-RU" altLang="en-US" sz="1600"/>
          </a:p>
          <a:p>
            <a:r>
              <a:rPr lang="ru-RU" altLang="en-US" sz="1600"/>
              <a:t>и незаменимый знак в текстах большого эмоционального накала, </a:t>
            </a:r>
            <a:endParaRPr lang="ru-RU" altLang="en-US" sz="1600"/>
          </a:p>
          <a:p>
            <a:r>
              <a:rPr lang="ru-RU" altLang="en-US" sz="1600"/>
              <a:t>интеллектуальной напряжённости».</a:t>
            </a:r>
            <a:endParaRPr lang="ru-RU" altLang="en-US" sz="1600"/>
          </a:p>
          <a:p>
            <a:r>
              <a:rPr lang="ru-RU" altLang="en-US" sz="1600"/>
              <a:t>13.2Напишите сочинение-рассуждение. Объясните, как Вы понимаете смысл </a:t>
            </a:r>
            <a:endParaRPr lang="ru-RU" altLang="en-US" sz="1600"/>
          </a:p>
          <a:p>
            <a:r>
              <a:rPr lang="ru-RU" altLang="en-US" sz="1600"/>
              <a:t>финала текста: «Его резанули тоска и одиночество, которые рвались из </a:t>
            </a:r>
            <a:endParaRPr lang="ru-RU" altLang="en-US" sz="1600"/>
          </a:p>
          <a:p>
            <a:r>
              <a:rPr lang="ru-RU" altLang="en-US" sz="1600"/>
              <a:t>этого письма. И любовь к нему, к Журке, о которой он, оказывается, и не </a:t>
            </a:r>
            <a:endParaRPr lang="ru-RU" altLang="en-US" sz="1600"/>
          </a:p>
          <a:p>
            <a:r>
              <a:rPr lang="ru-RU" altLang="en-US" sz="1600"/>
              <a:t>знал…»</a:t>
            </a:r>
            <a:endParaRPr lang="ru-RU" altLang="en-US" sz="1600"/>
          </a:p>
          <a:p>
            <a:r>
              <a:rPr lang="ru-RU" altLang="en-US" sz="1600"/>
              <a:t>13.3Напишите сочинение-рассуждение на тему «Кого мы называем настоящим </a:t>
            </a:r>
            <a:endParaRPr lang="ru-RU" altLang="en-US" sz="1600"/>
          </a:p>
          <a:p>
            <a:r>
              <a:rPr lang="ru-RU" altLang="en-US" sz="1600"/>
              <a:t>другом?». Дайте определение выражению НАСТОЯЩИЙ ДРУГ</a:t>
            </a:r>
            <a:endParaRPr lang="ru-RU" altLang="en-US" sz="1600"/>
          </a:p>
          <a:p>
            <a:r>
              <a:rPr lang="ru-RU" altLang="en-US" sz="1600"/>
              <a:t>и прокомментируйте его, ответив на вопрос, сформулированный в теме </a:t>
            </a:r>
            <a:endParaRPr lang="ru-RU" altLang="en-US" sz="1600"/>
          </a:p>
          <a:p>
            <a:r>
              <a:rPr lang="ru-RU" altLang="en-US" sz="1600"/>
              <a:t>сочинения.</a:t>
            </a:r>
            <a:endParaRPr lang="ru-RU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868680"/>
          </a:xfrm>
        </p:spPr>
        <p:txBody>
          <a:bodyPr>
            <a:normAutofit/>
          </a:bodyPr>
          <a:p>
            <a:pPr algn="ctr"/>
            <a:r>
              <a:rPr lang="ru-RU" altLang="en-US" sz="2800"/>
              <a:t>Пример сочинения 13.1 , выполненного по матрице</a:t>
            </a:r>
            <a:endParaRPr lang="ru-RU" altLang="en-US" sz="280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127760"/>
            <a:ext cx="10515600" cy="4954270"/>
          </a:xfrm>
        </p:spPr>
        <p:txBody>
          <a:bodyPr>
            <a:normAutofit fontScale="60000"/>
          </a:bodyPr>
          <a:p>
            <a:pPr indent="457200" algn="just"/>
            <a:r>
              <a:rPr lang="ru-RU" altLang="en-US" sz="3000">
                <a:sym typeface="+mn-ea"/>
              </a:rPr>
              <a:t>Высказывание знаменитого лингвиста </a:t>
            </a:r>
            <a:r>
              <a:rPr lang="ru-RU" altLang="en-US" sz="3000" b="1">
                <a:sym typeface="+mn-ea"/>
              </a:rPr>
              <a:t>Валгиной</a:t>
            </a:r>
            <a:r>
              <a:rPr lang="ru-RU" altLang="en-US" sz="3000">
                <a:sym typeface="+mn-ea"/>
              </a:rPr>
              <a:t> :  «.</a:t>
            </a:r>
            <a:r>
              <a:rPr lang="ru-RU" altLang="en-US" sz="3000" b="1">
                <a:sym typeface="+mn-ea"/>
              </a:rPr>
              <a:t>«Многоточие – частый  и незаменимый знак в текстах большого эмоционального накала, интеллектуальной напряжённости»..</a:t>
            </a:r>
            <a:r>
              <a:rPr lang="ru-RU" altLang="en-US" sz="3000">
                <a:sym typeface="+mn-ea"/>
              </a:rPr>
              <a:t>.»  - содержит утверждение о значении в речи </a:t>
            </a:r>
            <a:r>
              <a:rPr lang="ru-RU" altLang="en-US" sz="3000" b="1">
                <a:sym typeface="+mn-ea"/>
              </a:rPr>
              <a:t>многоточия. </a:t>
            </a:r>
            <a:r>
              <a:rPr lang="ru-RU" altLang="en-US" sz="3000">
                <a:sym typeface="+mn-ea"/>
              </a:rPr>
              <a:t> По мысли </a:t>
            </a:r>
            <a:r>
              <a:rPr lang="ru-RU" altLang="en-US" sz="3000" b="1">
                <a:sym typeface="+mn-ea"/>
              </a:rPr>
              <a:t>Нины Сергеевны</a:t>
            </a:r>
            <a:r>
              <a:rPr lang="ru-RU" altLang="en-US" sz="3000">
                <a:sym typeface="+mn-ea"/>
              </a:rPr>
              <a:t>, </a:t>
            </a:r>
            <a:r>
              <a:rPr lang="ru-RU" altLang="en-US" sz="3000" b="1">
                <a:sym typeface="+mn-ea"/>
              </a:rPr>
              <a:t>многоточие</a:t>
            </a:r>
            <a:r>
              <a:rPr lang="ru-RU" altLang="en-US" sz="3000">
                <a:sym typeface="+mn-ea"/>
              </a:rPr>
              <a:t> - это </a:t>
            </a:r>
            <a:r>
              <a:rPr lang="ru-RU" altLang="en-US" sz="3000" b="1">
                <a:sym typeface="+mn-ea"/>
              </a:rPr>
              <a:t>пунктуационный знак</a:t>
            </a:r>
            <a:r>
              <a:rPr lang="ru-RU" altLang="en-US" sz="3000">
                <a:sym typeface="+mn-ea"/>
              </a:rPr>
              <a:t>, который </a:t>
            </a:r>
            <a:r>
              <a:rPr lang="ru-RU" altLang="en-US" sz="3000" b="1">
                <a:sym typeface="+mn-ea"/>
              </a:rPr>
              <a:t>имеет сугубо экспрессивную функцию - выражения повышенной эмоциональности и интеллектуального напряжения.</a:t>
            </a:r>
            <a:endParaRPr lang="ru-RU" altLang="en-US" sz="3000" b="1"/>
          </a:p>
          <a:p>
            <a:pPr indent="457200" algn="just"/>
            <a:r>
              <a:rPr lang="ru-RU" altLang="en-US" sz="3000">
                <a:sym typeface="+mn-ea"/>
              </a:rPr>
              <a:t>Примеры высказанному выше тезису можно найти в тексте, предложенном для анализа. Во-первых, </a:t>
            </a:r>
            <a:r>
              <a:rPr lang="ru-RU" altLang="en-US" sz="3000" b="1">
                <a:sym typeface="+mn-ea"/>
              </a:rPr>
              <a:t>в самом начале текста, </a:t>
            </a:r>
            <a:r>
              <a:rPr lang="ru-RU" altLang="en-US" sz="3000">
                <a:sym typeface="+mn-ea"/>
              </a:rPr>
              <a:t>в предложении №</a:t>
            </a:r>
            <a:r>
              <a:rPr lang="ru-RU" altLang="en-US" sz="3000" b="1">
                <a:sym typeface="+mn-ea"/>
              </a:rPr>
              <a:t>2 мы видим завершающее его многоточие</a:t>
            </a:r>
            <a:r>
              <a:rPr lang="ru-RU" altLang="en-US" sz="3000">
                <a:sym typeface="+mn-ea"/>
              </a:rPr>
              <a:t>  Автор  </a:t>
            </a:r>
            <a:r>
              <a:rPr lang="ru-RU" altLang="en-US" sz="3000" b="1">
                <a:sym typeface="+mn-ea"/>
              </a:rPr>
              <a:t>с помощью этого знака усиливает читательское ожидание и передаёт эмоциональное состояние персонажа </a:t>
            </a:r>
            <a:r>
              <a:rPr lang="ru-RU" altLang="en-US" sz="3000">
                <a:sym typeface="+mn-ea"/>
              </a:rPr>
              <a:t>. Функция </a:t>
            </a:r>
            <a:r>
              <a:rPr lang="ru-RU" altLang="en-US" sz="3000" b="1">
                <a:sym typeface="+mn-ea"/>
              </a:rPr>
              <a:t>многоточия  </a:t>
            </a:r>
            <a:r>
              <a:rPr lang="ru-RU" altLang="en-US" sz="3000">
                <a:sym typeface="+mn-ea"/>
              </a:rPr>
              <a:t>здесь заключается в том, что </a:t>
            </a:r>
            <a:r>
              <a:rPr lang="ru-RU" altLang="en-US" sz="3000" b="1">
                <a:sym typeface="+mn-ea"/>
              </a:rPr>
              <a:t>оно создаёт эмоциональную рамку повествования</a:t>
            </a:r>
            <a:endParaRPr lang="ru-RU" altLang="en-US" sz="3000"/>
          </a:p>
          <a:p>
            <a:pPr indent="457200" algn="just"/>
            <a:r>
              <a:rPr lang="ru-RU" altLang="en-US" sz="3000">
                <a:sym typeface="+mn-ea"/>
              </a:rPr>
              <a:t>Во-вторых, </a:t>
            </a:r>
            <a:r>
              <a:rPr lang="ru-RU" altLang="en-US" sz="3000" b="1">
                <a:sym typeface="+mn-ea"/>
              </a:rPr>
              <a:t>и заключительное </a:t>
            </a:r>
            <a:r>
              <a:rPr lang="ru-RU" altLang="en-US" sz="3000">
                <a:sym typeface="+mn-ea"/>
              </a:rPr>
              <a:t> предложени</a:t>
            </a:r>
            <a:r>
              <a:rPr lang="ru-RU" altLang="en-US" sz="3000" b="1">
                <a:sym typeface="+mn-ea"/>
              </a:rPr>
              <a:t>е</a:t>
            </a:r>
            <a:r>
              <a:rPr lang="ru-RU" altLang="en-US" sz="3000">
                <a:sym typeface="+mn-ea"/>
              </a:rPr>
              <a:t> текста </a:t>
            </a:r>
            <a:r>
              <a:rPr lang="ru-RU" altLang="en-US" sz="3000" b="1">
                <a:sym typeface="+mn-ea"/>
              </a:rPr>
              <a:t>№ 48</a:t>
            </a:r>
            <a:r>
              <a:rPr lang="ru-RU" altLang="en-US" sz="3000">
                <a:sym typeface="+mn-ea"/>
              </a:rPr>
              <a:t>   автор</a:t>
            </a:r>
            <a:r>
              <a:rPr lang="ru-RU" altLang="en-US" sz="3000" b="1">
                <a:sym typeface="+mn-ea"/>
              </a:rPr>
              <a:t> также заканчивает многоточием, подчёркивая крайнее смятение, в которое впал герой повествования,</a:t>
            </a:r>
            <a:r>
              <a:rPr lang="ru-RU" altLang="en-US" sz="3000">
                <a:sym typeface="+mn-ea"/>
              </a:rPr>
              <a:t> в целях </a:t>
            </a:r>
            <a:r>
              <a:rPr lang="ru-RU" altLang="en-US" sz="3000" b="1">
                <a:sym typeface="+mn-ea"/>
              </a:rPr>
              <a:t>не только обозначить кульминацию, но и  подчеркнуть недосказанность финала</a:t>
            </a:r>
            <a:r>
              <a:rPr lang="ru-RU" altLang="en-US" sz="3000">
                <a:sym typeface="+mn-ea"/>
              </a:rPr>
              <a:t>. Здесь роль многоточия такова: </a:t>
            </a:r>
            <a:r>
              <a:rPr lang="ru-RU" altLang="en-US" sz="3000"/>
              <a:t> </a:t>
            </a:r>
            <a:r>
              <a:rPr lang="ru-RU" altLang="en-US" sz="3000" b="1"/>
              <a:t>читатель, ощутив наивысшее напряжение,   должен включить и интеллектуальные способности в попытке осмыслить ту идею, которую хотел донести до него своимм своим финалом автор.</a:t>
            </a:r>
            <a:endParaRPr lang="ru-RU" altLang="en-US" sz="3000" b="1"/>
          </a:p>
          <a:p>
            <a:pPr algn="just"/>
            <a:r>
              <a:rPr lang="ru-RU" altLang="en-US" sz="3000"/>
              <a:t> 	</a:t>
            </a:r>
            <a:r>
              <a:rPr lang="ru-RU" altLang="en-US" sz="3000">
                <a:sym typeface="+mn-ea"/>
              </a:rPr>
              <a:t>Подводя итоги, можно согласиться </a:t>
            </a:r>
            <a:r>
              <a:rPr lang="ru-RU" altLang="en-US" sz="3000" b="1">
                <a:sym typeface="+mn-ea"/>
              </a:rPr>
              <a:t>с точным наблюдением  отечественного филолога </a:t>
            </a:r>
            <a:r>
              <a:rPr lang="ru-RU" altLang="en-US" sz="3000">
                <a:sym typeface="+mn-ea"/>
              </a:rPr>
              <a:t>  о том , что </a:t>
            </a:r>
            <a:r>
              <a:rPr lang="ru-RU" altLang="en-US" sz="3000" b="1">
                <a:sym typeface="+mn-ea"/>
              </a:rPr>
              <a:t>многоточие не только «частый», но и «незаменимый» гость в текстах, подобных истории, рассказанной  В.П Крапивиным..</a:t>
            </a:r>
            <a:endParaRPr lang="ru-RU" altLang="en-US" sz="3000" b="1"/>
          </a:p>
          <a:p>
            <a:pPr algn="just"/>
            <a:endParaRPr lang="ru-RU" altLang="en-US" sz="30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700" y="479425"/>
            <a:ext cx="10515600" cy="1104900"/>
          </a:xfrm>
        </p:spPr>
        <p:txBody>
          <a:bodyPr>
            <a:normAutofit/>
          </a:bodyPr>
          <a:p>
            <a:pPr algn="ctr"/>
            <a:r>
              <a:rPr lang="ru-RU" altLang="en-US" sz="3110">
                <a:sym typeface="+mn-ea"/>
              </a:rPr>
              <a:t>Пример сочинения 13.2 , выполненного по матрице</a:t>
            </a:r>
            <a:endParaRPr lang="ru-RU" altLang="en-US" sz="311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indent="457200" algn="just"/>
            <a:r>
              <a:rPr lang="ru-RU" altLang="en-US" sz="1800"/>
              <a:t>Смысл  указанного в задании фрагмента я понимаю так: автор  как бы говорит, что </a:t>
            </a:r>
            <a:r>
              <a:rPr lang="ru-RU" altLang="en-US" sz="1800" b="1"/>
              <a:t>мальчик с болью для себя осознал , как одинок был его дед,  и увидел в этом одиночестве своё ещё не наступившее, но уже сквозящее  одиночество</a:t>
            </a:r>
            <a:r>
              <a:rPr lang="ru-RU" altLang="en-US" sz="1800"/>
              <a:t> , тем самым выражая  главную мысль всего текста: </a:t>
            </a:r>
            <a:r>
              <a:rPr lang="ru-RU" altLang="en-US" sz="1800" b="1"/>
              <a:t>цените тех, кто вас любит,  даже если вы этого ещё не знаете, ибо иначе вы сами никогда не научитесь любить</a:t>
            </a:r>
            <a:r>
              <a:rPr lang="ru-RU" altLang="en-US" sz="1800"/>
              <a:t> … Чтобы проиллюстрировать высказанные положения, обратимся к примерам из текста.</a:t>
            </a:r>
            <a:endParaRPr lang="ru-RU" altLang="en-US" sz="1800"/>
          </a:p>
          <a:p>
            <a:pPr indent="457200" algn="just"/>
            <a:r>
              <a:rPr lang="ru-RU" altLang="en-US" sz="1800"/>
              <a:t>Во-первых, в предложениях </a:t>
            </a:r>
            <a:r>
              <a:rPr lang="ru-RU" altLang="en-US" sz="1800" b="1"/>
              <a:t>№ 16-18</a:t>
            </a:r>
            <a:r>
              <a:rPr lang="ru-RU" altLang="en-US" sz="1800"/>
              <a:t>…   автор </a:t>
            </a:r>
            <a:r>
              <a:rPr lang="ru-RU" altLang="en-US" sz="1800" b="1"/>
              <a:t>приводит хватающие за сердце слова дедушки мальчика о том, что  тот любит своего внука </a:t>
            </a:r>
            <a:r>
              <a:rPr lang="ru-RU" altLang="en-US" sz="1800"/>
              <a:t>…, чтобы </a:t>
            </a:r>
            <a:r>
              <a:rPr lang="ru-RU" altLang="en-US" sz="1800" b="1"/>
              <a:t>мы почувстовали, как , прощаясь с миром, душа старика , изывая от любви, </a:t>
            </a:r>
            <a:r>
              <a:rPr lang="ru-RU" altLang="en-US" sz="2000" b="1"/>
              <a:t> благословляет остающегося в нём мальчика.</a:t>
            </a:r>
            <a:endParaRPr lang="ru-RU" altLang="en-US" sz="1800"/>
          </a:p>
          <a:p>
            <a:pPr indent="457200" algn="just"/>
            <a:r>
              <a:rPr lang="ru-RU" altLang="en-US" sz="1800"/>
              <a:t>Во-вторых, в предложениях №</a:t>
            </a:r>
            <a:r>
              <a:rPr lang="ru-RU" altLang="en-US" sz="1800" b="1"/>
              <a:t>27-28   Крапивин    выражает, наверное, самую заветную мечту умирающего, уходящего в крайнюю тоску и одиночество человека - чтобы его помнили, </a:t>
            </a:r>
            <a:r>
              <a:rPr lang="ru-RU" altLang="en-US" sz="1800"/>
              <a:t>так как </a:t>
            </a:r>
            <a:r>
              <a:rPr lang="ru-RU" altLang="en-US" sz="1800" b="1"/>
              <a:t>герой произведения просит об этом мальчика, поскольку, видимо, не верит , а  чувствует всем своим существом, что любовь и память сильнее даже самой  смерти...</a:t>
            </a:r>
            <a:endParaRPr lang="ru-RU" altLang="en-US" sz="1800" b="1"/>
          </a:p>
          <a:p>
            <a:pPr indent="457200" algn="just"/>
            <a:r>
              <a:rPr lang="ru-RU" altLang="en-US" sz="1800"/>
              <a:t>Таким образом, </a:t>
            </a:r>
            <a:r>
              <a:rPr lang="ru-RU" altLang="en-US" sz="1800" b="1"/>
              <a:t>по прочтении истории, рассказанной российским писателем, и рассуждении  о ней напрашивается такой щемящий</a:t>
            </a:r>
            <a:r>
              <a:rPr lang="ru-RU" altLang="en-US" sz="1800"/>
              <a:t> вывод: </a:t>
            </a:r>
            <a:r>
              <a:rPr lang="ru-RU" altLang="en-US" sz="1800" b="1"/>
              <a:t>только в</a:t>
            </a:r>
            <a:r>
              <a:rPr lang="ru-RU" altLang="en-US" sz="1800"/>
              <a:t> </a:t>
            </a:r>
            <a:r>
              <a:rPr lang="ru-RU" altLang="en-US" sz="1800" b="1"/>
              <a:t>безутешности одиночества открывается подлинная природа любви как залог единственно возможного для человека бессмертия.	</a:t>
            </a:r>
            <a:endParaRPr lang="ru-RU" altLang="en-US" sz="18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p>
            <a:pPr algn="ctr"/>
            <a:r>
              <a:rPr lang="ru-RU" altLang="en-US" sz="3110">
                <a:sym typeface="+mn-ea"/>
              </a:rPr>
              <a:t>Пример сочинения 13.3 , выполненного по матрице</a:t>
            </a:r>
            <a:endParaRPr lang="ru-RU" altLang="en-US" sz="3110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47700" y="1462405"/>
            <a:ext cx="10515600" cy="4714875"/>
          </a:xfrm>
        </p:spPr>
        <p:txBody>
          <a:bodyPr>
            <a:normAutofit fontScale="60000"/>
          </a:bodyPr>
          <a:p>
            <a:pPr indent="457200" algn="just"/>
            <a:r>
              <a:rPr lang="ru-RU" altLang="en-US">
                <a:sym typeface="+mn-ea"/>
              </a:rPr>
              <a:t>Что такое </a:t>
            </a:r>
            <a:r>
              <a:rPr lang="ru-RU" altLang="en-US" b="1">
                <a:sym typeface="+mn-ea"/>
              </a:rPr>
              <a:t>настоящий друг</a:t>
            </a:r>
            <a:r>
              <a:rPr lang="ru-RU" altLang="en-US">
                <a:sym typeface="+mn-ea"/>
              </a:rPr>
              <a:t>? Попробуем над этим поразмышлять. Я считаю, что… </a:t>
            </a:r>
            <a:r>
              <a:rPr lang="ru-RU" altLang="en-US" b="1">
                <a:sym typeface="+mn-ea"/>
              </a:rPr>
              <a:t>настоящий друг - это своего рода духовное зеркало</a:t>
            </a:r>
            <a:r>
              <a:rPr lang="ru-RU" altLang="en-US">
                <a:sym typeface="+mn-ea"/>
              </a:rPr>
              <a:t>: </a:t>
            </a:r>
            <a:r>
              <a:rPr lang="ru-RU" altLang="en-US" b="1">
                <a:sym typeface="+mn-ea"/>
              </a:rPr>
              <a:t>другая душа, как  бы отражающая твою в себе, причём она не обязательно человеческая, даже не обязательно вообще живая... Главное - чтобы ты вёл с нею не прерывающийся диалогн</a:t>
            </a:r>
            <a:r>
              <a:rPr lang="ru-RU" altLang="en-US">
                <a:sym typeface="+mn-ea"/>
              </a:rPr>
              <a:t>. Проблема </a:t>
            </a:r>
            <a:r>
              <a:rPr lang="ru-RU" altLang="en-US" b="1">
                <a:sym typeface="+mn-ea"/>
              </a:rPr>
              <a:t>подлинной дружбы </a:t>
            </a:r>
            <a:r>
              <a:rPr lang="ru-RU" altLang="en-US">
                <a:sym typeface="+mn-ea"/>
              </a:rPr>
              <a:t> волнует многих, так как  </a:t>
            </a:r>
            <a:r>
              <a:rPr lang="ru-RU" altLang="en-US" b="1">
                <a:sym typeface="+mn-ea"/>
              </a:rPr>
              <a:t>все люди так или иначе нуждаются в друзьях, и даже самые скверные люди, порой	 неосознанно,  ищут их в себе подобных.…</a:t>
            </a:r>
            <a:r>
              <a:rPr lang="ru-RU" altLang="en-US">
                <a:sym typeface="+mn-ea"/>
              </a:rPr>
              <a:t> Говоря о </a:t>
            </a:r>
            <a:r>
              <a:rPr lang="ru-RU" altLang="en-US" b="1">
                <a:sym typeface="+mn-ea"/>
              </a:rPr>
              <a:t>дружбе</a:t>
            </a:r>
            <a:r>
              <a:rPr lang="ru-RU" altLang="en-US">
                <a:sym typeface="+mn-ea"/>
              </a:rPr>
              <a:t>, мы часто имеем в виду </a:t>
            </a:r>
            <a:r>
              <a:rPr lang="ru-RU" altLang="en-US" b="1">
                <a:sym typeface="+mn-ea"/>
              </a:rPr>
              <a:t>взаимопонимание</a:t>
            </a:r>
            <a:r>
              <a:rPr lang="ru-RU" altLang="en-US">
                <a:sym typeface="+mn-ea"/>
              </a:rPr>
              <a:t>, и это, на мой взгляд, самое важное </a:t>
            </a:r>
            <a:r>
              <a:rPr lang="ru-RU" altLang="en-US" b="1">
                <a:sym typeface="+mn-ea"/>
              </a:rPr>
              <a:t>в ней,</a:t>
            </a:r>
            <a:r>
              <a:rPr lang="ru-RU" altLang="en-US">
                <a:sym typeface="+mn-ea"/>
              </a:rPr>
              <a:t> потому что </a:t>
            </a:r>
            <a:r>
              <a:rPr lang="ru-RU" altLang="en-US" b="1">
                <a:sym typeface="+mn-ea"/>
              </a:rPr>
              <a:t>все хотят быть понятыми и принятыми такими, как они есть</a:t>
            </a:r>
            <a:r>
              <a:rPr lang="ru-RU" altLang="en-US">
                <a:sym typeface="+mn-ea"/>
              </a:rPr>
              <a:t>. Поэтому задаваясь  вопросом</a:t>
            </a:r>
            <a:r>
              <a:rPr lang="ru-RU" altLang="en-US" b="1">
                <a:sym typeface="+mn-ea"/>
              </a:rPr>
              <a:t> «Кого мы называем настоящим другом?»,</a:t>
            </a:r>
            <a:r>
              <a:rPr lang="ru-RU" altLang="en-US">
                <a:sym typeface="+mn-ea"/>
              </a:rPr>
              <a:t> я  понимаю , что  </a:t>
            </a:r>
            <a:r>
              <a:rPr lang="ru-RU" altLang="en-US" b="1">
                <a:sym typeface="+mn-ea"/>
              </a:rPr>
              <a:t>ответ на него в принципе неисчерпаем, как неисчерпаем Человек.</a:t>
            </a:r>
            <a:endParaRPr lang="ru-RU" altLang="en-US"/>
          </a:p>
          <a:p>
            <a:pPr indent="457200" algn="just"/>
            <a:r>
              <a:rPr lang="ru-RU" altLang="en-US">
                <a:sym typeface="+mn-ea"/>
              </a:rPr>
              <a:t>Чтобы подтвердить сказанное, обратимся к тексту. В предложениях №</a:t>
            </a:r>
            <a:r>
              <a:rPr lang="ru-RU" altLang="en-US" b="1">
                <a:sym typeface="+mn-ea"/>
              </a:rPr>
              <a:t>  25</a:t>
            </a:r>
            <a:r>
              <a:rPr lang="ru-RU" altLang="en-US">
                <a:sym typeface="+mn-ea"/>
              </a:rPr>
              <a:t>, где </a:t>
            </a:r>
            <a:r>
              <a:rPr lang="ru-RU" altLang="en-US" b="1">
                <a:sym typeface="+mn-ea"/>
              </a:rPr>
              <a:t>дедушка завещает свои книги, как главное сокровище, собранное им на протяжении всей  жизни, мальчику - «своему  самому большому и настоящему другу»</a:t>
            </a:r>
            <a:r>
              <a:rPr lang="ru-RU" altLang="en-US">
                <a:sym typeface="+mn-ea"/>
              </a:rPr>
              <a:t> , автор </a:t>
            </a:r>
            <a:r>
              <a:rPr lang="ru-RU" altLang="en-US" b="1">
                <a:sym typeface="+mn-ea"/>
              </a:rPr>
              <a:t>даёт нам понять, что настоящий друг - это тот, кому ты готов оставить самое дорогое тебе..</a:t>
            </a:r>
            <a:r>
              <a:rPr lang="ru-RU" altLang="en-US">
                <a:sym typeface="+mn-ea"/>
              </a:rPr>
              <a:t>.. </a:t>
            </a:r>
            <a:endParaRPr lang="ru-RU" altLang="en-US">
              <a:sym typeface="+mn-ea"/>
            </a:endParaRPr>
          </a:p>
          <a:p>
            <a:pPr indent="457200" algn="just"/>
            <a:r>
              <a:rPr lang="ru-RU" altLang="en-US">
                <a:sym typeface="+mn-ea"/>
              </a:rPr>
              <a:t> Для доказательства своего тезиса приведу также пример из этого же текста. </a:t>
            </a:r>
            <a:r>
              <a:rPr lang="ru-RU" altLang="en-US" b="1">
                <a:sym typeface="+mn-ea"/>
              </a:rPr>
              <a:t> Дедушка, умирая,  надеется, что книги, которые он оставляет мальчику, когда-нибудь «станут его друзьями» и «помогут ему взлететь». Как тут не вспомнить умирающего в кабинете, на диване под книжными шкафом  Пушкина, который со слезами  на  глазах благодарил своих стоящих на полках друзей за минуты и часы радости и прощался с ними?</a:t>
            </a:r>
            <a:endParaRPr lang="ru-RU" altLang="en-US"/>
          </a:p>
          <a:p>
            <a:pPr indent="457200" algn="just"/>
            <a:r>
              <a:rPr lang="ru-RU" altLang="en-US">
                <a:sym typeface="+mn-ea"/>
              </a:rPr>
              <a:t>Таким образом, мы можем сделать  следующий вывод: </a:t>
            </a:r>
            <a:r>
              <a:rPr lang="ru-RU" altLang="en-US" b="1">
                <a:sym typeface="+mn-ea"/>
              </a:rPr>
              <a:t>настоящий друг - это тот, кто остаётся с тобой нее только в радости, но и в самые трудные и печальные минуты...</a:t>
            </a:r>
            <a:endParaRPr lang="ru-RU" altLang="en-US" b="1"/>
          </a:p>
          <a:p>
            <a:pPr indent="457200" algn="just"/>
            <a:endParaRPr lang="ru-RU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ll/>
      </p:transition>
    </mc:Choice>
    <mc:Fallback>
      <p:transition spd="med">
        <p:pull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ru-RU" altLang="en-US"/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/>
        <p:txBody>
          <a:bodyPr/>
          <a:p>
            <a:pPr algn="ctr"/>
            <a:r>
              <a:rPr lang="ru-RU" altLang="en-US" sz="8000"/>
              <a:t>УДАЧИ ВСЕМ!</a:t>
            </a:r>
            <a:endParaRPr lang="ru-RU" altLang="en-US" sz="80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Заголовок 1638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ctr"/>
            <a:r>
              <a:t>Разные варианты структуры 1</a:t>
            </a:r>
          </a:p>
        </p:txBody>
      </p:sp>
      <p:graphicFrame>
        <p:nvGraphicFramePr>
          <p:cNvPr id="16404" name="Замещающее содержимое 16403"/>
          <p:cNvGraphicFramePr/>
          <p:nvPr>
            <p:ph idx="1"/>
          </p:nvPr>
        </p:nvGraphicFramePr>
        <p:xfrm>
          <a:off x="1981200" y="1600200"/>
          <a:ext cx="8229600" cy="5045075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1131888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3200">
                          <a:latin typeface="Times New Roman" panose="02020603050405020304" pitchFamily="18" charset="0"/>
                        </a:rPr>
                        <a:t>Структура описания (картины)</a:t>
                      </a:r>
                      <a:endParaRPr lang="ru-RU" altLang="en-US" sz="32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3200">
                          <a:latin typeface="Times New Roman" panose="02020603050405020304" pitchFamily="18" charset="0"/>
                        </a:rPr>
                        <a:t>I</a:t>
                      </a:r>
                      <a:r>
                        <a:rPr sz="3200">
                          <a:latin typeface="Times New Roman" panose="02020603050405020304" pitchFamily="18" charset="0"/>
                        </a:rPr>
                        <a:t>. Вступление: краткие сведения об авторе картины </a:t>
                      </a:r>
                      <a:endParaRPr lang="ru-RU" altLang="en-US" sz="32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941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3200">
                          <a:latin typeface="Times New Roman" panose="02020603050405020304" pitchFamily="18" charset="0"/>
                        </a:rPr>
                        <a:t>II </a:t>
                      </a:r>
                      <a:r>
                        <a:rPr sz="3200">
                          <a:latin typeface="Times New Roman" panose="02020603050405020304" pitchFamily="18" charset="0"/>
                        </a:rPr>
                        <a:t>1. Общее впечатление </a:t>
                      </a:r>
                      <a:endParaRPr sz="3200"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sz="3200">
                          <a:latin typeface="Times New Roman" panose="02020603050405020304" pitchFamily="18" charset="0"/>
                        </a:rPr>
                        <a:t>   2. Анализ композиции (построения картины) </a:t>
                      </a:r>
                      <a:endParaRPr lang="ru-RU" altLang="en-US" sz="32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1887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3200">
                          <a:latin typeface="Times New Roman" panose="02020603050405020304" pitchFamily="18" charset="0"/>
                        </a:rPr>
                        <a:t>III</a:t>
                      </a:r>
                      <a:r>
                        <a:rPr sz="3200">
                          <a:latin typeface="Times New Roman" panose="02020603050405020304" pitchFamily="18" charset="0"/>
                        </a:rPr>
                        <a:t> Заключение: вывод  </a:t>
                      </a:r>
                      <a:endParaRPr lang="ru-RU" altLang="en-US" sz="32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Заголовок 18433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93775"/>
          </a:xfrm>
        </p:spPr>
        <p:txBody>
          <a:bodyPr anchor="ctr" anchorCtr="0"/>
          <a:p>
            <a:r>
              <a:t>Разные варианты структуры 2</a:t>
            </a:r>
          </a:p>
        </p:txBody>
      </p:sp>
      <p:graphicFrame>
        <p:nvGraphicFramePr>
          <p:cNvPr id="18462" name="Замещающий текст 18461"/>
          <p:cNvGraphicFramePr/>
          <p:nvPr>
            <p:ph type="body" idx="1"/>
          </p:nvPr>
        </p:nvGraphicFramePr>
        <p:xfrm>
          <a:off x="1981200" y="1412875"/>
          <a:ext cx="8229600" cy="520700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9518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3200">
                          <a:latin typeface="Times New Roman" panose="02020603050405020304" pitchFamily="18" charset="0"/>
                        </a:rPr>
                        <a:t>Структура рассуждения </a:t>
                      </a:r>
                      <a:endParaRPr lang="ru-RU" altLang="en-US" sz="32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544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3200">
                          <a:latin typeface="Times New Roman" panose="02020603050405020304" pitchFamily="18" charset="0"/>
                        </a:rPr>
                        <a:t>I</a:t>
                      </a:r>
                      <a:r>
                        <a:rPr sz="3200">
                          <a:latin typeface="Times New Roman" panose="02020603050405020304" pitchFamily="18" charset="0"/>
                        </a:rPr>
                        <a:t>. Вступление: </a:t>
                      </a:r>
                      <a:r>
                        <a:rPr sz="3200">
                          <a:solidFill>
                            <a:srgbClr val="000000"/>
                          </a:solidFill>
                          <a:cs typeface="Times New Roman" panose="02020603050405020304" pitchFamily="18" charset="0"/>
                        </a:rPr>
                        <a:t>осмысление темы, выделения в ней проблемы и формулирование её  в виде вопроса </a:t>
                      </a:r>
                      <a:endParaRPr lang="ru-RU" altLang="en-US" sz="3200">
                        <a:solidFill>
                          <a:srgbClr val="0000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4879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.1.Тезис (главная мысль)</a:t>
                      </a:r>
                      <a:endParaRPr sz="32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2. Её доказательство:</a:t>
                      </a:r>
                      <a:endParaRPr sz="32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    а)…</a:t>
                      </a:r>
                      <a:endParaRPr lang="ru-RU" altLang="en-US" sz="32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18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Вывод: подведение итогов</a:t>
                      </a: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ru-RU" altLang="en-US" sz="32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Заголовок 1945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ctr"/>
            <a:r>
              <a:t>Разные варианты структуры 3</a:t>
            </a:r>
          </a:p>
        </p:txBody>
      </p:sp>
      <p:graphicFrame>
        <p:nvGraphicFramePr>
          <p:cNvPr id="19481" name="Замещающий текст 19480"/>
          <p:cNvGraphicFramePr/>
          <p:nvPr>
            <p:ph type="body" idx="1"/>
          </p:nvPr>
        </p:nvGraphicFramePr>
        <p:xfrm>
          <a:off x="1981200" y="1600200"/>
          <a:ext cx="8229600" cy="4576445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10153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3200">
                          <a:latin typeface="Times New Roman" panose="02020603050405020304" pitchFamily="18" charset="0"/>
                        </a:rPr>
                        <a:t>Структура сравнительной характеристики</a:t>
                      </a:r>
                      <a:endParaRPr lang="ru-RU" altLang="en-US" sz="32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Вступление: тема и идея рассказа, место в нём Жилина и </a:t>
                      </a:r>
                      <a:r>
                        <a:rPr sz="3200" err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Костылина</a:t>
                      </a: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en-US" sz="32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7891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Основная часть: сравнител</a:t>
                      </a: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ь</a:t>
                      </a: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ная характеристика героев</a:t>
                      </a: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ru-RU" altLang="en-US" sz="32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1536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Заключение: ваше отношение к героям</a:t>
                      </a:r>
                      <a:r>
                        <a:rPr sz="32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ru-RU" altLang="en-US" sz="32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Заголовок 2048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ctr"/>
            <a:r>
              <a:t>Разные варианты структуры 4</a:t>
            </a:r>
          </a:p>
        </p:txBody>
      </p:sp>
      <p:graphicFrame>
        <p:nvGraphicFramePr>
          <p:cNvPr id="20537" name="Замещающий текст 20536"/>
          <p:cNvGraphicFramePr/>
          <p:nvPr>
            <p:ph type="body" idx="1"/>
          </p:nvPr>
        </p:nvGraphicFramePr>
        <p:xfrm>
          <a:off x="1981200" y="1600200"/>
          <a:ext cx="8229600" cy="4790440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1066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3200">
                          <a:latin typeface="Times New Roman" panose="02020603050405020304" pitchFamily="18" charset="0"/>
                        </a:rPr>
                        <a:t>Структура сопоставительного анализа двух стихотворений</a:t>
                      </a:r>
                      <a:endParaRPr lang="ru-RU" altLang="en-US" sz="32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264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Ахматова и Цветаева как два великих поэта </a:t>
                      </a:r>
                      <a:r>
                        <a:rPr lang="en-US" altLang="x-none"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XX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в, судьбы и творчество которых стали  символами России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endParaRPr lang="ru-RU" altLang="en-US" sz="200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21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Сопоставление двух стихотворений.1. Сходство стихотворений с точки зрения а) тематики; б) образности;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идейного содержания 2. Отличия между стихотворениями с точки зрения</a:t>
                      </a:r>
                      <a:endParaRPr sz="2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а) конкретных образов: б) эмоциональности  и интонации стихотворений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 </a:t>
                      </a:r>
                      <a:r>
                        <a:rPr sz="2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в) на уровне поэтических размеров</a:t>
                      </a:r>
                      <a:endParaRPr sz="2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endParaRPr lang="ru-RU" altLang="en-US" sz="2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50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000">
                          <a:latin typeface="Times New Roman" panose="02020603050405020304" pitchFamily="18" charset="0"/>
                        </a:rPr>
                        <a:t>III</a:t>
                      </a:r>
                      <a:r>
                        <a:rPr sz="2000">
                          <a:latin typeface="Times New Roman" panose="02020603050405020304" pitchFamily="18" charset="0"/>
                        </a:rPr>
                        <a:t>.Ваш личный выбор</a:t>
                      </a:r>
                      <a:r>
                        <a:rPr>
                          <a:latin typeface="Times New Roman" panose="02020603050405020304" pitchFamily="18" charset="0"/>
                        </a:rPr>
                        <a:t> </a:t>
                      </a:r>
                      <a:endParaRPr lang="ru-RU" altLang="en-US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Заголовок 2150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pPr algn="ctr"/>
            <a:r>
              <a:t>Разные варианты структуры 5</a:t>
            </a:r>
          </a:p>
        </p:txBody>
      </p:sp>
      <p:graphicFrame>
        <p:nvGraphicFramePr>
          <p:cNvPr id="21527" name="Замещающее содержимое 21526"/>
          <p:cNvGraphicFramePr/>
          <p:nvPr>
            <p:ph idx="1"/>
          </p:nvPr>
        </p:nvGraphicFramePr>
        <p:xfrm>
          <a:off x="1981200" y="1600200"/>
          <a:ext cx="8229600" cy="5020945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113157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Структура характеристик</a:t>
                      </a:r>
                      <a:r>
                        <a:rPr sz="2400">
                          <a:latin typeface="Times New Roman" panose="02020603050405020304" pitchFamily="18" charset="0"/>
                        </a:rPr>
                        <a:t>и</a:t>
                      </a:r>
                      <a:r>
                        <a:rPr sz="2400">
                          <a:latin typeface="Times New Roman" panose="02020603050405020304" pitchFamily="18" charset="0"/>
                        </a:rPr>
                        <a:t> литературного персонажа</a:t>
                      </a: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9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sz="2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.Вступление: содержание и смысл повести, место в ней героини</a:t>
                      </a:r>
                      <a:endParaRPr lang="ru-RU" altLang="en-US" sz="24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750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x-none" sz="2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  <a:r>
                        <a:rPr sz="24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.Основная часть: характеристика Аси. 1 Общая характеристика 2 Разные грани её характера, формирующие образ «тургеневской девушки»</a:t>
                      </a:r>
                      <a:endParaRPr sz="24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endParaRPr lang="ru-RU" altLang="en-US" sz="24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3093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en-US" altLang="x-none" sz="2400">
                          <a:latin typeface="Times New Roman" panose="02020603050405020304" pitchFamily="18" charset="0"/>
                        </a:rPr>
                        <a:t>III</a:t>
                      </a:r>
                      <a:r>
                        <a:rPr sz="2400">
                          <a:latin typeface="Times New Roman" panose="02020603050405020304" pitchFamily="18" charset="0"/>
                        </a:rPr>
                        <a:t>. Заключение: значение для читателя этого образа </a:t>
                      </a: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Заголовок 23553"/>
          <p:cNvSpPr>
            <a:spLocks noGrp="1"/>
          </p:cNvSpPr>
          <p:nvPr>
            <p:ph type="title"/>
          </p:nvPr>
        </p:nvSpPr>
        <p:spPr>
          <a:xfrm>
            <a:off x="1981200" y="188913"/>
            <a:ext cx="8229600" cy="863600"/>
          </a:xfrm>
        </p:spPr>
        <p:txBody>
          <a:bodyPr anchor="ctr" anchorCtr="0"/>
          <a:p>
            <a:pPr algn="ctr"/>
            <a:r>
              <a:rPr sz="4000"/>
              <a:t>Содержание 1</a:t>
            </a:r>
            <a:endParaRPr sz="4000"/>
          </a:p>
        </p:txBody>
      </p:sp>
      <p:graphicFrame>
        <p:nvGraphicFramePr>
          <p:cNvPr id="23589" name="Замещающее содержимое 23588"/>
          <p:cNvGraphicFramePr/>
          <p:nvPr>
            <p:ph idx="1"/>
          </p:nvPr>
        </p:nvGraphicFramePr>
        <p:xfrm>
          <a:off x="2063750" y="1052513"/>
          <a:ext cx="8147050" cy="5727700"/>
        </p:xfrm>
        <a:graphic>
          <a:graphicData uri="http://schemas.openxmlformats.org/drawingml/2006/table">
            <a:tbl>
              <a:tblPr/>
              <a:tblGrid>
                <a:gridCol w="8147050"/>
              </a:tblGrid>
              <a:tr h="4572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400">
                          <a:latin typeface="Times New Roman" panose="02020603050405020304" pitchFamily="18" charset="0"/>
                        </a:rPr>
                        <a:t>Содержание описания картины</a:t>
                      </a:r>
                      <a:endParaRPr lang="ru-RU" altLang="en-US" sz="2400">
                        <a:latin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624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>
                          <a:solidFill>
                            <a:srgbClr val="000000"/>
                          </a:solidFill>
                          <a:cs typeface="Times New Roman" panose="02020603050405020304" pitchFamily="18" charset="0"/>
                        </a:rPr>
                        <a:t>Чем знаменит автор картины? </a:t>
                      </a:r>
                      <a:endParaRPr lang="ru-RU" altLang="en-US" sz="2000">
                        <a:solidFill>
                          <a:srgbClr val="0000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76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>
                          <a:solidFill>
                            <a:srgbClr val="000000"/>
                          </a:solidFill>
                          <a:cs typeface="Times New Roman" panose="02020603050405020304" pitchFamily="18" charset="0"/>
                        </a:rPr>
                        <a:t>Почему картина так называется? Что за сцену изобразил художник? Нравится ли она вам? Чем? Удалась ли художнику  она? Какое впечатление вызывает картина? </a:t>
                      </a:r>
                      <a:r>
                        <a:rPr sz="2000">
                          <a:solidFill>
                            <a:srgbClr val="000000"/>
                          </a:solidFill>
                        </a:rPr>
                        <a:t> </a:t>
                      </a:r>
                      <a:endParaRPr sz="20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>
                        <a:buNone/>
                      </a:pPr>
                      <a:r>
                        <a:rPr sz="2000">
                          <a:solidFill>
                            <a:srgbClr val="000000"/>
                          </a:solidFill>
                          <a:cs typeface="Times New Roman" panose="02020603050405020304" pitchFamily="18" charset="0"/>
                        </a:rPr>
                        <a:t>Что (кого) вы видите на переднем плане? Что делает? Как он выглядит?  В какой позе запечатлён? Как одет? В каком положении по отношению к зрителю картины изображён? Кто ещё изображён, вокруг? В каких положениях? Почему художник изобразил всю группу именно так? Какие цвета использует он?</a:t>
                      </a:r>
                      <a:endParaRPr sz="2000">
                        <a:solidFill>
                          <a:srgbClr val="000000"/>
                        </a:solidFill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sz="2000">
                          <a:solidFill>
                            <a:srgbClr val="000000"/>
                          </a:solidFill>
                          <a:cs typeface="Times New Roman" panose="02020603050405020304" pitchFamily="18" charset="0"/>
                        </a:rPr>
                        <a:t>Где находятся герои? Что вокруг них? Какие цвета использует автор?</a:t>
                      </a:r>
                      <a:endParaRPr sz="2000">
                        <a:solidFill>
                          <a:srgbClr val="000000"/>
                        </a:solidFill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sz="2000">
                          <a:solidFill>
                            <a:srgbClr val="000000"/>
                          </a:solidFill>
                          <a:cs typeface="Times New Roman" panose="02020603050405020304" pitchFamily="18" charset="0"/>
                        </a:rPr>
                        <a:t>Что мы видим на заднем  плане картины?</a:t>
                      </a:r>
                      <a:endParaRPr sz="2000">
                        <a:solidFill>
                          <a:srgbClr val="000000"/>
                        </a:solidFill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buNone/>
                      </a:pPr>
                      <a:r>
                        <a:rPr sz="2000">
                          <a:solidFill>
                            <a:srgbClr val="000000"/>
                          </a:solidFill>
                          <a:cs typeface="Times New Roman" panose="02020603050405020304" pitchFamily="18" charset="0"/>
                        </a:rPr>
                        <a:t>В каких тонах изображён ? художник выбрал именно такое место действия?</a:t>
                      </a:r>
                      <a:endParaRPr lang="ru-RU" altLang="en-US" sz="2000">
                        <a:solidFill>
                          <a:srgbClr val="0000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58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sz="2000"/>
                        <a:t>Над чем можно задуматься , рассматривая картину?</a:t>
                      </a:r>
                      <a:endParaRPr lang="ru-RU" altLang="en-US" sz="200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wheel spokes="8"/>
      </p:transition>
    </mc:Choice>
    <mc:Fallback>
      <p:transition spd="slow">
        <p:wheel spokes="8"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21025</Words>
  <Application>WPS Presentation</Application>
  <PresentationFormat>宽屏</PresentationFormat>
  <Paragraphs>355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5" baseType="lpstr">
      <vt:lpstr>Arial</vt:lpstr>
      <vt:lpstr>SimSun</vt:lpstr>
      <vt:lpstr>Wingdings</vt:lpstr>
      <vt:lpstr>Calibri Light</vt:lpstr>
      <vt:lpstr>Times New Roman</vt:lpstr>
      <vt:lpstr>Microsoft YaHei</vt:lpstr>
      <vt:lpstr>Arial Unicode MS</vt:lpstr>
      <vt:lpstr>Calibri</vt:lpstr>
      <vt:lpstr>Office Theme</vt:lpstr>
      <vt:lpstr>Матрица сочинения как средство обучения созданию  текстов монологического характера, в том числе при подготовке к  ГИА</vt:lpstr>
      <vt:lpstr> «Матрица сочинения» : что это такое?</vt:lpstr>
      <vt:lpstr>Расссмотрим его внимательнее...</vt:lpstr>
      <vt:lpstr>Разные варианты структуры 1</vt:lpstr>
      <vt:lpstr>Разные варианты структуры 2</vt:lpstr>
      <vt:lpstr>Разные варианты структуры 3</vt:lpstr>
      <vt:lpstr>Разные варианты структуры 4</vt:lpstr>
      <vt:lpstr>Разные варианты структуры 5</vt:lpstr>
      <vt:lpstr>Содержание 1</vt:lpstr>
      <vt:lpstr>Содержание 2</vt:lpstr>
      <vt:lpstr>Содержание 3</vt:lpstr>
      <vt:lpstr>Содержание 4</vt:lpstr>
      <vt:lpstr>Содержание 5</vt:lpstr>
      <vt:lpstr>Оформление 1</vt:lpstr>
      <vt:lpstr>Оформление 2</vt:lpstr>
      <vt:lpstr>Оформление 3</vt:lpstr>
      <vt:lpstr>Оформление 4</vt:lpstr>
      <vt:lpstr>Оформление 5</vt:lpstr>
      <vt:lpstr>Матрица при написании сочинения на ОГЭ</vt:lpstr>
      <vt:lpstr>13.1 сочинение-рассуждение на лингвистическую тему Структура </vt:lpstr>
      <vt:lpstr>13.1 сочинение-рассуждение на лингвистическую тему содержание</vt:lpstr>
      <vt:lpstr>13.1 сочинение-рассуждение на лингвистическую тему  Оформление</vt:lpstr>
      <vt:lpstr>матрица сочинения 13.1</vt:lpstr>
      <vt:lpstr>13.2 сочинение-рассуждение, связанное с анализом текста (понимание смысла фрагмента текста) Структура</vt:lpstr>
      <vt:lpstr>13.2 сочинение-рассуждение, связанное с анализом текста (понимание смысла фрагмента текста) Содержание</vt:lpstr>
      <vt:lpstr>13.2 сочинение-рассуждение, связанное с анализом текста (понимание смысла фрагмента текста) Оформление</vt:lpstr>
      <vt:lpstr>матрица сочинения 13.2</vt:lpstr>
      <vt:lpstr>13.3.сочинение-рассуждение, связанное с анализом текста  (толкование значения слова (выражения)) Структура</vt:lpstr>
      <vt:lpstr>13.3.сочинение-рассуждение, связанное с анализом текста  (толкование значения слова (выражения))Содержание</vt:lpstr>
      <vt:lpstr>13.3.сочинение-рассуждение, связанное с анализом текста  (толкование значения слова (выражения))Оформление</vt:lpstr>
      <vt:lpstr>матрица сочинения 13.3</vt:lpstr>
      <vt:lpstr>Демонстрационный вариант ОГЭ 2024 г.</vt:lpstr>
      <vt:lpstr>Пример сочинения 13.1 , выполненного по матрице</vt:lpstr>
      <vt:lpstr>Пример сочинения 13.2 , выполненного по матрице</vt:lpstr>
      <vt:lpstr>Пример сочинения 13.3 , выполненного по матрице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user</cp:lastModifiedBy>
  <cp:revision>18</cp:revision>
  <dcterms:created xsi:type="dcterms:W3CDTF">2023-10-16T15:33:00Z</dcterms:created>
  <dcterms:modified xsi:type="dcterms:W3CDTF">2023-10-18T13:34:12Z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1049-12.2.0.13266</vt:lpwstr>
  </property>
  <property fmtid="{D5CDD505-2E9C-101B-9397-08002B2CF9AE}" pid="3" name="ICV">
    <vt:lpwstr>6C9EB3D2909B4F319FFE87A763E207DD_11</vt:lpwstr>
  </property>
</Properties>
</file>