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99" r:id="rId3"/>
    <p:sldId id="300" r:id="rId4"/>
    <p:sldId id="295" r:id="rId5"/>
    <p:sldId id="298" r:id="rId6"/>
    <p:sldId id="296" r:id="rId7"/>
    <p:sldId id="301" r:id="rId8"/>
    <p:sldId id="265" r:id="rId9"/>
    <p:sldId id="297" r:id="rId10"/>
    <p:sldId id="258" r:id="rId11"/>
    <p:sldId id="281" r:id="rId12"/>
    <p:sldId id="282" r:id="rId13"/>
    <p:sldId id="283" r:id="rId14"/>
    <p:sldId id="284" r:id="rId15"/>
    <p:sldId id="288" r:id="rId16"/>
    <p:sldId id="286" r:id="rId17"/>
    <p:sldId id="291" r:id="rId18"/>
    <p:sldId id="302" r:id="rId19"/>
    <p:sldId id="303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1150866D-DB33-44E7-BFEE-58E006B7DA8A}">
          <p14:sldIdLst>
            <p14:sldId id="256"/>
            <p14:sldId id="299"/>
            <p14:sldId id="300"/>
            <p14:sldId id="295"/>
            <p14:sldId id="298"/>
            <p14:sldId id="296"/>
            <p14:sldId id="301"/>
            <p14:sldId id="265"/>
            <p14:sldId id="297"/>
            <p14:sldId id="258"/>
            <p14:sldId id="281"/>
            <p14:sldId id="282"/>
            <p14:sldId id="283"/>
            <p14:sldId id="284"/>
            <p14:sldId id="288"/>
            <p14:sldId id="286"/>
            <p14:sldId id="291"/>
            <p14:sldId id="302"/>
            <p14:sldId id="30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02" autoAdjust="0"/>
    <p:restoredTop sz="94660"/>
  </p:normalViewPr>
  <p:slideViewPr>
    <p:cSldViewPr snapToGrid="0">
      <p:cViewPr varScale="1">
        <p:scale>
          <a:sx n="66" d="100"/>
          <a:sy n="66" d="100"/>
        </p:scale>
        <p:origin x="-828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566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17601" y="2362200"/>
            <a:ext cx="5027084" cy="1785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1117601" y="4300539"/>
            <a:ext cx="5027084" cy="1785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6347884" y="2362201"/>
            <a:ext cx="5027083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55063-AC6D-4BBA-A660-BE813D077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4DC8D47-B7B7-4DDF-9C2F-3AA041AF218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A0B90AC-F0D4-48DF-8E5C-D03E9EA15E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vardeiskoe2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0662" y="2924529"/>
            <a:ext cx="9144000" cy="1390877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РМО 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 географии</a:t>
            </a:r>
            <a:b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«Формирование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компетенций  функциональной грамотности учащихся и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межпредметная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интеграция на уроках географии и во внеурочное время. Формы работы с одаренными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учащимися»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16814" y="4799703"/>
            <a:ext cx="2575292" cy="839440"/>
          </a:xfrm>
        </p:spPr>
        <p:txBody>
          <a:bodyPr>
            <a:normAutofit/>
          </a:bodyPr>
          <a:lstStyle/>
          <a:p>
            <a:pPr algn="l">
              <a:lnSpc>
                <a:spcPct val="50000"/>
              </a:lnSpc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Казакевич Н.И.</a:t>
            </a:r>
          </a:p>
          <a:p>
            <a:pPr algn="l">
              <a:lnSpc>
                <a:spcPct val="50000"/>
              </a:lnSpc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географии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50000"/>
              </a:lnSpc>
            </a:pP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Высшая категория</a:t>
            </a:r>
          </a:p>
          <a:p>
            <a:pPr algn="l">
              <a:lnSpc>
                <a:spcPct val="50000"/>
              </a:lnSpc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81912" y="6066748"/>
            <a:ext cx="184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 Гвардейское</a:t>
            </a: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817470"/>
              </p:ext>
            </p:extLst>
          </p:nvPr>
        </p:nvGraphicFramePr>
        <p:xfrm>
          <a:off x="2792602" y="158569"/>
          <a:ext cx="6524625" cy="1530096"/>
        </p:xfrm>
        <a:graphic>
          <a:graphicData uri="http://schemas.openxmlformats.org/drawingml/2006/table">
            <a:tbl>
              <a:tblPr/>
              <a:tblGrid>
                <a:gridCol w="21454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343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448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186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МУНІЦИПАЛЬНИЙ БЮДЖЕТНИЙ ЗАГАЛЬНООСВІТНІЙ ЗАКЛАД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«ГВАРДІЙСЬКА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ШКОЛА-ГІМНАЗІЯ № 2»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СІМФЕРОПОЛЬСЬКОГО РАЙОНУ РЕСПУБЛІКИ КРИМ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МУНИЦИПАЛЬНОЕ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БЮДЖЕТНОЕ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ОБЩЕОБРАЗОВАТЕЛЬНОЕ УЧРЕЖДЕНИЕ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«ГВАРДЕЙСКАЯ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ШКОЛА-ГИМНАЗИЯ № 2»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СИМФЕРОПОЛЬСКОГО РАЙОНА РЕСПУБЛИКИ КРЫМ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КЪЫРЫМ ДЖУМХУРИЕТИ СИМФЕРОПОЛЬ РАЙОНЫНЫНЪ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«2-САНЛЫ ГВАРДЕЙСКОЕ МЕКТЕП-ГИМНАЗИЯСЫ»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МУНИЦИПАЛЬ БЮДЖЕТ УМУМТАСИЛЬ МУЭССИСЕСИ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218" name="Прямая со стрелкой 1"/>
          <p:cNvSpPr>
            <a:spLocks noChangeShapeType="1"/>
          </p:cNvSpPr>
          <p:nvPr/>
        </p:nvSpPr>
        <p:spPr bwMode="auto">
          <a:xfrm>
            <a:off x="2656163" y="1750645"/>
            <a:ext cx="6489700" cy="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17" name="Прямая со стрелкой 2"/>
          <p:cNvSpPr>
            <a:spLocks noChangeShapeType="1"/>
          </p:cNvSpPr>
          <p:nvPr/>
        </p:nvSpPr>
        <p:spPr bwMode="auto">
          <a:xfrm>
            <a:off x="2638697" y="1678713"/>
            <a:ext cx="64897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313052" y="1698004"/>
            <a:ext cx="514788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ул.Острякова, 1А,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пгт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Гвардейское, Симферопольский район, 297513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04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ОКПО 00792024; ОГРН 1159102009505; ИНН/КПП 9109008879/910901001; ОКУД 0200000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04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тел/факс 0(652) 32-38-59, </a:t>
            </a:r>
            <a:r>
              <a:rPr kumimoji="0" lang="en-US" sz="1000" b="0" i="0" u="sng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ru-RU" sz="1000" b="0" i="0" u="sng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n-US" sz="1000" b="0" i="0" u="sng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mail</a:t>
            </a:r>
            <a:r>
              <a:rPr kumimoji="0" lang="ru-RU" sz="1000" b="0" i="0" u="sng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2"/>
              </a:rPr>
              <a:t>gvardeiskoe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2"/>
              </a:rPr>
              <a:t>2@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2"/>
              </a:rPr>
              <a:t>yandex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2"/>
              </a:rPr>
              <a:t>ru</a:t>
            </a: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5838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720512" y="0"/>
            <a:ext cx="471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59944" y="2811719"/>
            <a:ext cx="113963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преобразование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текста в график, диаграмму, таблицу, схему и наоборот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решение различных географических задач  и т.д.</a:t>
            </a:r>
          </a:p>
          <a:p>
            <a:r>
              <a:rPr lang="ru-RU" dirty="0"/>
              <a:t>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2387" y="327259"/>
            <a:ext cx="12070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повышения навыков работы со статистическими данными:</a:t>
            </a:r>
          </a:p>
          <a:p>
            <a:endParaRPr lang="ru-RU" dirty="0"/>
          </a:p>
        </p:txBody>
      </p:sp>
      <p:pic>
        <p:nvPicPr>
          <p:cNvPr id="11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2135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Математическая грамотность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3394" y="2608446"/>
            <a:ext cx="10972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Математическая грамотность - способность человека определять и понимать роль математики в мире, в котором он живет, высказывать хорошо обоснованные математические суждения и использовать математику так, чтобы удовлетворять в настоящем и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будущем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потребности, присущие созидательному, </a:t>
            </a:r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заинтересованному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мыслящему гражданину.</a:t>
            </a:r>
          </a:p>
          <a:p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43274" y="2579571"/>
            <a:ext cx="106840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     </a:t>
            </a:r>
            <a:r>
              <a:rPr lang="ru-RU" sz="3200" dirty="0"/>
              <a:t>  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математической грамотности способствуют задания, в которых предлагается произвести соответствующие математические расчеты,  используя формулы и таблицы с заведомо избыточными данными, работа с положительными и </a:t>
            </a:r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отрицательными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числами.</a:t>
            </a:r>
          </a:p>
          <a:p>
            <a:endParaRPr lang="ru-RU" sz="3200" dirty="0"/>
          </a:p>
        </p:txBody>
      </p:sp>
      <p:pic>
        <p:nvPicPr>
          <p:cNvPr id="9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2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</p:spPr>
        <p:txBody>
          <a:bodyPr>
            <a:normAutofit/>
          </a:bodyPr>
          <a:lstStyle/>
          <a:p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Математическая грамотность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Естественнонаучная грамотность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3392" y="2608446"/>
            <a:ext cx="1123268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Естественнонаучная грамотность — способность использовать естественно-научные знания, выявлять проблемы и делать обоснованные выводы для понимания окружающего мира и изменений, которые вносит в него деятельность человека, и для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принятия</a:t>
            </a: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соответствующих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решений.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9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4379" y="397023"/>
            <a:ext cx="12295751" cy="1252728"/>
          </a:xfrm>
        </p:spPr>
        <p:txBody>
          <a:bodyPr>
            <a:noAutofit/>
          </a:bodyPr>
          <a:lstStyle/>
          <a:p>
            <a:pPr algn="l"/>
            <a:r>
              <a:rPr lang="ru-RU" sz="3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 обладающий </a:t>
            </a:r>
            <a:r>
              <a:rPr lang="ru-RU" sz="35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естественнонаучной грамотностью</a:t>
            </a:r>
            <a:r>
              <a:rPr lang="ru-RU" sz="3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должен проявлять следующие компетенции:</a:t>
            </a:r>
            <a:br>
              <a:rPr lang="ru-RU" sz="3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5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423" y="2638473"/>
            <a:ext cx="1167241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 объяснять явления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понимать особенности естественнонаучного исследования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научно интерпретировать данные и </a:t>
            </a:r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доказательства для получения </a:t>
            </a:r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выводов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9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Межпредметная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интеграция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2642" y="2810158"/>
            <a:ext cx="1095355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Межпредметная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-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процесс сближения, взаимосвязи,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взаимодополнения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различных учебных дисциплин с целью создания у обучающихся представления  общей картины рассматриваемого явления.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9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313380" y="4694645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Одаренный ребенок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59" y="2182384"/>
            <a:ext cx="117235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Одаренный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- это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особенный ребенок, и ему не всегда подходят требования стандартной образовательной системы. Для одаренных детей характерна чрезвычайная любознательность и потребность в познании, энергичность и яркая независимость. В моей педагогической практике было всего несколько одаренных , очень увлеченных географией. Но в каждом классе всегда находились и находятся трудолюбивые, интересующиеся предметом ребята, с которыми приятно работать Они с интересом выполняют творческие задания, занимаются исследованиями, краеведческой работой, участвуют в проектах, викторинах, олимпиадах.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с одаренными учащимися:</a:t>
            </a:r>
            <a:b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1146" y="2579570"/>
            <a:ext cx="967338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 мастерские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конкурсы;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интеллектуальный марафон;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участие в олимпиадах;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научно-исследовательские конференции;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-экскурсии и т.д.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11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1146" y="2406316"/>
            <a:ext cx="107129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уроки географии предоставляют прекрасную возможность создавать модель географически образованного человека, обладающего критическим мышлением, зрелой гражданской позицией и экологическим мировоззрением. 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7455974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2805" y="1713298"/>
            <a:ext cx="107129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5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D:\КАРТИНКИ\с диска Е\школа бумаги\школа (разное) 5\фото мальчиик с глобусом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575" y="2814285"/>
            <a:ext cx="6399432" cy="35065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4625768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91397" y="2025299"/>
            <a:ext cx="104530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91397" y="1997839"/>
            <a:ext cx="104530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 </a:t>
            </a:r>
            <a:endParaRPr lang="ru-RU" sz="2400" dirty="0">
              <a:ea typeface="Calibri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20" y="2488280"/>
            <a:ext cx="1062629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 «Функциональная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грамотность» был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 в 1957 году ЮНЕСКО, наряду с понятиями «грамотность» и «минимальная грамотность». Грамотность – это навыки чтения, письма, счета  и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с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документами. Минимальная грамотность – это способность читать и писать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сообщения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915420" y="543546"/>
            <a:ext cx="9914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 «Функциональная  грамотность»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606" y="5051124"/>
            <a:ext cx="1767596" cy="180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58044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3888" y="2521555"/>
            <a:ext cx="1177811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«Если формальная грамотность — это владение навыками и умениями техники чтения, то функциональная грамотность — это способность человека свободно использовать эти навыки для извлечения информации из реального текста — для его понимания, сжатия, трансформации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/>
              <a:t>                                   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27784" y="349848"/>
            <a:ext cx="1155031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Алексей Леонтьев, советский психолог, философ и педагог</a:t>
            </a:r>
          </a:p>
          <a:p>
            <a:endParaRPr lang="ru-RU" sz="2000" dirty="0"/>
          </a:p>
        </p:txBody>
      </p:sp>
      <p:pic>
        <p:nvPicPr>
          <p:cNvPr id="3074" name="Picture 2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5861" y="4668448"/>
            <a:ext cx="1979596" cy="2023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61326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98896" y="2589196"/>
            <a:ext cx="1059741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 -  это способность человека использовать приобретаемые в течение жизни знания для решения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широкого диапазона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жизненных задач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различных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сферах человеческой деятельности, общения и социальных отношений.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733572" y="616016"/>
            <a:ext cx="8345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</a:t>
            </a:r>
            <a:endParaRPr lang="ru-RU" sz="3600" b="1" dirty="0"/>
          </a:p>
        </p:txBody>
      </p:sp>
      <p:sp>
        <p:nvSpPr>
          <p:cNvPr id="9" name="AutoShape 2" descr="https://i5.walmartimages.com/asr/5139a230-8a29-4f17-870c-20404d853c6a_1.ed03e6a3aeb46c1cb0ef3e9235006334.png?odnWidth=1000&amp;odnHeight=1000&amp;odnBg=fffff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4" descr="https://i5.walmartimages.com/asr/5139a230-8a29-4f17-870c-20404d853c6a_1.ed03e6a3aeb46c1cb0ef3e9235006334.png?odnWidth=1000&amp;odnHeight=1000&amp;odnBg=fffff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4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2688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Фон по географии для презентац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09060" y="2551837"/>
            <a:ext cx="109471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читательская грамотность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естественнонаучная грамотность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математическая грамотность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финансовая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9785" y="442762"/>
            <a:ext cx="101931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 грамотность  базируется  на четырех основных составляющих:</a:t>
            </a:r>
          </a:p>
          <a:p>
            <a:endParaRPr lang="ru-RU" b="1" i="1" dirty="0"/>
          </a:p>
        </p:txBody>
      </p:sp>
      <p:pic>
        <p:nvPicPr>
          <p:cNvPr id="10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2050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83392" y="2927222"/>
            <a:ext cx="85793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текстом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FontTx/>
              <a:buChar char="-"/>
            </a:pP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географической картой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FontTx/>
              <a:buChar char="-"/>
            </a:pP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работу со статистическими данными.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9134" y="134754"/>
            <a:ext cx="119128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географии функциональная грамотность формируется достижением, прежде всего, предметных результатов через:</a:t>
            </a:r>
          </a:p>
          <a:p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5478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52019" y="683157"/>
            <a:ext cx="3467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30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1160" y="2155433"/>
            <a:ext cx="115094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Определите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страну по её краткому описанию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Территорию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страны, расположенной в Западном полушарии, пересекает Северный полярный круг. Страна не имеет сухопутных границ с другими государствами. Она выделяется тем, что в пределах значительной части её территории природные ландшафты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сохранились</a:t>
            </a: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нетронутыми человеком. Отличительной </a:t>
            </a:r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особенностью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её природы является наличие </a:t>
            </a:r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действующих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вулканов.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115757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497527" y="534572"/>
            <a:ext cx="10812898" cy="914400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879094" y="-12192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97996" y="2011680"/>
            <a:ext cx="57078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741145" y="2531444"/>
            <a:ext cx="987552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комментированное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простой таблицы;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составление сравнительной таблицы; 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высказывание своего мнения по тексту;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составление кроссвордов и т.д.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39015" y="226363"/>
            <a:ext cx="1134007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 работе с текстом на уроках географии используется множество различных приемов:</a:t>
            </a:r>
          </a:p>
          <a:p>
            <a:endParaRPr lang="ru-RU" sz="2000" dirty="0"/>
          </a:p>
        </p:txBody>
      </p:sp>
      <p:pic>
        <p:nvPicPr>
          <p:cNvPr id="11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03669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4415" y="2521820"/>
            <a:ext cx="111295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картографической грамотности – цель географического образования: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умения читать карту;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владеть приемом наложения карт;</a:t>
            </a: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-развитого пространственного представления картографической информации.</a:t>
            </a:r>
          </a:p>
          <a:p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03227" y="529390"/>
            <a:ext cx="6963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географической картой</a:t>
            </a:r>
          </a:p>
        </p:txBody>
      </p:sp>
      <p:pic>
        <p:nvPicPr>
          <p:cNvPr id="6" name="Picture 6" descr="C:\Users\User\Pictures\kisspng-gfycat-gdm-distributors-inc-information-3d-postmark-5ae35aa8978998.14014181152484932062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60980" y="4717583"/>
            <a:ext cx="1917695" cy="196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1853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3464</TotalTime>
  <Words>694</Words>
  <Application>Microsoft Office PowerPoint</Application>
  <PresentationFormat>Произвольный</PresentationFormat>
  <Paragraphs>107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Волна</vt:lpstr>
      <vt:lpstr>           РМО  учителей географии   «Формирование компетенций  функциональной грамотности учащихся и межпредметная интеграция на уроках географии и во внеурочное время. Формы работы с одаренными учащимися»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Математическая грамотность</vt:lpstr>
      <vt:lpstr>Математическая грамотность</vt:lpstr>
      <vt:lpstr>Естественнонаучная грамотность</vt:lpstr>
      <vt:lpstr>Человек, обладающий естественнонаучной грамотностью, должен проявлять следующие компетенции: </vt:lpstr>
      <vt:lpstr>Межпредметная интеграция</vt:lpstr>
      <vt:lpstr>Одаренный ребенок</vt:lpstr>
      <vt:lpstr>Формы работы с одаренными учащимися: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8killshot8</dc:creator>
  <cp:lastModifiedBy>User</cp:lastModifiedBy>
  <cp:revision>232</cp:revision>
  <dcterms:created xsi:type="dcterms:W3CDTF">2020-04-29T17:41:31Z</dcterms:created>
  <dcterms:modified xsi:type="dcterms:W3CDTF">2023-09-26T23:16:50Z</dcterms:modified>
</cp:coreProperties>
</file>