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8" r:id="rId2"/>
    <p:sldId id="471" r:id="rId3"/>
    <p:sldId id="470" r:id="rId4"/>
    <p:sldId id="269" r:id="rId5"/>
    <p:sldId id="469" r:id="rId6"/>
    <p:sldId id="267" r:id="rId7"/>
    <p:sldId id="476" r:id="rId8"/>
    <p:sldId id="477" r:id="rId9"/>
    <p:sldId id="475" r:id="rId10"/>
    <p:sldId id="478" r:id="rId11"/>
    <p:sldId id="479" r:id="rId12"/>
    <p:sldId id="257" r:id="rId13"/>
  </p:sldIdLst>
  <p:sldSz cx="12192000" cy="6858000"/>
  <p:notesSz cx="6858000" cy="9947275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4259"/>
    <a:srgbClr val="133E57"/>
    <a:srgbClr val="9C4E4E"/>
    <a:srgbClr val="700000"/>
    <a:srgbClr val="5E2001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52" autoAdjust="0"/>
  </p:normalViewPr>
  <p:slideViewPr>
    <p:cSldViewPr snapToGrid="0">
      <p:cViewPr varScale="1">
        <p:scale>
          <a:sx n="72" d="100"/>
          <a:sy n="72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1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2BF7510-B9ED-40E0-8274-4F64AD62B8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5E24B0-B97F-4932-93CD-4307D6181D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CB94E35-2DB6-4CAC-9FD1-5B45B2F20204}" type="datetime1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C3A0DF-A8A7-4EF4-96E5-757FFFC2A9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BEC987-E8F6-4FD2-BFB2-04815BD1D2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C078EF9-7F2B-4B20-A25C-9E80C1697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14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0075B20-9A3C-4148-8AF7-93F235ED71A1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AAF9CF-D1E5-49FD-94F7-B246BB67E24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292858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AAF9CF-D1E5-49FD-94F7-B246BB67E24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288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AAF9CF-D1E5-49FD-94F7-B246BB67E24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52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6AAF9CF-D1E5-49FD-94F7-B246BB67E24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38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6AAF9CF-D1E5-49FD-94F7-B246BB67E24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876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85801" y="1869601"/>
            <a:ext cx="10840914" cy="3921600"/>
          </a:xfrm>
        </p:spPr>
        <p:txBody>
          <a:bodyPr rtlCol="0" anchor="t" anchorCtr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ABC045-2DC8-47C6-BDCC-8A0BB0B26BBE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28F7C25-BFB6-430F-87B6-7D0D2C749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2343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26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840913" cy="3124199"/>
          </a:xfrm>
        </p:spPr>
        <p:txBody>
          <a:bodyPr rtlCol="0" anchor="ctr">
            <a:normAutofit/>
          </a:bodyPr>
          <a:lstStyle>
            <a:lvl1pPr algn="l">
              <a:defRPr sz="30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800" y="3733800"/>
            <a:ext cx="10840914" cy="20574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E949AA-4799-41C6-B7AF-E30CB139CE51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32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E7F378-F7E9-4AF9-845E-2CD5A7B72783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1064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8E039F-24CB-46E4-A2B6-4D56D988AAD9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5370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786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6500" y="2716272"/>
            <a:ext cx="8683625" cy="2421464"/>
          </a:xfrm>
        </p:spPr>
        <p:txBody>
          <a:bodyPr rtlCol="0"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76500" y="5137736"/>
            <a:ext cx="8683625" cy="73284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 rtlCol="0"/>
          <a:lstStyle/>
          <a:p>
            <a:pPr rtl="0"/>
            <a:fld id="{4473E400-D9F1-4EF9-A943-AF6CC9919340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62937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1874308"/>
            <a:ext cx="3814235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648200" y="0"/>
            <a:ext cx="7543800" cy="6856214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552450" y="3134308"/>
            <a:ext cx="3814235" cy="2016600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5FA6C5-38B2-4B26-95D9-40D5DC6430FF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0633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писание заголовка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840914" cy="1260000"/>
          </a:xfrm>
        </p:spPr>
        <p:txBody>
          <a:bodyPr rtlCol="0" anchor="ctr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1881824"/>
            <a:ext cx="10840914" cy="1032826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D63808-EB2F-45FE-9F7A-42AE62FBAE56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47DAE59-9D63-4159-8F3E-560C31F19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6192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4249143D-80A5-4E4C-BBFD-F253500CE22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5799" y="2914650"/>
            <a:ext cx="10840914" cy="50212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B06123F0-984B-4EF8-9945-3621C401B7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65366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1" name="Текст 5">
            <a:extLst>
              <a:ext uri="{FF2B5EF4-FFF2-40B4-BE49-F238E27FC236}">
                <a16:creationId xmlns:a16="http://schemas.microsoft.com/office/drawing/2014/main" id="{A669C074-A9BE-4B07-ACEE-3B34AAC8B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48424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9" name="Текст 5">
            <a:extLst>
              <a:ext uri="{FF2B5EF4-FFF2-40B4-BE49-F238E27FC236}">
                <a16:creationId xmlns:a16="http://schemas.microsoft.com/office/drawing/2014/main" id="{84A40D78-D6DD-41A7-A132-9D48DF8649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82308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8" name="Текст 5">
            <a:extLst>
              <a:ext uri="{FF2B5EF4-FFF2-40B4-BE49-F238E27FC236}">
                <a16:creationId xmlns:a16="http://schemas.microsoft.com/office/drawing/2014/main" id="{4A9CFAA7-850F-4C92-A9BE-56452E5CA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9250" y="3837470"/>
            <a:ext cx="1310050" cy="959003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  <a:lvl3pPr algn="ctr">
              <a:defRPr sz="1200"/>
            </a:lvl3pPr>
            <a:lvl5pPr marL="1828800" indent="0"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C5A0CF1-9FE7-4149-97DC-522163914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-185517" y="1242483"/>
            <a:ext cx="504000" cy="0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63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326" y="995967"/>
            <a:ext cx="6238874" cy="1260000"/>
          </a:xfrm>
        </p:spPr>
        <p:txBody>
          <a:bodyPr rtlCol="0" anchor="ctr" anchorCtr="0">
            <a:noAutofit/>
          </a:bodyPr>
          <a:lstStyle>
            <a:lvl1pPr algn="r">
              <a:defRPr sz="3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Рисунок 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8014200" y="995968"/>
            <a:ext cx="3492000" cy="4866064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085849" y="2255967"/>
            <a:ext cx="6610351" cy="3476618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29F7ED-45DA-4EC7-BE64-3FC4CE75C528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6938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прав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7974" y="995968"/>
            <a:ext cx="4848225" cy="1260000"/>
          </a:xfrm>
        </p:spPr>
        <p:txBody>
          <a:bodyPr rtlCol="0" anchor="ctr" anchorCtr="0">
            <a:normAutofit/>
          </a:bodyPr>
          <a:lstStyle>
            <a:lvl1pPr algn="l">
              <a:defRPr sz="3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Рисунок 2"/>
          <p:cNvSpPr>
            <a:spLocks noGrp="1" noChangeAspect="1"/>
          </p:cNvSpPr>
          <p:nvPr>
            <p:ph type="pic" idx="1" hasCustomPrompt="1"/>
          </p:nvPr>
        </p:nvSpPr>
        <p:spPr bwMode="blackGray">
          <a:xfrm>
            <a:off x="727574" y="914400"/>
            <a:ext cx="5749425" cy="4818185"/>
          </a:xfrm>
          <a:prstGeom prst="roundRect">
            <a:avLst>
              <a:gd name="adj" fmla="val 2371"/>
            </a:avLst>
          </a:prstGeom>
          <a:solidFill>
            <a:schemeClr val="bg2">
              <a:lumMod val="75000"/>
              <a:lumOff val="25000"/>
            </a:schemeClr>
          </a:solidFill>
          <a:ln w="28575" cap="sq" cmpd="sng">
            <a:solidFill>
              <a:schemeClr val="accent3">
                <a:lumMod val="5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657974" y="2255968"/>
            <a:ext cx="4848225" cy="347661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4780B1-DD89-41D0-911A-95ACED0939A6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3295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Надпись 14"/>
          <p:cNvSpPr txBox="1"/>
          <p:nvPr/>
        </p:nvSpPr>
        <p:spPr bwMode="white">
          <a:xfrm>
            <a:off x="10571243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1" name="Надпись 10"/>
          <p:cNvSpPr txBox="1"/>
          <p:nvPr/>
        </p:nvSpPr>
        <p:spPr bwMode="white">
          <a:xfrm>
            <a:off x="100262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320801" y="609601"/>
            <a:ext cx="9550399" cy="2743199"/>
          </a:xfrm>
        </p:spPr>
        <p:txBody>
          <a:bodyPr rtlCol="0" anchor="ctr">
            <a:normAutofit/>
          </a:bodyPr>
          <a:lstStyle>
            <a:lvl1pPr algn="ctr">
              <a:defRPr sz="3000" b="0" i="1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426408" y="3352800"/>
            <a:ext cx="9339184" cy="3810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Прямоугольник: Скругленные углы 6">
            <a:extLst>
              <a:ext uri="{FF2B5EF4-FFF2-40B4-BE49-F238E27FC236}">
                <a16:creationId xmlns:a16="http://schemas.microsoft.com/office/drawing/2014/main" id="{1AD7857E-8E0E-4AC1-ABDC-E42462C788DE}"/>
              </a:ext>
            </a:extLst>
          </p:cNvPr>
          <p:cNvSpPr/>
          <p:nvPr userDrawn="1"/>
        </p:nvSpPr>
        <p:spPr>
          <a:xfrm>
            <a:off x="1750844" y="3962401"/>
            <a:ext cx="8690313" cy="1908173"/>
          </a:xfrm>
          <a:prstGeom prst="roundRect">
            <a:avLst>
              <a:gd name="adj" fmla="val 6552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857375" y="4021138"/>
            <a:ext cx="8486775" cy="176053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E587C7-8C99-43A0-BDFA-88897E00DCEB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34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elestia-R1---OverlayContentHD.png">
            <a:extLst>
              <a:ext uri="{FF2B5EF4-FFF2-40B4-BE49-F238E27FC236}">
                <a16:creationId xmlns:a16="http://schemas.microsoft.com/office/drawing/2014/main" id="{A1E35E73-B2F7-41DF-AAD2-58E6BE271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599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85799" y="1869599"/>
            <a:ext cx="5202071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85800" y="2870201"/>
            <a:ext cx="5202071" cy="2916000"/>
          </a:xfrm>
          <a:prstGeom prst="roundRect">
            <a:avLst>
              <a:gd name="adj" fmla="val 2496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98270" y="1869599"/>
            <a:ext cx="5228444" cy="9162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8270" y="2870201"/>
            <a:ext cx="5202071" cy="2916000"/>
          </a:xfrm>
          <a:prstGeom prst="roundRect">
            <a:avLst>
              <a:gd name="adj" fmla="val 2798"/>
            </a:avLst>
          </a:prstGeom>
          <a:ln w="28575">
            <a:solidFill>
              <a:schemeClr val="accent3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022FB8-14FB-427F-AF07-FD406572E4AC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031B0A9-3E16-4C5B-A6CE-045BCB91A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3976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96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840914" cy="1260000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Прямоугольник: Скругленные углы 8">
            <a:extLst>
              <a:ext uri="{FF2B5EF4-FFF2-40B4-BE49-F238E27FC236}">
                <a16:creationId xmlns:a16="http://schemas.microsoft.com/office/drawing/2014/main" id="{E44449DE-635B-4B23-9B8B-C95A5B8764DB}"/>
              </a:ext>
            </a:extLst>
          </p:cNvPr>
          <p:cNvSpPr/>
          <p:nvPr userDrawn="1"/>
        </p:nvSpPr>
        <p:spPr>
          <a:xfrm>
            <a:off x="663356" y="1790228"/>
            <a:ext cx="10863358" cy="4080348"/>
          </a:xfrm>
          <a:prstGeom prst="roundRect">
            <a:avLst>
              <a:gd name="adj" fmla="val 2634"/>
            </a:avLst>
          </a:prstGeom>
          <a:solidFill>
            <a:schemeClr val="accent3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685802" y="1869600"/>
            <a:ext cx="5040000" cy="3921601"/>
          </a:xfrm>
          <a:prstGeom prst="roundRect">
            <a:avLst>
              <a:gd name="adj" fmla="val 1970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488644" y="1869601"/>
            <a:ext cx="5040000" cy="3921600"/>
          </a:xfrm>
          <a:prstGeom prst="roundRect">
            <a:avLst>
              <a:gd name="adj" fmla="val 2211"/>
            </a:avLst>
          </a:prstGeom>
          <a:ln w="28575">
            <a:noFill/>
          </a:ln>
          <a:effectLst/>
        </p:spPr>
        <p:txBody>
          <a:bodyPr rtlCol="0" anchor="t" anchorCtr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C70BA8-9F42-4ABE-ABB0-2835B7F0D3DE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8539E0A-8009-4A6E-A7A1-5AEFA5220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150" y="996911"/>
            <a:ext cx="3666" cy="491143"/>
          </a:xfrm>
          <a:prstGeom prst="line">
            <a:avLst/>
          </a:prstGeom>
          <a:ln w="127000" cap="sq">
            <a:solidFill>
              <a:schemeClr val="accent3"/>
            </a:solidFill>
            <a:miter lim="800000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5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685801" y="609600"/>
            <a:ext cx="10840914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white">
          <a:xfrm>
            <a:off x="685801" y="2142067"/>
            <a:ext cx="10840914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3C8FDB16-3987-4B39-BD80-3F12E781865B}" type="datetime1">
              <a:rPr lang="ru-RU" noProof="0" smtClean="0"/>
              <a:t>10.11.2022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66059" y="5870575"/>
            <a:ext cx="1260655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5D99DD2A-B520-4620-9B43-64B657BA2D4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09069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8" r:id="rId3"/>
    <p:sldLayoutId id="2147483679" r:id="rId4"/>
    <p:sldLayoutId id="2147483669" r:id="rId5"/>
    <p:sldLayoutId id="2147483680" r:id="rId6"/>
    <p:sldLayoutId id="2147483672" r:id="rId7"/>
    <p:sldLayoutId id="2147483665" r:id="rId8"/>
    <p:sldLayoutId id="2147483664" r:id="rId9"/>
    <p:sldLayoutId id="2147483671" r:id="rId10"/>
    <p:sldLayoutId id="2147483666" r:id="rId11"/>
    <p:sldLayoutId id="2147483667" r:id="rId1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o.microsoft.com/fwlink/?linkid=200734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Значок колонны">
            <a:extLst>
              <a:ext uri="{FF2B5EF4-FFF2-40B4-BE49-F238E27FC236}">
                <a16:creationId xmlns:a16="http://schemas.microsoft.com/office/drawing/2014/main" id="{FC7E2CCC-C53E-454B-9DE0-F2484BA0F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584" y="79048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5B398-1E7F-44AD-8356-8345134C9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67" y="3173387"/>
            <a:ext cx="10827148" cy="2421464"/>
          </a:xfrm>
        </p:spPr>
        <p:txBody>
          <a:bodyPr rtlCol="0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«Залесская школа»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/>
              <a:t>организация музейной деятельности в образовательных учреждениях</a:t>
            </a:r>
          </a:p>
        </p:txBody>
      </p:sp>
    </p:spTree>
    <p:extLst>
      <p:ext uri="{BB962C8B-B14F-4D97-AF65-F5344CB8AC3E}">
        <p14:creationId xmlns:p14="http://schemas.microsoft.com/office/powerpoint/2010/main" val="23527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DEDD535-3856-46AD-B8B7-123B7CC8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543" y="165652"/>
            <a:ext cx="10840913" cy="874642"/>
          </a:xfrm>
        </p:spPr>
        <p:txBody>
          <a:bodyPr/>
          <a:lstStyle/>
          <a:p>
            <a:pPr algn="ctr"/>
            <a:r>
              <a:rPr lang="ru-RU" sz="2800" b="1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</a:rPr>
              <a:t>ПАСПОРТИЗАЦИЯ И РЕГИСТРАЦИЯ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1EEF330-A1D1-4E89-9422-910208DC7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542" y="1040294"/>
            <a:ext cx="10840914" cy="5459896"/>
          </a:xfrm>
        </p:spPr>
        <p:txBody>
          <a:bodyPr>
            <a:normAutofit/>
          </a:bodyPr>
          <a:lstStyle/>
          <a:p>
            <a:pPr lvl="0" indent="136525" algn="just" defTabSz="914400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 – регистрация музеев образовательных организаций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расположенных на территории Республики Крым на электронном Портале школьных музеев.</a:t>
            </a:r>
          </a:p>
          <a:p>
            <a:pPr lvl="0" indent="136525" algn="just" defTabSz="914400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школьного музея, ответственный за внесение сведений о музее на Портал школьных музеев, получает на электронную почту, указанную в заявке на предоставление доступа к электронному Порталу «Школьные музеи», приглашение (логин и пароль) для авторизации на Портале школьных музеев.</a:t>
            </a:r>
          </a:p>
          <a:p>
            <a:pPr lvl="0" indent="136525" algn="just" defTabSz="914400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школьного музея, ответственный за внесение сведений о музее на Портал школьных музеев, по полученному в Приглашении паролю проходит авторизацию на Портале школьных музеев и создает страничку музея, на которой размещает информацию о музее и загружает документы в соответствии с Порядком регистрации музеев образовательных организаций на Портале школьных музеев на сайте ЦДЮТК ФГБОУ ДО ФЦДО в разделе «Школьные музеи – Порядок регистрации музеев образовательных организаций в реестре школьных музеев» (далее - Порядок).</a:t>
            </a:r>
          </a:p>
          <a:p>
            <a:pPr lvl="0" indent="136525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https://fcdtk.ru/navigation-page/cb2452ba2596cabeaf8253a13c12bb8a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137160" lvl="0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lvl="0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работе по загрузке информации о музее может быть привлечен актив музея из обучающихся старших классов.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83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B381AD-8D7A-46B3-9DC4-091FE8C9D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467" y="757029"/>
            <a:ext cx="2770533" cy="3694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EB48DC-91F5-456E-AB72-72D1BEE6F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066" y="172277"/>
            <a:ext cx="5592417" cy="4041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CB82F5-131D-4282-864D-CDABB372F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003" y="397564"/>
            <a:ext cx="3309731" cy="4412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6D5056-9D9D-4477-86D0-9167D9E47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0527" y="3809736"/>
            <a:ext cx="4066384" cy="304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AAE656E-6533-4B55-9BDD-967743E72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9942" y="3000082"/>
            <a:ext cx="2909238" cy="3880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327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адпись 7">
            <a:hlinkClick r:id="rId3"/>
            <a:extLst>
              <a:ext uri="{FF2B5EF4-FFF2-40B4-BE49-F238E27FC236}">
                <a16:creationId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258423" y="2468131"/>
            <a:ext cx="9675153" cy="31481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rtl="0"/>
            <a:r>
              <a:rPr lang="ru-RU" sz="6000" b="1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6A95A-39C3-0660-AF68-B55207894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1721" y="103517"/>
            <a:ext cx="8683625" cy="1422079"/>
          </a:xfrm>
        </p:spPr>
        <p:txBody>
          <a:bodyPr>
            <a:normAutofit fontScale="90000"/>
          </a:bodyPr>
          <a:lstStyle/>
          <a:p>
            <a:r>
              <a:rPr lang="ru-RU" dirty="0"/>
              <a:t>Нормативная база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15D15D-90C7-05D5-1B57-440E3691C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063" y="968893"/>
            <a:ext cx="11927874" cy="732840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 основных нормативных правовых актов, необходимых для руководства и использования в работе </a:t>
            </a:r>
          </a:p>
          <a:p>
            <a:pPr algn="ctr">
              <a:lnSpc>
                <a:spcPct val="80000"/>
              </a:lnSpc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руководителю музея образовательной организации (школьному музею)</a:t>
            </a:r>
          </a:p>
          <a:p>
            <a:pPr algn="ctr"/>
            <a:endParaRPr lang="ru-RU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ФЕДЕРАЛЬНЫЕ ЗАКОНЫ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29 декабря 2012 г. №273-ФЗ «Об образовании» (ред. от 02.07.2021 г.)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26 мая 1996 г. №54-ФЗ «О Музейном фонде» (ред. от 11.06.2021 г.)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15 апреля 1998 г. №64-ФЗ «О культурных ценностях» (ред. от 11.06.2021 г.)</a:t>
            </a:r>
          </a:p>
          <a:p>
            <a:pPr algn="l"/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ПОЛОЖЕНИЕ. МЕТОДИЧЕСКИЕ РЕКОМЕНДАЦИИ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 по организации экскурсий для обучающихся, включая экскурсии по историко-культурной, научно-образовательной и патриотической тематике от 10.06.2022 г.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Положение о паспортизации школьных музеев Российской Федерации от 29 апреля 2021 г.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Настоящим Положением определяется порядок паспортизации школьных музеев и их регистрации на Портале школьных музеев Российской Федерации, размещенном на  единой информационной платформе https://fcdtk.ru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 Министерства просвещения Российской Федерации от 09 июля 2020 г. №06-735 «О направлении методических рекомендаций»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рекомендации о создании структурных подразделений образовательных организаций, выполняющих учебно-воспитательные функции музейными средствами от 09 июля 2020 г.</a:t>
            </a:r>
          </a:p>
        </p:txBody>
      </p:sp>
    </p:spTree>
    <p:extLst>
      <p:ext uri="{BB962C8B-B14F-4D97-AF65-F5344CB8AC3E}">
        <p14:creationId xmlns:p14="http://schemas.microsoft.com/office/powerpoint/2010/main" val="314983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начок колонны">
            <a:extLst>
              <a:ext uri="{FF2B5EF4-FFF2-40B4-BE49-F238E27FC236}">
                <a16:creationId xmlns:a16="http://schemas.microsoft.com/office/drawing/2014/main" id="{472C8E21-E55F-C61F-2F0D-B5D23EFC2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b="37501"/>
          <a:stretch/>
        </p:blipFill>
        <p:spPr>
          <a:xfrm>
            <a:off x="0" y="327633"/>
            <a:ext cx="1905000" cy="1190616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D068B-7226-0AA0-A4D6-459D2427E040}"/>
              </a:ext>
            </a:extLst>
          </p:cNvPr>
          <p:cNvSpPr txBox="1"/>
          <p:nvPr/>
        </p:nvSpPr>
        <p:spPr>
          <a:xfrm>
            <a:off x="1457865" y="2825021"/>
            <a:ext cx="914399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ru-RU" sz="3200" b="0" i="0" dirty="0">
                <a:effectLst/>
                <a:latin typeface="Open Sans" panose="020B0606030504020204" pitchFamily="34" charset="0"/>
              </a:rPr>
              <a:t>решение задач обучения и воспитания посредством использования музейных коллекций и материалов;</a:t>
            </a:r>
          </a:p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ru-RU" sz="3200" b="0" i="0" dirty="0">
                <a:effectLst/>
                <a:latin typeface="Open Sans" panose="020B0606030504020204" pitchFamily="34" charset="0"/>
              </a:rPr>
              <a:t>сохранение историко-культурного и природного наследия как национального достояния.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D2C34A-F6D5-D97B-47D3-5DB07977E4F2}"/>
              </a:ext>
            </a:extLst>
          </p:cNvPr>
          <p:cNvSpPr txBox="1"/>
          <p:nvPr/>
        </p:nvSpPr>
        <p:spPr>
          <a:xfrm>
            <a:off x="1905000" y="740913"/>
            <a:ext cx="5185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3600" b="1" i="0" dirty="0">
                <a:effectLst/>
                <a:latin typeface="Open Sans" panose="020B0606030504020204" pitchFamily="34" charset="0"/>
              </a:rPr>
              <a:t>Основные функции </a:t>
            </a:r>
          </a:p>
          <a:p>
            <a:pPr algn="just" fontAlgn="base"/>
            <a:r>
              <a:rPr lang="ru-RU" sz="3600" b="1" i="0" dirty="0">
                <a:effectLst/>
                <a:latin typeface="Open Sans" panose="020B0606030504020204" pitchFamily="34" charset="0"/>
              </a:rPr>
              <a:t>Школьного музея:</a:t>
            </a:r>
            <a:endParaRPr lang="ru-RU" sz="2000" b="1" i="0" dirty="0">
              <a:effectLst/>
              <a:latin typeface="Open Sans" panose="020B0606030504020204" pitchFamily="34" charset="0"/>
            </a:endParaRPr>
          </a:p>
        </p:txBody>
      </p:sp>
      <p:pic>
        <p:nvPicPr>
          <p:cNvPr id="9" name="Рисунок 8" descr="Значок колонны">
            <a:extLst>
              <a:ext uri="{FF2B5EF4-FFF2-40B4-BE49-F238E27FC236}">
                <a16:creationId xmlns:a16="http://schemas.microsoft.com/office/drawing/2014/main" id="{6536D9DE-8A2A-3137-E7E3-7CDE42FB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61558" b="-1"/>
          <a:stretch/>
        </p:blipFill>
        <p:spPr>
          <a:xfrm>
            <a:off x="-1" y="1475116"/>
            <a:ext cx="1905001" cy="53828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101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3A0F2E-974B-BF13-815F-FF45AA653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7461" y="116203"/>
            <a:ext cx="2460247" cy="2016600"/>
          </a:xfrm>
        </p:spPr>
        <p:txBody>
          <a:bodyPr/>
          <a:lstStyle/>
          <a:p>
            <a:r>
              <a:rPr lang="ru-RU" sz="5400" b="1" dirty="0"/>
              <a:t>ЦЕЛИ: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626952-A67D-18EF-F96A-B4495582C31A}"/>
              </a:ext>
            </a:extLst>
          </p:cNvPr>
          <p:cNvSpPr txBox="1"/>
          <p:nvPr/>
        </p:nvSpPr>
        <p:spPr>
          <a:xfrm>
            <a:off x="1909673" y="1053528"/>
            <a:ext cx="10397381" cy="5371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200" b="1" dirty="0">
                <a:effectLst/>
              </a:rPr>
              <a:t>Расширение сферы образования через приобщение к музейной педагогике,</a:t>
            </a:r>
          </a:p>
          <a:p>
            <a:pPr>
              <a:lnSpc>
                <a:spcPct val="120000"/>
              </a:lnSpc>
            </a:pPr>
            <a:r>
              <a:rPr lang="ru-RU" sz="3200" b="1" dirty="0">
                <a:effectLst/>
              </a:rPr>
              <a:t>Гармонизация развития творческой личности,</a:t>
            </a:r>
          </a:p>
          <a:p>
            <a:pPr>
              <a:lnSpc>
                <a:spcPct val="120000"/>
              </a:lnSpc>
            </a:pPr>
            <a:r>
              <a:rPr lang="ru-RU" sz="3200" b="1" dirty="0">
                <a:effectLst/>
              </a:rPr>
              <a:t>Формирование национальной идеологии,</a:t>
            </a:r>
          </a:p>
          <a:p>
            <a:pPr>
              <a:lnSpc>
                <a:spcPct val="120000"/>
              </a:lnSpc>
            </a:pPr>
            <a:r>
              <a:rPr lang="ru-RU" sz="3200" b="1" dirty="0">
                <a:effectLst/>
              </a:rPr>
              <a:t>Сохранение традиций, возвращение к исконно духовным ценностям</a:t>
            </a:r>
            <a:r>
              <a:rPr lang="ru-RU" sz="3200" b="1" dirty="0"/>
              <a:t>,</a:t>
            </a:r>
            <a:endParaRPr lang="ru-RU" sz="3200" b="1" dirty="0">
              <a:effectLst/>
            </a:endParaRPr>
          </a:p>
          <a:p>
            <a:pPr>
              <a:lnSpc>
                <a:spcPct val="120000"/>
              </a:lnSpc>
            </a:pPr>
            <a:r>
              <a:rPr lang="ru-RU" sz="3200" b="1" dirty="0"/>
              <a:t>П</a:t>
            </a:r>
            <a:r>
              <a:rPr lang="ru-RU" sz="3200" b="1" dirty="0">
                <a:effectLst/>
              </a:rPr>
              <a:t>атриотическое воспитание граждан своего Отечества,</a:t>
            </a:r>
          </a:p>
          <a:p>
            <a:pPr>
              <a:lnSpc>
                <a:spcPct val="120000"/>
              </a:lnSpc>
            </a:pPr>
            <a:r>
              <a:rPr lang="ru-RU" sz="3200" b="1" dirty="0">
                <a:effectLst/>
              </a:rPr>
              <a:t>Создание новой музейной аудитории; расширение пространства влияния музея.</a:t>
            </a:r>
          </a:p>
        </p:txBody>
      </p:sp>
      <p:pic>
        <p:nvPicPr>
          <p:cNvPr id="10" name="Рисунок 9" descr="Значок колонны">
            <a:extLst>
              <a:ext uri="{FF2B5EF4-FFF2-40B4-BE49-F238E27FC236}">
                <a16:creationId xmlns:a16="http://schemas.microsoft.com/office/drawing/2014/main" id="{DE784385-B831-55F5-4DD2-A06BE6FD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93987" y="1270631"/>
            <a:ext cx="532683" cy="495484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 descr="Значок колонны">
            <a:extLst>
              <a:ext uri="{FF2B5EF4-FFF2-40B4-BE49-F238E27FC236}">
                <a16:creationId xmlns:a16="http://schemas.microsoft.com/office/drawing/2014/main" id="{23753621-B9A9-FAEA-F121-E7937D964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25" y="2431436"/>
            <a:ext cx="536275" cy="467634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 descr="Значок колонны">
            <a:extLst>
              <a:ext uri="{FF2B5EF4-FFF2-40B4-BE49-F238E27FC236}">
                <a16:creationId xmlns:a16="http://schemas.microsoft.com/office/drawing/2014/main" id="{CE6C82DC-57E7-99A2-4506-27D864234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2817" y="3019128"/>
            <a:ext cx="537714" cy="467634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 descr="Значок колонны">
            <a:extLst>
              <a:ext uri="{FF2B5EF4-FFF2-40B4-BE49-F238E27FC236}">
                <a16:creationId xmlns:a16="http://schemas.microsoft.com/office/drawing/2014/main" id="{9BECF4E4-1D25-381D-3FE8-84FC91C2A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88956" y="3614140"/>
            <a:ext cx="537714" cy="467634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3" descr="Значок колонны">
            <a:extLst>
              <a:ext uri="{FF2B5EF4-FFF2-40B4-BE49-F238E27FC236}">
                <a16:creationId xmlns:a16="http://schemas.microsoft.com/office/drawing/2014/main" id="{214EAE6D-37DC-DC8B-84E4-EF0B41DBA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88956" y="5362224"/>
            <a:ext cx="537714" cy="467634"/>
          </a:xfrm>
          <a:prstGeom prst="rect">
            <a:avLst/>
          </a:prstGeom>
          <a:ln>
            <a:noFill/>
          </a:ln>
        </p:spPr>
      </p:pic>
      <p:pic>
        <p:nvPicPr>
          <p:cNvPr id="9" name="Рисунок 8" descr="Значок колонны">
            <a:extLst>
              <a:ext uri="{FF2B5EF4-FFF2-40B4-BE49-F238E27FC236}">
                <a16:creationId xmlns:a16="http://schemas.microsoft.com/office/drawing/2014/main" id="{890C3750-2B0E-3C0C-A94C-D5EF1FC4E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25" y="4725197"/>
            <a:ext cx="537714" cy="46763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96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93A0F2E-974B-BF13-815F-FF45AA653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16862" y="92102"/>
            <a:ext cx="2460247" cy="2016600"/>
          </a:xfrm>
        </p:spPr>
        <p:txBody>
          <a:bodyPr/>
          <a:lstStyle/>
          <a:p>
            <a:r>
              <a:rPr lang="ru-RU" sz="4000" b="1" dirty="0"/>
              <a:t>ЗАДАЧИ:</a:t>
            </a:r>
          </a:p>
          <a:p>
            <a:endParaRPr lang="ru-RU" dirty="0"/>
          </a:p>
        </p:txBody>
      </p:sp>
      <p:pic>
        <p:nvPicPr>
          <p:cNvPr id="10" name="Рисунок 9" descr="Значок колонны">
            <a:extLst>
              <a:ext uri="{FF2B5EF4-FFF2-40B4-BE49-F238E27FC236}">
                <a16:creationId xmlns:a16="http://schemas.microsoft.com/office/drawing/2014/main" id="{DE784385-B831-55F5-4DD2-A06BE6FD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-1" b="37208"/>
          <a:stretch/>
        </p:blipFill>
        <p:spPr>
          <a:xfrm>
            <a:off x="-155275" y="92101"/>
            <a:ext cx="2309001" cy="1383015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261E81-BAFD-63C8-30B2-32F9F1C504E7}"/>
              </a:ext>
            </a:extLst>
          </p:cNvPr>
          <p:cNvSpPr txBox="1"/>
          <p:nvPr/>
        </p:nvSpPr>
        <p:spPr>
          <a:xfrm>
            <a:off x="1662733" y="610136"/>
            <a:ext cx="10225179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Воспитание любви к родному краю и людям, заботящимся о его процветании;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Формирование самосознания, становления активной жизненной позиции, умения успешно адаптироваться в окружающем мире;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Развитие творческих и организаторских способностей, предоставление возможности реализоваться в соответствии со своими склонностями и интересами, выявить свою неповторимую индивидуальность;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Формирование детско-взрослой совместной деятельности на материале музейной практики; привлечение родительской общественности к  музейной работе;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Освоение нового типа занятий, формирование профессиональной компетентности музейного педагога;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Формирование системы критериев и механизмов оценки образовательного результата музейной педагогики;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Обогащение предметно-развивающей среды образовательного учреждения;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Формирование у детей представления о музее;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Развитие познавательных способностей и познавательной деятельности, создание условия для достижения успеха 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Формирование проектно-исследовательских умений и навыков;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Развитие речи и расширения словарного запаса;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Воспитание любви к природе родного края и чувство сопричастности к ее сбережению;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/>
              <a:t>Воспитание культуры поведения.</a:t>
            </a:r>
          </a:p>
        </p:txBody>
      </p:sp>
      <p:pic>
        <p:nvPicPr>
          <p:cNvPr id="5" name="Рисунок 4" descr="Значок колонны">
            <a:extLst>
              <a:ext uri="{FF2B5EF4-FFF2-40B4-BE49-F238E27FC236}">
                <a16:creationId xmlns:a16="http://schemas.microsoft.com/office/drawing/2014/main" id="{FD26C56B-FD61-9379-CADF-A076A3805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61558" b="-1"/>
          <a:stretch/>
        </p:blipFill>
        <p:spPr>
          <a:xfrm>
            <a:off x="-43712" y="1475116"/>
            <a:ext cx="2085873" cy="53828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89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начок колонны">
            <a:extLst>
              <a:ext uri="{FF2B5EF4-FFF2-40B4-BE49-F238E27FC236}">
                <a16:creationId xmlns:a16="http://schemas.microsoft.com/office/drawing/2014/main" id="{472C8E21-E55F-C61F-2F0D-B5D23EFC2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4845" y="12015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F2C43F0-FA05-49C4-AD99-CF3C42F479A6}"/>
              </a:ext>
            </a:extLst>
          </p:cNvPr>
          <p:cNvSpPr/>
          <p:nvPr/>
        </p:nvSpPr>
        <p:spPr>
          <a:xfrm>
            <a:off x="1669773" y="1073427"/>
            <a:ext cx="10227381" cy="5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Обязательными условиями для создания школьного музея являются наличие: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музейного актива из числа обучающихся, занимающийся по образовательным программам музееведческой, краеведческой и пр. направленности, с привлечением педагогов, родителей и местных жителей;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музейного собрания, составляющего фонд музея;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помещения и оборудования для хранения и экспонирования музейных предметов (фондохранилище и экспозиционно-выставочный зал).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14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начок колонны">
            <a:extLst>
              <a:ext uri="{FF2B5EF4-FFF2-40B4-BE49-F238E27FC236}">
                <a16:creationId xmlns:a16="http://schemas.microsoft.com/office/drawing/2014/main" id="{472C8E21-E55F-C61F-2F0D-B5D23EFC2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4845" y="12015"/>
            <a:ext cx="1905000" cy="1905000"/>
          </a:xfrm>
          <a:prstGeom prst="rect">
            <a:avLst/>
          </a:prstGeom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2E29A2-02F3-4ADA-91A1-5FF7ECEAA813}"/>
              </a:ext>
            </a:extLst>
          </p:cNvPr>
          <p:cNvSpPr/>
          <p:nvPr/>
        </p:nvSpPr>
        <p:spPr>
          <a:xfrm>
            <a:off x="1802295" y="702364"/>
            <a:ext cx="10094859" cy="600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Учѐт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регистрация музея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осуществляются в соответствии с Положением о паспортизации музеев образовательных организаций, разрабатываемой и утверждаемой Министерством просвещения Российской Федерации или уполномоченной организацией, которой делегированы данные функции.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Школьный музей: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включается в соответствующий Реестр, разработанный Министерством просвещения Российской Федерации либо уполномоченной организацией;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 соответствующее музейное оборудование;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 свою деятельность в сотрудничестве с государственными музеями, учреждениями науки и культуры, а также при взаимодействии с другими школьными музеями;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создавать межшкольные музейные объединения;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создавать любые формы и структуры;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иметь рекламно-издательский отдел и свой сайт в Интернете и свои страницы в социальных сетях;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осуществляет сетевое взаимодействие школьных и государственных музеев;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участвует в региональных и всероссийских онлайн-конкурсах с информацией о своей деятельности в образовательной интернет-платформе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5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начок колонны">
            <a:extLst>
              <a:ext uri="{FF2B5EF4-FFF2-40B4-BE49-F238E27FC236}">
                <a16:creationId xmlns:a16="http://schemas.microsoft.com/office/drawing/2014/main" id="{472C8E21-E55F-C61F-2F0D-B5D23EFC2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4845" y="12015"/>
            <a:ext cx="1905000" cy="1905000"/>
          </a:xfrm>
          <a:prstGeom prst="rect">
            <a:avLst/>
          </a:prstGeom>
          <a:ln>
            <a:noFill/>
          </a:ln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82EB60F-4EC5-42E9-9C0B-439FADA45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76556"/>
              </p:ext>
            </p:extLst>
          </p:nvPr>
        </p:nvGraphicFramePr>
        <p:xfrm>
          <a:off x="1528549" y="1703179"/>
          <a:ext cx="10072046" cy="5288684"/>
        </p:xfrm>
        <a:graphic>
          <a:graphicData uri="http://schemas.openxmlformats.org/drawingml/2006/table">
            <a:tbl>
              <a:tblPr firstRow="1" firstCol="1" bandRow="1"/>
              <a:tblGrid>
                <a:gridCol w="2212798">
                  <a:extLst>
                    <a:ext uri="{9D8B030D-6E8A-4147-A177-3AD203B41FA5}">
                      <a16:colId xmlns:a16="http://schemas.microsoft.com/office/drawing/2014/main" val="75151927"/>
                    </a:ext>
                  </a:extLst>
                </a:gridCol>
                <a:gridCol w="1684203">
                  <a:extLst>
                    <a:ext uri="{9D8B030D-6E8A-4147-A177-3AD203B41FA5}">
                      <a16:colId xmlns:a16="http://schemas.microsoft.com/office/drawing/2014/main" val="2186341740"/>
                    </a:ext>
                  </a:extLst>
                </a:gridCol>
                <a:gridCol w="6175045">
                  <a:extLst>
                    <a:ext uri="{9D8B030D-6E8A-4147-A177-3AD203B41FA5}">
                      <a16:colId xmlns:a16="http://schemas.microsoft.com/office/drawing/2014/main" val="851315278"/>
                    </a:ext>
                  </a:extLst>
                </a:gridCol>
              </a:tblGrid>
              <a:tr h="2874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на данном этапе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3157446"/>
                  </a:ext>
                </a:extLst>
              </a:tr>
              <a:tr h="21719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Подготовительный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 гг.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организовать обязательные условия для создания школьного музея;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школьного музея (назначение руководителя музея, создание Совета музея, утверждение устава);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поэтапное оснащение школьных музеев необходимым оборудованием;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работы музея по направлениям;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паспортизация школьных музеев.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29750"/>
                  </a:ext>
                </a:extLst>
              </a:tr>
              <a:tr h="5896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-202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гг.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продолжить плановую работу по реализации Концепции.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263247"/>
                  </a:ext>
                </a:extLst>
              </a:tr>
              <a:tr h="14963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Аналитический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-202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uk-UA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гг.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реализации Концепции развития музея;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и распространение педагогического опыта по гражданско-патриотическому воспитанию школьников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средствами музейной педагогики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06484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C0939DB-A93B-4DEB-B7FC-CEE38C023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1041" y="225851"/>
            <a:ext cx="1433099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Концепции будет осуществляться в 3 этапа:</a:t>
            </a:r>
            <a:endParaRPr kumimoji="0" lang="ru-RU" altLang="ru-RU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этап (подготовительный) - 2022-2023 годы;</a:t>
            </a:r>
            <a:endParaRPr kumimoji="0" lang="ru-RU" altLang="ru-RU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этап (основной) - 2023-2024 годы;</a:t>
            </a:r>
            <a:endParaRPr kumimoji="0" lang="ru-RU" altLang="ru-RU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 (аналитический) – 2024-2025 годы.</a:t>
            </a:r>
            <a:endParaRPr kumimoji="0" lang="ru-RU" altLang="ru-RU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5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4DEDD535-3856-46AD-B8B7-123B7CC8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543" y="165652"/>
            <a:ext cx="10840913" cy="874642"/>
          </a:xfrm>
        </p:spPr>
        <p:txBody>
          <a:bodyPr/>
          <a:lstStyle/>
          <a:p>
            <a:pPr algn="ctr"/>
            <a:r>
              <a:rPr lang="ru-RU" sz="2800" b="1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</a:rPr>
              <a:t>ПАСПОРТИЗАЦИЯ И РЕГИСТРАЦИЯ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1EEF330-A1D1-4E89-9422-910208DC7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542" y="1040294"/>
            <a:ext cx="10840914" cy="5459896"/>
          </a:xfrm>
        </p:spPr>
        <p:txBody>
          <a:bodyPr>
            <a:normAutofit fontScale="92500" lnSpcReduction="10000"/>
          </a:bodyPr>
          <a:lstStyle/>
          <a:p>
            <a:pPr marL="85725" lvl="0" indent="50800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этапе – ПАСПОРТИЗАЦИИ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Муниципальный куратор направляет Региональному куратору в адрес Государственного бюджетного образовательного учреждения дополнительного образования Республики Крым «Центр детско-юношеского туризма и краеведения» (295011, г. Симферополь, ул. Турецкая, 8 (краеведческий отдел), тел. +79789732598, 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untur-museum-portal@mail.ru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03 октября 2022 года следующие документы:</a:t>
            </a:r>
          </a:p>
          <a:p>
            <a:pPr lvl="0" indent="136525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карточка музея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установленного образца на бумажном носителе формата А4 с обязательным предоставлением электронной копии в формате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(*.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*.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xlsx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indent="136525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обследования музея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установленного образца на бумажном носителе формата А4 с оригиналом подписи руководителя образовательной организации и мокрой печатью с обязательным предоставлением электронной копии в формате *.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акте обследования музея подробно отражаются основные направления деятельности музея, дается заключение комиссии о возможности присвоения музею звания «школьный музей». Акт должен быть подписан председателем и всеми членами комиссии по обследованию с указанием ФИО и должностей (Приложение 3);</a:t>
            </a:r>
          </a:p>
          <a:p>
            <a:pPr lvl="0" indent="136525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назначении руководителя школьного музея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(заверенный подписью руководителя и оттиском печати образовательной организации);</a:t>
            </a:r>
          </a:p>
          <a:p>
            <a:pPr lvl="0" indent="136525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наглядно представляющие разделы экспозиции, наиболее ценные экспонаты, различные формы работы в музее – 4 фотографии в электронном виде в формате *.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jpeg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(размером 640х480);</a:t>
            </a:r>
          </a:p>
          <a:p>
            <a:pPr lvl="0" indent="136525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по установленному образцу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indent="127000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заявка на предоставление доступа к электронному Порталу «Школьные музеи» </a:t>
            </a:r>
          </a:p>
          <a:p>
            <a:pPr lvl="0" indent="127000" algn="just" defTabSz="914400">
              <a:spcBef>
                <a:spcPct val="20000"/>
              </a:spcBef>
              <a:spcAft>
                <a:spcPts val="0"/>
              </a:spcAft>
              <a:buClr>
                <a:prstClr val="white">
                  <a:shade val="95000"/>
                </a:prstClr>
              </a:buClr>
              <a:buSzPct val="65000"/>
              <a:buFont typeface="Wingdings 2"/>
              <a:buChar char="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документов и требования по оформлению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размещены на сайте ЦДЮТК ФГБОУ ДО ФЦДО в разделе «Школьные музеи. Нормативная база»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fcdtk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/1571145994553-</a:t>
            </a:r>
            <a:r>
              <a:rPr lang="en-US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shkolnye</a:t>
            </a:r>
            <a:r>
              <a:rPr lang="ru-RU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muzei</a:t>
            </a:r>
            <a:r>
              <a:rPr lang="ru-RU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normativnaya</a:t>
            </a:r>
            <a:r>
              <a:rPr lang="ru-RU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595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60957916_TF22736411_Win32" id="{907B29F2-C7A9-4D6E-9280-13BDA4C2379B}" vid="{F9140B98-99C4-487F-8E54-B29203BD39E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известного события истории</Template>
  <TotalTime>875</TotalTime>
  <Words>1202</Words>
  <Application>Microsoft Office PowerPoint</Application>
  <PresentationFormat>Широкоэкранный</PresentationFormat>
  <Paragraphs>99</Paragraphs>
  <Slides>12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Corbel</vt:lpstr>
      <vt:lpstr>Open Sans</vt:lpstr>
      <vt:lpstr>Times New Roman</vt:lpstr>
      <vt:lpstr>Wingdings</vt:lpstr>
      <vt:lpstr>Wingdings 2</vt:lpstr>
      <vt:lpstr>Небеса</vt:lpstr>
      <vt:lpstr>Муниципальное бюджетное общеобразовательное учреждение «Залесская школа» Симферопольского района Республики Крым   организация музейной деятельности в образовательных учреждениях</vt:lpstr>
      <vt:lpstr>Нормативная база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ПАСПОРТИЗАЦИЯ И РЕГИСТРАЦИЯ</vt:lpstr>
      <vt:lpstr>ПАСПОРТИЗАЦИЯ И РЕГИСТРАЦИЯ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в школе</dc:title>
  <dc:creator>Лариса Идова</dc:creator>
  <cp:lastModifiedBy>Учитель</cp:lastModifiedBy>
  <cp:revision>25</cp:revision>
  <cp:lastPrinted>2022-08-23T13:42:05Z</cp:lastPrinted>
  <dcterms:created xsi:type="dcterms:W3CDTF">2022-08-18T11:32:13Z</dcterms:created>
  <dcterms:modified xsi:type="dcterms:W3CDTF">2022-11-10T21:31:53Z</dcterms:modified>
</cp:coreProperties>
</file>