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0" r:id="rId2"/>
    <p:sldId id="271" r:id="rId3"/>
    <p:sldId id="272" r:id="rId4"/>
    <p:sldId id="273" r:id="rId5"/>
    <p:sldId id="276" r:id="rId6"/>
    <p:sldId id="279" r:id="rId7"/>
    <p:sldId id="280" r:id="rId8"/>
    <p:sldId id="281" r:id="rId9"/>
    <p:sldId id="283" r:id="rId10"/>
    <p:sldId id="28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00"/>
    <a:srgbClr val="333399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779" autoAdjust="0"/>
    <p:restoredTop sz="88966" autoAdjust="0"/>
  </p:normalViewPr>
  <p:slideViewPr>
    <p:cSldViewPr>
      <p:cViewPr varScale="1">
        <p:scale>
          <a:sx n="99" d="100"/>
          <a:sy n="99" d="100"/>
        </p:scale>
        <p:origin x="-21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71C34-BCEE-4867-8598-935E03D8BD5A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2F151-B321-4ADB-8D0A-13DA4741A1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2400" kern="12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2F151-B321-4ADB-8D0A-13DA4741A19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deforces.com/" TargetMode="External"/><Relationship Id="rId7" Type="http://schemas.openxmlformats.org/officeDocument/2006/relationships/hyperlink" Target="https://olymp.msu.ru/rus/page/main/29/page/polozhenie-ob-olimpiade-shkolnikov-lomonosov" TargetMode="External"/><Relationship Id="rId2" Type="http://schemas.openxmlformats.org/officeDocument/2006/relationships/hyperlink" Target="https://informatics.mccme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mti.ipo.spb.ru/landing" TargetMode="External"/><Relationship Id="rId5" Type="http://schemas.openxmlformats.org/officeDocument/2006/relationships/hyperlink" Target="https://olymp.itmo.ru/" TargetMode="External"/><Relationship Id="rId4" Type="http://schemas.openxmlformats.org/officeDocument/2006/relationships/hyperlink" Target="https://acmp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judge.cfuv.ru/problem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tepik.org/" TargetMode="External"/><Relationship Id="rId5" Type="http://schemas.openxmlformats.org/officeDocument/2006/relationships/hyperlink" Target="https://siriusolymp.ru/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olimpiada.ru/article/1085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yadi.sk/d/4H03CBtgSX1KUw" TargetMode="External"/><Relationship Id="rId3" Type="http://schemas.openxmlformats.org/officeDocument/2006/relationships/hyperlink" Target="http://dmti.ipo.spb.ru/landing" TargetMode="External"/><Relationship Id="rId7" Type="http://schemas.openxmlformats.org/officeDocument/2006/relationships/hyperlink" Target="https://acmp.ru/" TargetMode="External"/><Relationship Id="rId2" Type="http://schemas.openxmlformats.org/officeDocument/2006/relationships/hyperlink" Target="https://olymp.itmo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deforces.com/" TargetMode="External"/><Relationship Id="rId5" Type="http://schemas.openxmlformats.org/officeDocument/2006/relationships/hyperlink" Target="https://informatics.mccme.ru/" TargetMode="External"/><Relationship Id="rId4" Type="http://schemas.openxmlformats.org/officeDocument/2006/relationships/hyperlink" Target="https://olymp.msu.ru/rus/page/main/29/page/polozhenie-ob-olimpiade-shkolnikov-lomonosov" TargetMode="External"/><Relationship Id="rId9" Type="http://schemas.openxmlformats.org/officeDocument/2006/relationships/hyperlink" Target="https://disk.yandex.ru/i/EcJXxO6UmhqS0w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ejudge.cfuv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DDD0F8B-54E2-40B2-A416-C1B67DEC3C3A}"/>
              </a:ext>
            </a:extLst>
          </p:cNvPr>
          <p:cNvSpPr/>
          <p:nvPr/>
        </p:nvSpPr>
        <p:spPr>
          <a:xfrm>
            <a:off x="3943350" y="4332506"/>
            <a:ext cx="5016500" cy="1820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выступления:</a:t>
            </a:r>
          </a:p>
          <a:p>
            <a:pPr algn="ctr">
              <a:lnSpc>
                <a:spcPct val="92000"/>
              </a:lnSpc>
            </a:pPr>
            <a:r>
              <a:rPr lang="ru-RU" sz="2400" spc="-8" dirty="0" smtClean="0">
                <a:latin typeface="Times New Roman" panose="02020603050405020304" pitchFamily="18" charset="0"/>
              </a:rPr>
              <a:t>«</a:t>
            </a:r>
            <a:r>
              <a:rPr lang="ru-RU" sz="2400" spc="-8" dirty="0" smtClean="0">
                <a:latin typeface="Times New Roman" panose="02020603050405020304" pitchFamily="18" charset="0"/>
              </a:rPr>
              <a:t>Подготовка школьников к олимпиадам по информатике: сайты для тренировки и самообразования, олимпиады</a:t>
            </a:r>
            <a:r>
              <a:rPr lang="ru-RU" sz="2400" spc="-8" dirty="0" smtClean="0">
                <a:latin typeface="Times New Roman" panose="02020603050405020304" pitchFamily="18" charset="0"/>
              </a:rPr>
              <a:t>»</a:t>
            </a:r>
            <a:endParaRPr lang="ru-RU" sz="2400" spc="-8" dirty="0">
              <a:latin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064E80C-04E6-4970-BC6E-CFBF9700E2A1}"/>
              </a:ext>
            </a:extLst>
          </p:cNvPr>
          <p:cNvSpPr/>
          <p:nvPr/>
        </p:nvSpPr>
        <p:spPr>
          <a:xfrm>
            <a:off x="3797300" y="1746901"/>
            <a:ext cx="5067300" cy="2273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spc="-8" dirty="0">
                <a:solidFill>
                  <a:srgbClr val="3333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Целыковская Татьяна Анатольевна</a:t>
            </a:r>
          </a:p>
          <a:p>
            <a:pPr algn="ctr">
              <a:lnSpc>
                <a:spcPct val="90000"/>
              </a:lnSpc>
            </a:pPr>
            <a:endParaRPr lang="ru-RU" sz="1350" b="1" spc="-8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2400" spc="-8" dirty="0">
                <a:latin typeface="Times New Roman" panose="02020603050405020304" pitchFamily="18" charset="0"/>
                <a:ea typeface="Calibri" panose="020F0502020204030204" pitchFamily="34" charset="0"/>
              </a:rPr>
              <a:t>учитель информатики </a:t>
            </a:r>
            <a:endParaRPr lang="en-US" sz="2400" spc="-8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2400" spc="-8" dirty="0">
                <a:latin typeface="Times New Roman" panose="02020603050405020304" pitchFamily="18" charset="0"/>
                <a:ea typeface="Calibri" panose="020F0502020204030204" pitchFamily="34" charset="0"/>
              </a:rPr>
              <a:t>МБОУ «Лицей Крымской весны» Симферопольского района Республики Крым</a:t>
            </a:r>
            <a:endParaRPr lang="ru-RU" sz="24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4C45852B-E221-3DA3-6230-7AA40EBCBB94}"/>
              </a:ext>
            </a:extLst>
          </p:cNvPr>
          <p:cNvSpPr/>
          <p:nvPr/>
        </p:nvSpPr>
        <p:spPr>
          <a:xfrm>
            <a:off x="1785919" y="142852"/>
            <a:ext cx="714379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- практикум </a:t>
            </a:r>
            <a:r>
              <a:rPr lang="ru-RU" sz="12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учителей информатики Симферопольского района Республики Крым</a:t>
            </a:r>
          </a:p>
          <a:p>
            <a:pPr algn="ctr"/>
            <a:endParaRPr lang="ru-RU" sz="1200" b="1" dirty="0" smtClean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sz="12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семинара:</a:t>
            </a:r>
          </a:p>
          <a:p>
            <a:pPr algn="ctr"/>
            <a:r>
              <a:rPr lang="ru-RU" sz="14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работы с одаренными учащимися по предмету Информатика</a:t>
            </a:r>
            <a:r>
              <a:rPr lang="ru-RU" sz="1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b="1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 descr="IMG-bd8a657b29868e77c2f33649307d9852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5014" y="1841500"/>
            <a:ext cx="3214186" cy="4122709"/>
          </a:xfrm>
          <a:prstGeom prst="rect">
            <a:avLst/>
          </a:prstGeom>
        </p:spPr>
      </p:pic>
      <p:pic>
        <p:nvPicPr>
          <p:cNvPr id="3" name="Picture 6" descr="https://sh-trudovaya-r56.gosweb.gosuslugi.ru/netcat_files/userfiles/Moya_papka/01_Brendbuk_Goda_pedagoga_i_nastavnika_page-0005.jpg">
            <a:extLst>
              <a:ext uri="{FF2B5EF4-FFF2-40B4-BE49-F238E27FC236}">
                <a16:creationId xmlns:a16="http://schemas.microsoft.com/office/drawing/2014/main" xmlns="" id="{044C401A-52A8-FC42-00C2-032F413FD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06" y="857232"/>
            <a:ext cx="1494470" cy="85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C45852B-E221-3DA3-6230-7AA40EBCBB94}"/>
              </a:ext>
            </a:extLst>
          </p:cNvPr>
          <p:cNvSpPr/>
          <p:nvPr/>
        </p:nvSpPr>
        <p:spPr>
          <a:xfrm>
            <a:off x="1071538" y="6500834"/>
            <a:ext cx="20717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14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sz="14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2023 года </a:t>
            </a:r>
            <a:endParaRPr lang="ru-RU" sz="14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IMG-20210922-WA0010.jpg"/>
          <p:cNvPicPr>
            <a:picLocks noChangeAspect="1"/>
          </p:cNvPicPr>
          <p:nvPr/>
        </p:nvPicPr>
        <p:blipFill>
          <a:blip r:embed="rId4" cstate="print"/>
          <a:srcRect l="18750" t="38542" r="18750" b="38541"/>
          <a:stretch>
            <a:fillRect/>
          </a:stretch>
        </p:blipFill>
        <p:spPr>
          <a:xfrm>
            <a:off x="71406" y="142852"/>
            <a:ext cx="1714512" cy="64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169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https://informatics.mccme.ru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ru-RU" sz="16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http://codeforces.com/</a:t>
            </a:r>
            <a:endParaRPr lang="en-US" alt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acmp.ru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https://olymp.itmo.ru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  <a:hlinkClick r:id="rId6"/>
              </a:rPr>
              <a:t>dmti.ipo.spb.ru/landing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https://olymp.msu.ru/rus/page/main/29/page/polozhenie-ob-olimpiade-shkolnikov-lomonosov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«Организационно-методическое сопровождение всероссийских олимпиад школьников по информатике» </a:t>
            </a:r>
            <a:r>
              <a:rPr lang="ru-RU" alt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Киндра</a:t>
            </a:r>
            <a:r>
              <a:rPr lang="ru-RU" alt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Татьяна Викторовна, методист  центра  качества образования  ГБОУ ДПО РК </a:t>
            </a:r>
            <a:r>
              <a:rPr lang="ru-RU" alt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КРИППО;</a:t>
            </a:r>
            <a:endParaRPr lang="ru-RU" alt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alt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</a:t>
            </a:r>
            <a:r>
              <a:rPr lang="ru-RU" alt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подготовке обучающихся   к олимпиадам по информатике, работа с одарёнными детьми» Симонова О.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Ю., МБОУ «ЯСШ №2 «Школа будущего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»;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Источники информации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94A9A9D-F339-4225-AC02-358CCA435641}"/>
              </a:ext>
            </a:extLst>
          </p:cNvPr>
          <p:cNvSpPr/>
          <p:nvPr/>
        </p:nvSpPr>
        <p:spPr>
          <a:xfrm>
            <a:off x="2414955" y="6334780"/>
            <a:ext cx="6729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- практикум для учителей информатики Симферопольского района Республики Крым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94A9A9D-F339-4225-AC02-358CCA435641}"/>
              </a:ext>
            </a:extLst>
          </p:cNvPr>
          <p:cNvSpPr/>
          <p:nvPr/>
        </p:nvSpPr>
        <p:spPr>
          <a:xfrm>
            <a:off x="1195755" y="122799"/>
            <a:ext cx="6729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- практикум для учителей информатики Симферопольского района Республики Крым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3C83CDB-3833-4655-AE87-5EAFB80B4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" y="6492875"/>
            <a:ext cx="2214546" cy="36512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с.Мирное 16 октября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85723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Проблема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одержимое 1"/>
          <p:cNvSpPr txBox="1">
            <a:spLocks/>
          </p:cNvSpPr>
          <p:nvPr/>
        </p:nvSpPr>
        <p:spPr>
          <a:xfrm>
            <a:off x="785786" y="1428736"/>
            <a:ext cx="8153400" cy="449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Незначительное количество учащихся проявляет желание заниматься программированием.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этом олимпиада по информатике не содержит других заданий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Причины низкой активности– малое количество часов на преподавание алгоритмизации и программирования, а также на сам курс информатики в целом, необходимость долго и упорно работать, постоянный самоконтроль, слабая математическая подготовка.</a:t>
            </a:r>
            <a:endParaRPr 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910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94A9A9D-F339-4225-AC02-358CCA435641}"/>
              </a:ext>
            </a:extLst>
          </p:cNvPr>
          <p:cNvSpPr/>
          <p:nvPr/>
        </p:nvSpPr>
        <p:spPr>
          <a:xfrm>
            <a:off x="142844" y="122799"/>
            <a:ext cx="90011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- практикум для учителей информатики Симферопольского района Республики Крым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114298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Пути решения</a:t>
            </a:r>
          </a:p>
        </p:txBody>
      </p:sp>
      <p:sp>
        <p:nvSpPr>
          <p:cNvPr id="14" name="Содержимое 1"/>
          <p:cNvSpPr txBox="1">
            <a:spLocks/>
          </p:cNvSpPr>
          <p:nvPr/>
        </p:nvSpPr>
        <p:spPr>
          <a:xfrm>
            <a:off x="785786" y="1714488"/>
            <a:ext cx="7786742" cy="449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56032" algn="just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Заинтересованность учителя в процессе и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результатах</a:t>
            </a:r>
          </a:p>
          <a:p>
            <a:pPr marL="365760" indent="-256032" algn="just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65760" indent="-256032" algn="just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часов технологии в качестве базовой подготовки по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программированию</a:t>
            </a:r>
          </a:p>
          <a:p>
            <a:pPr marL="365760" indent="-256032" algn="just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65760" indent="-256032" algn="just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Кружковая работа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(начало программирования, углубленный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курс программирования, решение олимпиадных задач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marL="365760" indent="-256032" algn="just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ижний колонтитул 7">
            <a:extLst>
              <a:ext uri="{FF2B5EF4-FFF2-40B4-BE49-F238E27FC236}">
                <a16:creationId xmlns:a16="http://schemas.microsoft.com/office/drawing/2014/main" xmlns="" id="{73C83CDB-3833-4655-AE87-5EAFB80B4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" y="6492875"/>
            <a:ext cx="2214546" cy="36512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с.Мирное 16 октября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года</a:t>
            </a:r>
          </a:p>
        </p:txBody>
      </p:sp>
    </p:spTree>
    <p:extLst>
      <p:ext uri="{BB962C8B-B14F-4D97-AF65-F5344CB8AC3E}">
        <p14:creationId xmlns:p14="http://schemas.microsoft.com/office/powerpoint/2010/main" xmlns="" val="227910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8358214" cy="451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Нижний колонтитул 7">
            <a:extLst>
              <a:ext uri="{FF2B5EF4-FFF2-40B4-BE49-F238E27FC236}">
                <a16:creationId xmlns:a16="http://schemas.microsoft.com/office/drawing/2014/main" xmlns="" id="{73C83CDB-3833-4655-AE87-5EAFB80B4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" y="6492875"/>
            <a:ext cx="2214546" cy="36512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с.Мирное 16 октября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7BF19B0-8616-484C-9CD9-8EB3AF82A0A9}"/>
              </a:ext>
            </a:extLst>
          </p:cNvPr>
          <p:cNvSpPr/>
          <p:nvPr/>
        </p:nvSpPr>
        <p:spPr>
          <a:xfrm>
            <a:off x="142844" y="214290"/>
            <a:ext cx="3754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3"/>
              </a:rPr>
              <a:t>http://ejudge.cfuv.ru/problems</a:t>
            </a:r>
            <a:endParaRPr lang="en-US" b="1" dirty="0"/>
          </a:p>
          <a:p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429132"/>
            <a:ext cx="3714744" cy="223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428860" y="5429264"/>
            <a:ext cx="2882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hlinkClick r:id="rId5"/>
              </a:rPr>
              <a:t>https://siriusolymp.ru</a:t>
            </a:r>
            <a:r>
              <a:rPr lang="en-US" b="1" dirty="0" smtClean="0">
                <a:hlinkClick r:id="rId5"/>
              </a:rPr>
              <a:t>/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28860" y="5917188"/>
            <a:ext cx="2411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hlinkClick r:id="rId6"/>
              </a:rPr>
              <a:t>https://stepik.org</a:t>
            </a:r>
            <a:r>
              <a:rPr lang="en-US" b="1" dirty="0" smtClean="0">
                <a:hlinkClick r:id="rId6"/>
              </a:rPr>
              <a:t>/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27910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5756"/>
          <a:stretch>
            <a:fillRect/>
          </a:stretch>
        </p:blipFill>
        <p:spPr bwMode="auto">
          <a:xfrm>
            <a:off x="142844" y="0"/>
            <a:ext cx="6000792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http://vos.olimpiada.ru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3398" y="188640"/>
            <a:ext cx="192031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лилиния 7"/>
          <p:cNvSpPr/>
          <p:nvPr/>
        </p:nvSpPr>
        <p:spPr>
          <a:xfrm>
            <a:off x="117987" y="5190302"/>
            <a:ext cx="6489290" cy="1318653"/>
          </a:xfrm>
          <a:custGeom>
            <a:avLst/>
            <a:gdLst>
              <a:gd name="connsiteX0" fmla="*/ 275303 w 6489290"/>
              <a:gd name="connsiteY0" fmla="*/ 315763 h 1318653"/>
              <a:gd name="connsiteX1" fmla="*/ 688258 w 6489290"/>
              <a:gd name="connsiteY1" fmla="*/ 315763 h 1318653"/>
              <a:gd name="connsiteX2" fmla="*/ 776748 w 6489290"/>
              <a:gd name="connsiteY2" fmla="*/ 286266 h 1318653"/>
              <a:gd name="connsiteX3" fmla="*/ 983226 w 6489290"/>
              <a:gd name="connsiteY3" fmla="*/ 256769 h 1318653"/>
              <a:gd name="connsiteX4" fmla="*/ 1111045 w 6489290"/>
              <a:gd name="connsiteY4" fmla="*/ 246937 h 1318653"/>
              <a:gd name="connsiteX5" fmla="*/ 1317523 w 6489290"/>
              <a:gd name="connsiteY5" fmla="*/ 227272 h 1318653"/>
              <a:gd name="connsiteX6" fmla="*/ 1425678 w 6489290"/>
              <a:gd name="connsiteY6" fmla="*/ 217440 h 1318653"/>
              <a:gd name="connsiteX7" fmla="*/ 1691148 w 6489290"/>
              <a:gd name="connsiteY7" fmla="*/ 187943 h 1318653"/>
              <a:gd name="connsiteX8" fmla="*/ 1956619 w 6489290"/>
              <a:gd name="connsiteY8" fmla="*/ 168279 h 1318653"/>
              <a:gd name="connsiteX9" fmla="*/ 2005781 w 6489290"/>
              <a:gd name="connsiteY9" fmla="*/ 158446 h 1318653"/>
              <a:gd name="connsiteX10" fmla="*/ 2064774 w 6489290"/>
              <a:gd name="connsiteY10" fmla="*/ 148614 h 1318653"/>
              <a:gd name="connsiteX11" fmla="*/ 2104103 w 6489290"/>
              <a:gd name="connsiteY11" fmla="*/ 138782 h 1318653"/>
              <a:gd name="connsiteX12" fmla="*/ 2340078 w 6489290"/>
              <a:gd name="connsiteY12" fmla="*/ 128950 h 1318653"/>
              <a:gd name="connsiteX13" fmla="*/ 2408903 w 6489290"/>
              <a:gd name="connsiteY13" fmla="*/ 119117 h 1318653"/>
              <a:gd name="connsiteX14" fmla="*/ 2467897 w 6489290"/>
              <a:gd name="connsiteY14" fmla="*/ 109285 h 1318653"/>
              <a:gd name="connsiteX15" fmla="*/ 3156155 w 6489290"/>
              <a:gd name="connsiteY15" fmla="*/ 89621 h 1318653"/>
              <a:gd name="connsiteX16" fmla="*/ 3726426 w 6489290"/>
              <a:gd name="connsiteY16" fmla="*/ 60124 h 1318653"/>
              <a:gd name="connsiteX17" fmla="*/ 3991897 w 6489290"/>
              <a:gd name="connsiteY17" fmla="*/ 40459 h 1318653"/>
              <a:gd name="connsiteX18" fmla="*/ 4385187 w 6489290"/>
              <a:gd name="connsiteY18" fmla="*/ 20795 h 1318653"/>
              <a:gd name="connsiteX19" fmla="*/ 4591665 w 6489290"/>
              <a:gd name="connsiteY19" fmla="*/ 1130 h 1318653"/>
              <a:gd name="connsiteX20" fmla="*/ 5948516 w 6489290"/>
              <a:gd name="connsiteY20" fmla="*/ 10963 h 1318653"/>
              <a:gd name="connsiteX21" fmla="*/ 5997678 w 6489290"/>
              <a:gd name="connsiteY21" fmla="*/ 30627 h 1318653"/>
              <a:gd name="connsiteX22" fmla="*/ 6076336 w 6489290"/>
              <a:gd name="connsiteY22" fmla="*/ 69956 h 1318653"/>
              <a:gd name="connsiteX23" fmla="*/ 6115665 w 6489290"/>
              <a:gd name="connsiteY23" fmla="*/ 79788 h 1318653"/>
              <a:gd name="connsiteX24" fmla="*/ 6194323 w 6489290"/>
              <a:gd name="connsiteY24" fmla="*/ 138782 h 1318653"/>
              <a:gd name="connsiteX25" fmla="*/ 6282813 w 6489290"/>
              <a:gd name="connsiteY25" fmla="*/ 187943 h 1318653"/>
              <a:gd name="connsiteX26" fmla="*/ 6351639 w 6489290"/>
              <a:gd name="connsiteY26" fmla="*/ 237104 h 1318653"/>
              <a:gd name="connsiteX27" fmla="*/ 6430297 w 6489290"/>
              <a:gd name="connsiteY27" fmla="*/ 325595 h 1318653"/>
              <a:gd name="connsiteX28" fmla="*/ 6469626 w 6489290"/>
              <a:gd name="connsiteY28" fmla="*/ 364924 h 1318653"/>
              <a:gd name="connsiteX29" fmla="*/ 6479458 w 6489290"/>
              <a:gd name="connsiteY29" fmla="*/ 414085 h 1318653"/>
              <a:gd name="connsiteX30" fmla="*/ 6489290 w 6489290"/>
              <a:gd name="connsiteY30" fmla="*/ 443582 h 1318653"/>
              <a:gd name="connsiteX31" fmla="*/ 6479458 w 6489290"/>
              <a:gd name="connsiteY31" fmla="*/ 689388 h 1318653"/>
              <a:gd name="connsiteX32" fmla="*/ 6469626 w 6489290"/>
              <a:gd name="connsiteY32" fmla="*/ 748382 h 1318653"/>
              <a:gd name="connsiteX33" fmla="*/ 6449961 w 6489290"/>
              <a:gd name="connsiteY33" fmla="*/ 777879 h 1318653"/>
              <a:gd name="connsiteX34" fmla="*/ 6410632 w 6489290"/>
              <a:gd name="connsiteY34" fmla="*/ 827040 h 1318653"/>
              <a:gd name="connsiteX35" fmla="*/ 6302478 w 6489290"/>
              <a:gd name="connsiteY35" fmla="*/ 895866 h 1318653"/>
              <a:gd name="connsiteX36" fmla="*/ 6184490 w 6489290"/>
              <a:gd name="connsiteY36" fmla="*/ 935195 h 1318653"/>
              <a:gd name="connsiteX37" fmla="*/ 6125497 w 6489290"/>
              <a:gd name="connsiteY37" fmla="*/ 954859 h 1318653"/>
              <a:gd name="connsiteX38" fmla="*/ 5919019 w 6489290"/>
              <a:gd name="connsiteY38" fmla="*/ 1053182 h 1318653"/>
              <a:gd name="connsiteX39" fmla="*/ 5850194 w 6489290"/>
              <a:gd name="connsiteY39" fmla="*/ 1072846 h 1318653"/>
              <a:gd name="connsiteX40" fmla="*/ 5781368 w 6489290"/>
              <a:gd name="connsiteY40" fmla="*/ 1102343 h 1318653"/>
              <a:gd name="connsiteX41" fmla="*/ 5555226 w 6489290"/>
              <a:gd name="connsiteY41" fmla="*/ 1161337 h 1318653"/>
              <a:gd name="connsiteX42" fmla="*/ 5397910 w 6489290"/>
              <a:gd name="connsiteY42" fmla="*/ 1200666 h 1318653"/>
              <a:gd name="connsiteX43" fmla="*/ 5142271 w 6489290"/>
              <a:gd name="connsiteY43" fmla="*/ 1230163 h 1318653"/>
              <a:gd name="connsiteX44" fmla="*/ 5063613 w 6489290"/>
              <a:gd name="connsiteY44" fmla="*/ 1239995 h 1318653"/>
              <a:gd name="connsiteX45" fmla="*/ 4984955 w 6489290"/>
              <a:gd name="connsiteY45" fmla="*/ 1249827 h 1318653"/>
              <a:gd name="connsiteX46" fmla="*/ 4925961 w 6489290"/>
              <a:gd name="connsiteY46" fmla="*/ 1259659 h 1318653"/>
              <a:gd name="connsiteX47" fmla="*/ 4650658 w 6489290"/>
              <a:gd name="connsiteY47" fmla="*/ 1279324 h 1318653"/>
              <a:gd name="connsiteX48" fmla="*/ 3952568 w 6489290"/>
              <a:gd name="connsiteY48" fmla="*/ 1289156 h 1318653"/>
              <a:gd name="connsiteX49" fmla="*/ 3844413 w 6489290"/>
              <a:gd name="connsiteY49" fmla="*/ 1298988 h 1318653"/>
              <a:gd name="connsiteX50" fmla="*/ 3244645 w 6489290"/>
              <a:gd name="connsiteY50" fmla="*/ 1318653 h 1318653"/>
              <a:gd name="connsiteX51" fmla="*/ 2045110 w 6489290"/>
              <a:gd name="connsiteY51" fmla="*/ 1308821 h 1318653"/>
              <a:gd name="connsiteX52" fmla="*/ 1887794 w 6489290"/>
              <a:gd name="connsiteY52" fmla="*/ 1279324 h 1318653"/>
              <a:gd name="connsiteX53" fmla="*/ 1789471 w 6489290"/>
              <a:gd name="connsiteY53" fmla="*/ 1269492 h 1318653"/>
              <a:gd name="connsiteX54" fmla="*/ 1710813 w 6489290"/>
              <a:gd name="connsiteY54" fmla="*/ 1259659 h 1318653"/>
              <a:gd name="connsiteX55" fmla="*/ 1406013 w 6489290"/>
              <a:gd name="connsiteY55" fmla="*/ 1239995 h 1318653"/>
              <a:gd name="connsiteX56" fmla="*/ 1268361 w 6489290"/>
              <a:gd name="connsiteY56" fmla="*/ 1220330 h 1318653"/>
              <a:gd name="connsiteX57" fmla="*/ 1199536 w 6489290"/>
              <a:gd name="connsiteY57" fmla="*/ 1210498 h 1318653"/>
              <a:gd name="connsiteX58" fmla="*/ 1081548 w 6489290"/>
              <a:gd name="connsiteY58" fmla="*/ 1190833 h 1318653"/>
              <a:gd name="connsiteX59" fmla="*/ 973394 w 6489290"/>
              <a:gd name="connsiteY59" fmla="*/ 1161337 h 1318653"/>
              <a:gd name="connsiteX60" fmla="*/ 884903 w 6489290"/>
              <a:gd name="connsiteY60" fmla="*/ 1151504 h 1318653"/>
              <a:gd name="connsiteX61" fmla="*/ 757084 w 6489290"/>
              <a:gd name="connsiteY61" fmla="*/ 1131840 h 1318653"/>
              <a:gd name="connsiteX62" fmla="*/ 698090 w 6489290"/>
              <a:gd name="connsiteY62" fmla="*/ 1112175 h 1318653"/>
              <a:gd name="connsiteX63" fmla="*/ 589936 w 6489290"/>
              <a:gd name="connsiteY63" fmla="*/ 1092511 h 1318653"/>
              <a:gd name="connsiteX64" fmla="*/ 462116 w 6489290"/>
              <a:gd name="connsiteY64" fmla="*/ 1072846 h 1318653"/>
              <a:gd name="connsiteX65" fmla="*/ 432619 w 6489290"/>
              <a:gd name="connsiteY65" fmla="*/ 1063014 h 1318653"/>
              <a:gd name="connsiteX66" fmla="*/ 383458 w 6489290"/>
              <a:gd name="connsiteY66" fmla="*/ 1053182 h 1318653"/>
              <a:gd name="connsiteX67" fmla="*/ 334297 w 6489290"/>
              <a:gd name="connsiteY67" fmla="*/ 1033517 h 1318653"/>
              <a:gd name="connsiteX68" fmla="*/ 304800 w 6489290"/>
              <a:gd name="connsiteY68" fmla="*/ 1023685 h 1318653"/>
              <a:gd name="connsiteX69" fmla="*/ 176981 w 6489290"/>
              <a:gd name="connsiteY69" fmla="*/ 945027 h 1318653"/>
              <a:gd name="connsiteX70" fmla="*/ 68826 w 6489290"/>
              <a:gd name="connsiteY70" fmla="*/ 886033 h 1318653"/>
              <a:gd name="connsiteX71" fmla="*/ 49161 w 6489290"/>
              <a:gd name="connsiteY71" fmla="*/ 856537 h 1318653"/>
              <a:gd name="connsiteX72" fmla="*/ 39329 w 6489290"/>
              <a:gd name="connsiteY72" fmla="*/ 827040 h 1318653"/>
              <a:gd name="connsiteX73" fmla="*/ 0 w 6489290"/>
              <a:gd name="connsiteY73" fmla="*/ 768046 h 1318653"/>
              <a:gd name="connsiteX74" fmla="*/ 9832 w 6489290"/>
              <a:gd name="connsiteY74" fmla="*/ 610730 h 1318653"/>
              <a:gd name="connsiteX75" fmla="*/ 49161 w 6489290"/>
              <a:gd name="connsiteY75" fmla="*/ 561569 h 1318653"/>
              <a:gd name="connsiteX76" fmla="*/ 127819 w 6489290"/>
              <a:gd name="connsiteY76" fmla="*/ 522240 h 1318653"/>
              <a:gd name="connsiteX77" fmla="*/ 196645 w 6489290"/>
              <a:gd name="connsiteY77" fmla="*/ 502575 h 1318653"/>
              <a:gd name="connsiteX78" fmla="*/ 226142 w 6489290"/>
              <a:gd name="connsiteY78" fmla="*/ 473079 h 1318653"/>
              <a:gd name="connsiteX79" fmla="*/ 285136 w 6489290"/>
              <a:gd name="connsiteY79" fmla="*/ 453414 h 1318653"/>
              <a:gd name="connsiteX80" fmla="*/ 314632 w 6489290"/>
              <a:gd name="connsiteY80" fmla="*/ 433750 h 1318653"/>
              <a:gd name="connsiteX81" fmla="*/ 373626 w 6489290"/>
              <a:gd name="connsiteY81" fmla="*/ 384588 h 1318653"/>
              <a:gd name="connsiteX82" fmla="*/ 403123 w 6489290"/>
              <a:gd name="connsiteY82" fmla="*/ 374756 h 1318653"/>
              <a:gd name="connsiteX83" fmla="*/ 432619 w 6489290"/>
              <a:gd name="connsiteY83" fmla="*/ 355092 h 1318653"/>
              <a:gd name="connsiteX84" fmla="*/ 462116 w 6489290"/>
              <a:gd name="connsiteY84" fmla="*/ 345259 h 1318653"/>
              <a:gd name="connsiteX85" fmla="*/ 501445 w 6489290"/>
              <a:gd name="connsiteY85" fmla="*/ 286266 h 131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6489290" h="1318653">
                <a:moveTo>
                  <a:pt x="275303" y="315763"/>
                </a:moveTo>
                <a:cubicBezTo>
                  <a:pt x="435113" y="347724"/>
                  <a:pt x="368047" y="338103"/>
                  <a:pt x="688258" y="315763"/>
                </a:cubicBezTo>
                <a:cubicBezTo>
                  <a:pt x="738990" y="312224"/>
                  <a:pt x="736634" y="292952"/>
                  <a:pt x="776748" y="286266"/>
                </a:cubicBezTo>
                <a:cubicBezTo>
                  <a:pt x="878115" y="269371"/>
                  <a:pt x="889270" y="265310"/>
                  <a:pt x="983226" y="256769"/>
                </a:cubicBezTo>
                <a:cubicBezTo>
                  <a:pt x="1025783" y="252900"/>
                  <a:pt x="1068478" y="250693"/>
                  <a:pt x="1111045" y="246937"/>
                </a:cubicBezTo>
                <a:lnTo>
                  <a:pt x="1317523" y="227272"/>
                </a:lnTo>
                <a:lnTo>
                  <a:pt x="1425678" y="217440"/>
                </a:lnTo>
                <a:cubicBezTo>
                  <a:pt x="1538643" y="194847"/>
                  <a:pt x="1489348" y="202891"/>
                  <a:pt x="1691148" y="187943"/>
                </a:cubicBezTo>
                <a:lnTo>
                  <a:pt x="1956619" y="168279"/>
                </a:lnTo>
                <a:lnTo>
                  <a:pt x="2005781" y="158446"/>
                </a:lnTo>
                <a:cubicBezTo>
                  <a:pt x="2025395" y="154880"/>
                  <a:pt x="2045226" y="152524"/>
                  <a:pt x="2064774" y="148614"/>
                </a:cubicBezTo>
                <a:cubicBezTo>
                  <a:pt x="2078025" y="145964"/>
                  <a:pt x="2090624" y="139745"/>
                  <a:pt x="2104103" y="138782"/>
                </a:cubicBezTo>
                <a:cubicBezTo>
                  <a:pt x="2182630" y="133173"/>
                  <a:pt x="2261420" y="132227"/>
                  <a:pt x="2340078" y="128950"/>
                </a:cubicBezTo>
                <a:lnTo>
                  <a:pt x="2408903" y="119117"/>
                </a:lnTo>
                <a:cubicBezTo>
                  <a:pt x="2428607" y="116086"/>
                  <a:pt x="2447990" y="110361"/>
                  <a:pt x="2467897" y="109285"/>
                </a:cubicBezTo>
                <a:cubicBezTo>
                  <a:pt x="2580496" y="103199"/>
                  <a:pt x="3073576" y="92162"/>
                  <a:pt x="3156155" y="89621"/>
                </a:cubicBezTo>
                <a:cubicBezTo>
                  <a:pt x="3365995" y="83164"/>
                  <a:pt x="3512512" y="75970"/>
                  <a:pt x="3726426" y="60124"/>
                </a:cubicBezTo>
                <a:lnTo>
                  <a:pt x="3991897" y="40459"/>
                </a:lnTo>
                <a:cubicBezTo>
                  <a:pt x="4240944" y="26623"/>
                  <a:pt x="4109854" y="33310"/>
                  <a:pt x="4385187" y="20795"/>
                </a:cubicBezTo>
                <a:cubicBezTo>
                  <a:pt x="4468371" y="0"/>
                  <a:pt x="4453534" y="1130"/>
                  <a:pt x="4591665" y="1130"/>
                </a:cubicBezTo>
                <a:lnTo>
                  <a:pt x="5948516" y="10963"/>
                </a:lnTo>
                <a:cubicBezTo>
                  <a:pt x="5964903" y="17518"/>
                  <a:pt x="5981653" y="23231"/>
                  <a:pt x="5997678" y="30627"/>
                </a:cubicBezTo>
                <a:cubicBezTo>
                  <a:pt x="6024294" y="42911"/>
                  <a:pt x="6047897" y="62846"/>
                  <a:pt x="6076336" y="69956"/>
                </a:cubicBezTo>
                <a:lnTo>
                  <a:pt x="6115665" y="79788"/>
                </a:lnTo>
                <a:cubicBezTo>
                  <a:pt x="6141884" y="99453"/>
                  <a:pt x="6166219" y="121920"/>
                  <a:pt x="6194323" y="138782"/>
                </a:cubicBezTo>
                <a:cubicBezTo>
                  <a:pt x="6256052" y="175820"/>
                  <a:pt x="6226391" y="159733"/>
                  <a:pt x="6282813" y="187943"/>
                </a:cubicBezTo>
                <a:cubicBezTo>
                  <a:pt x="6359507" y="264637"/>
                  <a:pt x="6261048" y="172397"/>
                  <a:pt x="6351639" y="237104"/>
                </a:cubicBezTo>
                <a:cubicBezTo>
                  <a:pt x="6372032" y="251670"/>
                  <a:pt x="6422314" y="316725"/>
                  <a:pt x="6430297" y="325595"/>
                </a:cubicBezTo>
                <a:cubicBezTo>
                  <a:pt x="6442699" y="339376"/>
                  <a:pt x="6456516" y="351814"/>
                  <a:pt x="6469626" y="364924"/>
                </a:cubicBezTo>
                <a:cubicBezTo>
                  <a:pt x="6472903" y="381311"/>
                  <a:pt x="6475405" y="397872"/>
                  <a:pt x="6479458" y="414085"/>
                </a:cubicBezTo>
                <a:cubicBezTo>
                  <a:pt x="6481972" y="424140"/>
                  <a:pt x="6489290" y="433218"/>
                  <a:pt x="6489290" y="443582"/>
                </a:cubicBezTo>
                <a:cubicBezTo>
                  <a:pt x="6489290" y="525583"/>
                  <a:pt x="6484737" y="607557"/>
                  <a:pt x="6479458" y="689388"/>
                </a:cubicBezTo>
                <a:cubicBezTo>
                  <a:pt x="6478175" y="709283"/>
                  <a:pt x="6475930" y="729469"/>
                  <a:pt x="6469626" y="748382"/>
                </a:cubicBezTo>
                <a:cubicBezTo>
                  <a:pt x="6465889" y="759593"/>
                  <a:pt x="6457051" y="768425"/>
                  <a:pt x="6449961" y="777879"/>
                </a:cubicBezTo>
                <a:cubicBezTo>
                  <a:pt x="6437370" y="794667"/>
                  <a:pt x="6426230" y="813001"/>
                  <a:pt x="6410632" y="827040"/>
                </a:cubicBezTo>
                <a:cubicBezTo>
                  <a:pt x="6404634" y="832438"/>
                  <a:pt x="6316195" y="890218"/>
                  <a:pt x="6302478" y="895866"/>
                </a:cubicBezTo>
                <a:cubicBezTo>
                  <a:pt x="6264144" y="911651"/>
                  <a:pt x="6223819" y="922085"/>
                  <a:pt x="6184490" y="935195"/>
                </a:cubicBezTo>
                <a:cubicBezTo>
                  <a:pt x="6164826" y="941750"/>
                  <a:pt x="6143494" y="944575"/>
                  <a:pt x="6125497" y="954859"/>
                </a:cubicBezTo>
                <a:cubicBezTo>
                  <a:pt x="6056188" y="994464"/>
                  <a:pt x="5999986" y="1030049"/>
                  <a:pt x="5919019" y="1053182"/>
                </a:cubicBezTo>
                <a:cubicBezTo>
                  <a:pt x="5896077" y="1059737"/>
                  <a:pt x="5872664" y="1064821"/>
                  <a:pt x="5850194" y="1072846"/>
                </a:cubicBezTo>
                <a:cubicBezTo>
                  <a:pt x="5826688" y="1081241"/>
                  <a:pt x="5805047" y="1094450"/>
                  <a:pt x="5781368" y="1102343"/>
                </a:cubicBezTo>
                <a:cubicBezTo>
                  <a:pt x="5659096" y="1143100"/>
                  <a:pt x="5662164" y="1135672"/>
                  <a:pt x="5555226" y="1161337"/>
                </a:cubicBezTo>
                <a:cubicBezTo>
                  <a:pt x="5502666" y="1173952"/>
                  <a:pt x="5451694" y="1195288"/>
                  <a:pt x="5397910" y="1200666"/>
                </a:cubicBezTo>
                <a:cubicBezTo>
                  <a:pt x="5246992" y="1215757"/>
                  <a:pt x="5332287" y="1206411"/>
                  <a:pt x="5142271" y="1230163"/>
                </a:cubicBezTo>
                <a:lnTo>
                  <a:pt x="5063613" y="1239995"/>
                </a:lnTo>
                <a:cubicBezTo>
                  <a:pt x="5037394" y="1243272"/>
                  <a:pt x="5011019" y="1245483"/>
                  <a:pt x="4984955" y="1249827"/>
                </a:cubicBezTo>
                <a:cubicBezTo>
                  <a:pt x="4965290" y="1253104"/>
                  <a:pt x="4945787" y="1257572"/>
                  <a:pt x="4925961" y="1259659"/>
                </a:cubicBezTo>
                <a:cubicBezTo>
                  <a:pt x="4897436" y="1262662"/>
                  <a:pt x="4669652" y="1278882"/>
                  <a:pt x="4650658" y="1279324"/>
                </a:cubicBezTo>
                <a:lnTo>
                  <a:pt x="3952568" y="1289156"/>
                </a:lnTo>
                <a:cubicBezTo>
                  <a:pt x="3916516" y="1292433"/>
                  <a:pt x="3880582" y="1297481"/>
                  <a:pt x="3844413" y="1298988"/>
                </a:cubicBezTo>
                <a:lnTo>
                  <a:pt x="3244645" y="1318653"/>
                </a:lnTo>
                <a:lnTo>
                  <a:pt x="2045110" y="1308821"/>
                </a:lnTo>
                <a:cubicBezTo>
                  <a:pt x="1959900" y="1307510"/>
                  <a:pt x="1971359" y="1293251"/>
                  <a:pt x="1887794" y="1279324"/>
                </a:cubicBezTo>
                <a:cubicBezTo>
                  <a:pt x="1855304" y="1273909"/>
                  <a:pt x="1822207" y="1273129"/>
                  <a:pt x="1789471" y="1269492"/>
                </a:cubicBezTo>
                <a:cubicBezTo>
                  <a:pt x="1763209" y="1266574"/>
                  <a:pt x="1737159" y="1261686"/>
                  <a:pt x="1710813" y="1259659"/>
                </a:cubicBezTo>
                <a:cubicBezTo>
                  <a:pt x="1609302" y="1251850"/>
                  <a:pt x="1406013" y="1239995"/>
                  <a:pt x="1406013" y="1239995"/>
                </a:cubicBezTo>
                <a:lnTo>
                  <a:pt x="1268361" y="1220330"/>
                </a:lnTo>
                <a:cubicBezTo>
                  <a:pt x="1245419" y="1217053"/>
                  <a:pt x="1222395" y="1214308"/>
                  <a:pt x="1199536" y="1210498"/>
                </a:cubicBezTo>
                <a:cubicBezTo>
                  <a:pt x="1160207" y="1203943"/>
                  <a:pt x="1119374" y="1203441"/>
                  <a:pt x="1081548" y="1190833"/>
                </a:cubicBezTo>
                <a:cubicBezTo>
                  <a:pt x="1032555" y="1174502"/>
                  <a:pt x="1022036" y="1168286"/>
                  <a:pt x="973394" y="1161337"/>
                </a:cubicBezTo>
                <a:cubicBezTo>
                  <a:pt x="944014" y="1157140"/>
                  <a:pt x="914309" y="1155514"/>
                  <a:pt x="884903" y="1151504"/>
                </a:cubicBezTo>
                <a:cubicBezTo>
                  <a:pt x="842191" y="1145680"/>
                  <a:pt x="799690" y="1138395"/>
                  <a:pt x="757084" y="1131840"/>
                </a:cubicBezTo>
                <a:cubicBezTo>
                  <a:pt x="737419" y="1125285"/>
                  <a:pt x="718088" y="1117629"/>
                  <a:pt x="698090" y="1112175"/>
                </a:cubicBezTo>
                <a:cubicBezTo>
                  <a:pt x="669094" y="1104267"/>
                  <a:pt x="618038" y="1098131"/>
                  <a:pt x="589936" y="1092511"/>
                </a:cubicBezTo>
                <a:cubicBezTo>
                  <a:pt x="483493" y="1071223"/>
                  <a:pt x="648202" y="1093524"/>
                  <a:pt x="462116" y="1072846"/>
                </a:cubicBezTo>
                <a:cubicBezTo>
                  <a:pt x="452284" y="1069569"/>
                  <a:pt x="442674" y="1065528"/>
                  <a:pt x="432619" y="1063014"/>
                </a:cubicBezTo>
                <a:cubicBezTo>
                  <a:pt x="416406" y="1058961"/>
                  <a:pt x="399465" y="1057984"/>
                  <a:pt x="383458" y="1053182"/>
                </a:cubicBezTo>
                <a:cubicBezTo>
                  <a:pt x="366553" y="1048110"/>
                  <a:pt x="350823" y="1039714"/>
                  <a:pt x="334297" y="1033517"/>
                </a:cubicBezTo>
                <a:cubicBezTo>
                  <a:pt x="324593" y="1029878"/>
                  <a:pt x="314070" y="1028320"/>
                  <a:pt x="304800" y="1023685"/>
                </a:cubicBezTo>
                <a:cubicBezTo>
                  <a:pt x="260054" y="1001312"/>
                  <a:pt x="221727" y="967400"/>
                  <a:pt x="176981" y="945027"/>
                </a:cubicBezTo>
                <a:cubicBezTo>
                  <a:pt x="87754" y="900413"/>
                  <a:pt x="122714" y="921959"/>
                  <a:pt x="68826" y="886033"/>
                </a:cubicBezTo>
                <a:cubicBezTo>
                  <a:pt x="62271" y="876201"/>
                  <a:pt x="54446" y="867106"/>
                  <a:pt x="49161" y="856537"/>
                </a:cubicBezTo>
                <a:cubicBezTo>
                  <a:pt x="44526" y="847267"/>
                  <a:pt x="44362" y="836100"/>
                  <a:pt x="39329" y="827040"/>
                </a:cubicBezTo>
                <a:cubicBezTo>
                  <a:pt x="27851" y="806380"/>
                  <a:pt x="0" y="768046"/>
                  <a:pt x="0" y="768046"/>
                </a:cubicBezTo>
                <a:cubicBezTo>
                  <a:pt x="3277" y="715607"/>
                  <a:pt x="4332" y="662982"/>
                  <a:pt x="9832" y="610730"/>
                </a:cubicBezTo>
                <a:cubicBezTo>
                  <a:pt x="13099" y="579695"/>
                  <a:pt x="22788" y="575954"/>
                  <a:pt x="49161" y="561569"/>
                </a:cubicBezTo>
                <a:cubicBezTo>
                  <a:pt x="74896" y="547532"/>
                  <a:pt x="99380" y="529350"/>
                  <a:pt x="127819" y="522240"/>
                </a:cubicBezTo>
                <a:cubicBezTo>
                  <a:pt x="177203" y="509894"/>
                  <a:pt x="154328" y="516681"/>
                  <a:pt x="196645" y="502575"/>
                </a:cubicBezTo>
                <a:cubicBezTo>
                  <a:pt x="206477" y="492743"/>
                  <a:pt x="213987" y="479832"/>
                  <a:pt x="226142" y="473079"/>
                </a:cubicBezTo>
                <a:cubicBezTo>
                  <a:pt x="244262" y="463012"/>
                  <a:pt x="285136" y="453414"/>
                  <a:pt x="285136" y="453414"/>
                </a:cubicBezTo>
                <a:cubicBezTo>
                  <a:pt x="294968" y="446859"/>
                  <a:pt x="305554" y="441315"/>
                  <a:pt x="314632" y="433750"/>
                </a:cubicBezTo>
                <a:cubicBezTo>
                  <a:pt x="347248" y="406570"/>
                  <a:pt x="337010" y="402896"/>
                  <a:pt x="373626" y="384588"/>
                </a:cubicBezTo>
                <a:cubicBezTo>
                  <a:pt x="382896" y="379953"/>
                  <a:pt x="393291" y="378033"/>
                  <a:pt x="403123" y="374756"/>
                </a:cubicBezTo>
                <a:cubicBezTo>
                  <a:pt x="412955" y="368201"/>
                  <a:pt x="422050" y="360377"/>
                  <a:pt x="432619" y="355092"/>
                </a:cubicBezTo>
                <a:cubicBezTo>
                  <a:pt x="441889" y="350457"/>
                  <a:pt x="454787" y="352588"/>
                  <a:pt x="462116" y="345259"/>
                </a:cubicBezTo>
                <a:cubicBezTo>
                  <a:pt x="478828" y="328547"/>
                  <a:pt x="501445" y="286266"/>
                  <a:pt x="501445" y="286266"/>
                </a:cubicBezTo>
              </a:path>
            </a:pathLst>
          </a:custGeom>
          <a:ln w="28575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43636" y="2714195"/>
            <a:ext cx="292892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smtClean="0"/>
              <a:t>Информатика</a:t>
            </a:r>
          </a:p>
          <a:p>
            <a:r>
              <a:rPr lang="ru-RU" sz="1050" dirty="0" smtClean="0"/>
              <a:t>Продолжительность тура:</a:t>
            </a:r>
            <a:br>
              <a:rPr lang="ru-RU" sz="1050" dirty="0" smtClean="0"/>
            </a:br>
            <a:r>
              <a:rPr lang="ru-RU" sz="1050" dirty="0" smtClean="0"/>
              <a:t>5−6 класс — </a:t>
            </a:r>
            <a:r>
              <a:rPr lang="ru-RU" sz="1050" b="1" dirty="0" smtClean="0"/>
              <a:t>60 минут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7−8 класс — </a:t>
            </a:r>
            <a:r>
              <a:rPr lang="ru-RU" sz="1050" b="1" dirty="0" smtClean="0"/>
              <a:t>120 минут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9−11 класс — </a:t>
            </a:r>
            <a:r>
              <a:rPr lang="ru-RU" sz="1050" b="1" dirty="0" smtClean="0"/>
              <a:t>120 минут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ru-RU" sz="1050" dirty="0" smtClean="0"/>
              <a:t>При выполнении заданий олимпиады для 7−8 класса необходимо использование компьютера или ноутбука с установленным редактором электронных таблиц. Если участник будет решать задания на программирование, то необходимо установить среду разработки.</a:t>
            </a:r>
            <a:br>
              <a:rPr lang="ru-RU" sz="1050" dirty="0" smtClean="0"/>
            </a:br>
            <a:r>
              <a:rPr lang="ru-RU" sz="1050" dirty="0" smtClean="0"/>
              <a:t>Для 9−11 классов все задачи предполагают наличие установленного языка программирования.</a:t>
            </a:r>
            <a:br>
              <a:rPr lang="ru-RU" sz="1050" dirty="0" smtClean="0"/>
            </a:br>
            <a:r>
              <a:rPr lang="ru-RU" sz="1050" dirty="0" smtClean="0"/>
              <a:t>Информация об используемых языках программирования появится позже.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xmlns="" val="2496857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Перечень олимпиад для школьников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28736"/>
            <a:ext cx="8568952" cy="485313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Перечень 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это ежегодный список интеллектуальных соревнований для школьников, которые могут давать льготы при поступлении в вузы. 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Перечня составляется летом, утверждается в сентябре.</a:t>
            </a:r>
          </a:p>
          <a:p>
            <a:endParaRPr lang="ru-RU" sz="28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Каждый вуз самостоятельно определяет льготы, которые дают дипломы олимпиад (должны быть опубликованы на сайте вуза).</a:t>
            </a:r>
          </a:p>
          <a:p>
            <a:endParaRPr lang="ru-RU" sz="28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олимпиады бесплатные.</a:t>
            </a:r>
          </a:p>
          <a:p>
            <a:endParaRPr lang="ru-RU" sz="28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Отборочный тур (чаще всего дистанционно), заключительный тур (очно).</a:t>
            </a:r>
          </a:p>
          <a:p>
            <a:endParaRPr lang="ru-RU" sz="28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Перечень 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олимпиад для школьников на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2023/24 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учебный год содержит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87 </a:t>
            </a:r>
            <a: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олимпиад.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информатике –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 </a:t>
            </a:r>
            <a: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олимпиад.</a:t>
            </a:r>
          </a:p>
          <a:p>
            <a:endParaRPr lang="ru-RU" sz="28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https://olimpiada.ru/article/1085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ru-RU" sz="2000" b="1" u="sng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771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357166"/>
            <a:ext cx="84296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Открытая олимпиада школьников (информатика) </a:t>
            </a:r>
            <a:endParaRPr lang="ru-RU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  <a:hlinkClick r:id="rId2"/>
            </a:endParaRPr>
          </a:p>
          <a:p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23/24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учебного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года</a:t>
            </a:r>
            <a:endParaRPr lang="ru-RU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3"/>
              </a:rPr>
              <a:t>Олимпиада по дискретной математике и теоретической информатике (ЛЭТИ)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Олимпиада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школьников «Ломоносов» в 2023/2024 учебном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году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643182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40005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informatics.mccme.ru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ru-RU" b="1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http://codeforces.com/</a:t>
            </a:r>
            <a:endParaRPr lang="en-US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7"/>
              </a:rPr>
              <a:t>://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7"/>
              </a:rPr>
              <a:t>acmp.ru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3571876"/>
            <a:ext cx="5918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Интернет-ресурсы для подготовки к олимпиадам</a:t>
            </a:r>
            <a:endParaRPr lang="ru-RU" altLang="ru-RU" sz="20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hlinkClick r:id="rId7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00364" y="4643446"/>
            <a:ext cx="62150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Python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https</a:t>
            </a:r>
            <a:r>
              <a:rPr lang="ru-RU" altLang="ru-RU" b="1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://yadi.sk/d/4H03CBtgSX1KUw</a:t>
            </a:r>
            <a:r>
              <a:rPr lang="ru-RU" altLang="ru-RU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(инсталляция для операционных систем </a:t>
            </a:r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 и выше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  <a:hlinkClick r:id="rId9"/>
              </a:rPr>
              <a:t>Программное обеспечение для проведения ГИА   и олимпиад по информатике  (ссылки для инсталляции программ  Кумир 1.9.1, </a:t>
            </a:r>
            <a:r>
              <a:rPr lang="en-US" altLang="ru-RU" b="1" dirty="0" err="1" smtClean="0">
                <a:latin typeface="Times New Roman" pitchFamily="18" charset="0"/>
                <a:cs typeface="Times New Roman" pitchFamily="18" charset="0"/>
                <a:hlinkClick r:id="rId9"/>
              </a:rPr>
              <a:t>PascalABC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  <a:hlinkClick r:id="rId9"/>
              </a:rPr>
              <a:t>.</a:t>
            </a:r>
            <a:r>
              <a:rPr lang="en-US" altLang="ru-RU" b="1" dirty="0" smtClean="0">
                <a:latin typeface="Times New Roman" pitchFamily="18" charset="0"/>
                <a:cs typeface="Times New Roman" pitchFamily="18" charset="0"/>
                <a:hlinkClick r:id="rId9"/>
              </a:rPr>
              <a:t>Net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  <a:hlinkClick r:id="rId9"/>
              </a:rPr>
              <a:t>, </a:t>
            </a:r>
            <a:r>
              <a:rPr lang="en-US" altLang="ru-RU" b="1" dirty="0" smtClean="0">
                <a:latin typeface="Times New Roman" pitchFamily="18" charset="0"/>
                <a:cs typeface="Times New Roman" pitchFamily="18" charset="0"/>
                <a:hlinkClick r:id="rId9"/>
              </a:rPr>
              <a:t>Python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  <a:hlinkClick r:id="rId9"/>
              </a:rPr>
              <a:t>, </a:t>
            </a:r>
            <a:r>
              <a:rPr lang="en-US" altLang="ru-RU" b="1" dirty="0" smtClean="0">
                <a:latin typeface="Times New Roman" pitchFamily="18" charset="0"/>
                <a:cs typeface="Times New Roman" pitchFamily="18" charset="0"/>
                <a:hlinkClick r:id="rId9"/>
              </a:rPr>
              <a:t>C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  <a:hlinkClick r:id="rId9"/>
              </a:rPr>
              <a:t>++  и сред программирования).</a:t>
            </a:r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285860"/>
            <a:ext cx="6059016" cy="11430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Командная олимпиада </a:t>
            </a:r>
            <a:br>
              <a:rPr lang="ru-RU" sz="28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программированию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500306"/>
            <a:ext cx="6535628" cy="3590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Особенности:</a:t>
            </a:r>
          </a:p>
          <a:p>
            <a:pPr marL="365760" indent="-256032" algn="just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участника – 1 компьютер.</a:t>
            </a:r>
          </a:p>
          <a:p>
            <a:pPr marL="365760" indent="-256032" algn="just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Проверка во время олимпиады.</a:t>
            </a:r>
          </a:p>
          <a:p>
            <a:pPr marL="365760" indent="-256032" algn="just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Таблица результатов доступна всем участникам </a:t>
            </a:r>
            <a:b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(замораживается за час до окончания олимпиады).</a:t>
            </a:r>
          </a:p>
          <a:p>
            <a:pPr marL="365760" indent="-256032" algn="just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Засчитываются только задачи, прошедшие все тесты.</a:t>
            </a:r>
          </a:p>
          <a:p>
            <a:pPr marL="365760" indent="-256032" algn="just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Учитывается время сдачи задач.</a:t>
            </a:r>
          </a:p>
          <a:p>
            <a:pPr marL="365760" indent="-256032" algn="just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неудачную попытку сдачи – штраф.</a:t>
            </a:r>
          </a:p>
          <a:p>
            <a:pPr marL="365760" indent="-256032" algn="just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Рейтинг команд = количество задач + время. </a:t>
            </a:r>
            <a:r>
              <a:rPr lang="en-US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http://ejudge.cfuv.ru</a:t>
            </a:r>
            <a:endParaRPr lang="ru-RU" sz="20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857ADC5-C324-48B4-9BAA-05E64CE4FB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01" b="69876"/>
          <a:stretch/>
        </p:blipFill>
        <p:spPr>
          <a:xfrm>
            <a:off x="0" y="214290"/>
            <a:ext cx="9144000" cy="1065870"/>
          </a:xfrm>
          <a:prstGeom prst="rect">
            <a:avLst/>
          </a:prstGeom>
        </p:spPr>
      </p:pic>
      <p:pic>
        <p:nvPicPr>
          <p:cNvPr id="3074" name="Picture 2" descr="D:\ab 2014\6 Внеклассная работа\Кабинет\Оформление кабинета\Самый новый стенд\workingtogether-dreamstime_xs_243315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54" y="4643446"/>
            <a:ext cx="2059807" cy="200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3135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требуется от учителя для подготовки школьников?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Постоянно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учиться самому</a:t>
            </a:r>
            <a:r>
              <a:rPr lang="en-US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Поддерживать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связь</a:t>
            </a:r>
            <a:r>
              <a:rPr lang="en-US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учащимися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Подбирать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посильные и интересные задания;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Искать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новые</a:t>
            </a:r>
            <a:r>
              <a:rPr lang="en-US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полезные ресурсы</a:t>
            </a:r>
            <a:r>
              <a:rPr lang="en-US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Практиковать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небольшие соревнования</a:t>
            </a:r>
            <a:r>
              <a:rPr lang="en-US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Уважительно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относиться к учащимся, поддерживать их стремление расти. </a:t>
            </a:r>
            <a:endParaRPr 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66470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970</TotalTime>
  <Words>439</Words>
  <Application>Microsoft Office PowerPoint</Application>
  <PresentationFormat>Экран (4:3)</PresentationFormat>
  <Paragraphs>92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Перечень олимпиад для школьников</vt:lpstr>
      <vt:lpstr>Слайд 7</vt:lpstr>
      <vt:lpstr>Командная олимпиада  по программированию</vt:lpstr>
      <vt:lpstr>Что требуется от учителя для подготовки школьников?</vt:lpstr>
      <vt:lpstr>Источники информации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pc</cp:lastModifiedBy>
  <cp:revision>182</cp:revision>
  <dcterms:created xsi:type="dcterms:W3CDTF">2021-09-20T07:44:36Z</dcterms:created>
  <dcterms:modified xsi:type="dcterms:W3CDTF">2023-10-15T16:57:29Z</dcterms:modified>
</cp:coreProperties>
</file>