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8.xml" ContentType="application/vnd.openxmlformats-officedocument.presentationml.slid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84" d="100"/>
          <a:sy n="84" d="100"/>
        </p:scale>
        <p:origin x="1098" y="78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 /><Relationship Id="rId17" Type="http://schemas.openxmlformats.org/officeDocument/2006/relationships/tableStyles" Target="tableStyles.xml" /><Relationship Id="rId18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08D1FC0-5E6D-47FC-9949-B6BE1D2D38B1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EA5AC45-9FAA-4DB2-B480-4B516B94780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08D1FC0-5E6D-47FC-9949-B6BE1D2D38B1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EA5AC45-9FAA-4DB2-B480-4B516B94780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08D1FC0-5E6D-47FC-9949-B6BE1D2D38B1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EA5AC45-9FAA-4DB2-B480-4B516B94780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08D1FC0-5E6D-47FC-9949-B6BE1D2D38B1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EA5AC45-9FAA-4DB2-B480-4B516B94780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08D1FC0-5E6D-47FC-9949-B6BE1D2D38B1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EA5AC45-9FAA-4DB2-B480-4B516B94780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08D1FC0-5E6D-47FC-9949-B6BE1D2D38B1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EA5AC45-9FAA-4DB2-B480-4B516B94780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08D1FC0-5E6D-47FC-9949-B6BE1D2D38B1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EA5AC45-9FAA-4DB2-B480-4B516B94780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08D1FC0-5E6D-47FC-9949-B6BE1D2D38B1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EA5AC45-9FAA-4DB2-B480-4B516B94780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08D1FC0-5E6D-47FC-9949-B6BE1D2D38B1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EA5AC45-9FAA-4DB2-B480-4B516B94780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08D1FC0-5E6D-47FC-9949-B6BE1D2D38B1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EA5AC45-9FAA-4DB2-B480-4B516B94780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08D1FC0-5E6D-47FC-9949-B6BE1D2D38B1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EA5AC45-9FAA-4DB2-B480-4B516B94780E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08D1FC0-5E6D-47FC-9949-B6BE1D2D38B1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EA5AC45-9FAA-4DB2-B480-4B516B94780E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hyperlink" Target="https://monm.rk.gov.ru/structure/3748b454-d262-48b3-b605-85cf93fadbbc" TargetMode="Externa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Relationship Id="rId3" Type="http://schemas.openxmlformats.org/officeDocument/2006/relationships/image" Target="../media/image3.jp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6" name="Picture 2" descr="http://mypresentation.ru/documents/6f3d570dcf98c1623fbf871bb72ee846/img2.jpg"/>
          <p:cNvPicPr>
            <a:picLocks noChangeAspect="1" noChangeArrowheads="1"/>
          </p:cNvPicPr>
          <p:nvPr/>
        </p:nvPicPr>
        <p:blipFill>
          <a:blip r:embed="rId2"/>
          <a:srcRect l="0" t="0" r="0" b="2751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3568" y="476672"/>
            <a:ext cx="7772400" cy="2952328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>
              <a:defRPr/>
            </a:pPr>
            <a:r>
              <a:rPr sz="2800" b="1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Нормативно-правов</a:t>
            </a:r>
            <a:r>
              <a:rPr sz="2800" b="1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ы</a:t>
            </a:r>
            <a:r>
              <a:rPr sz="2800" b="1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е</a:t>
            </a:r>
            <a:r>
              <a:rPr sz="2800" b="1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sz="2800" b="1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основы обучения на государственных языках Республики Крым, изучени</a:t>
            </a:r>
            <a:r>
              <a:rPr sz="2800" b="1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я</a:t>
            </a:r>
            <a:r>
              <a:rPr sz="2800" b="1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 и преподавания</a:t>
            </a:r>
            <a:r>
              <a:rPr sz="2800" b="1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 родных языков</a:t>
            </a:r>
            <a:r>
              <a:rPr sz="2800" b="1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 в образовательных организациях</a:t>
            </a:r>
            <a:r>
              <a:rPr sz="2800" b="1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 Республики Крым</a:t>
            </a:r>
            <a:r>
              <a:rPr sz="2800" b="1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/>
              </a:rPr>
              <a:t> в 2025/2026 учебном году</a:t>
            </a:r>
            <a:endParaRPr lang="ru-RU" sz="3600" b="1" i="1">
              <a:latin typeface="Times New Roman"/>
              <a:cs typeface="Times New Roman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4825724" y="4260812"/>
            <a:ext cx="3778723" cy="2120514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75000" lnSpcReduction="5000"/>
          </a:bodyPr>
          <a:lstStyle/>
          <a:p>
            <a:pPr algn="just">
              <a:lnSpc>
                <a:spcPct val="100000"/>
              </a:lnSpc>
              <a:defRPr/>
            </a:pPr>
            <a:r>
              <a:rPr lang="ru-RU" sz="2400" b="1" i="1">
                <a:solidFill>
                  <a:srgbClr val="002060"/>
                </a:solidFill>
                <a:latin typeface="Times New Roman"/>
                <a:cs typeface="Calibri"/>
              </a:rPr>
              <a:t>Сулейманова Зарема </a:t>
            </a:r>
            <a:r>
              <a:rPr lang="ru-RU" sz="2400" b="1" i="1">
                <a:solidFill>
                  <a:srgbClr val="002060"/>
                </a:solidFill>
                <a:latin typeface="Times New Roman"/>
                <a:cs typeface="Calibri"/>
              </a:rPr>
              <a:t>Сейяровна</a:t>
            </a:r>
            <a:r>
              <a:rPr lang="ru-RU" sz="2400" b="1" i="1">
                <a:solidFill>
                  <a:srgbClr val="002060"/>
                </a:solidFill>
                <a:latin typeface="Times New Roman"/>
                <a:cs typeface="Calibri"/>
              </a:rPr>
              <a:t>, </a:t>
            </a:r>
            <a:r>
              <a:rPr lang="ru-RU" sz="2000" b="1" i="1">
                <a:solidFill>
                  <a:srgbClr val="002060"/>
                </a:solidFill>
                <a:latin typeface="Times New Roman"/>
                <a:cs typeface="Calibri"/>
              </a:rPr>
              <a:t>заведующий сектором образования на родных языках управления общего образования Министерства образования, науки и молодежи Республики Крым</a:t>
            </a:r>
            <a:endParaRPr sz="2000"/>
          </a:p>
          <a:p>
            <a:pPr algn="just">
              <a:defRPr/>
            </a:pPr>
            <a:r>
              <a:rPr lang="ru-RU">
                <a:solidFill>
                  <a:schemeClr val="tx1">
                    <a:lumMod val="95000"/>
                    <a:lumOff val="5000"/>
                  </a:schemeClr>
                </a:solidFill>
                <a:latin typeface="Monotype Corsiva"/>
              </a:rPr>
              <a:t> </a:t>
            </a:r>
            <a:endParaRPr/>
          </a:p>
          <a:p>
            <a:pPr>
              <a:defRPr/>
            </a:pPr>
            <a:endParaRPr lang="ru-RU"/>
          </a:p>
        </p:txBody>
      </p:sp>
      <p:pic>
        <p:nvPicPr>
          <p:cNvPr id="7" name="Picture 2" descr="http://ds6.detkin-club.ru/images/custom_2/_581e0d3b9b779.jpg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395536" y="3575497"/>
            <a:ext cx="3168351" cy="302433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64125973" name="Picture 2" descr="http://mypresentation.ru/documents/6f3d570dcf98c1623fbf871bb72ee846/img2.jpg"/>
          <p:cNvPicPr>
            <a:picLocks noChangeAspect="1" noChangeArrowheads="1"/>
          </p:cNvPicPr>
          <p:nvPr/>
        </p:nvPicPr>
        <p:blipFill>
          <a:blip r:embed="rId2"/>
          <a:srcRect l="0" t="0" r="0" b="2751"/>
          <a:stretch/>
        </p:blipFill>
        <p:spPr bwMode="auto">
          <a:xfrm>
            <a:off x="0" y="18504"/>
            <a:ext cx="9144000" cy="6858000"/>
          </a:xfrm>
          <a:prstGeom prst="rect">
            <a:avLst/>
          </a:prstGeom>
          <a:noFill/>
        </p:spPr>
      </p:pic>
      <p:sp>
        <p:nvSpPr>
          <p:cNvPr id="2055644619" name="Содержимое 2"/>
          <p:cNvSpPr>
            <a:spLocks noGrp="1"/>
          </p:cNvSpPr>
          <p:nvPr>
            <p:ph idx="1"/>
          </p:nvPr>
        </p:nvSpPr>
        <p:spPr bwMode="auto">
          <a:xfrm flipH="0" flipV="0">
            <a:off x="457192" y="404662"/>
            <a:ext cx="8230330" cy="805991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indent="0" algn="ctr">
              <a:buFont typeface="Arial"/>
              <a:buNone/>
              <a:defRPr/>
            </a:pPr>
            <a:r>
              <a:rPr lang="ru-RU" sz="22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Федеральный закон от 29.12.2012 № 273-ФЗ </a:t>
            </a:r>
            <a:br>
              <a:rPr lang="ru-RU" sz="22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2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«Об образовании в Российской Федерации» </a:t>
            </a:r>
            <a:endParaRPr/>
          </a:p>
        </p:txBody>
      </p:sp>
      <p:sp>
        <p:nvSpPr>
          <p:cNvPr id="1356292921" name="TextBox 5"/>
          <p:cNvSpPr txBox="1"/>
          <p:nvPr/>
        </p:nvSpPr>
        <p:spPr bwMode="auto">
          <a:xfrm flipH="0" flipV="0">
            <a:off x="450711" y="1278198"/>
            <a:ext cx="8294769" cy="57702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en-US" sz="18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     </a:t>
            </a:r>
            <a:r>
              <a:rPr lang="ru-RU" sz="18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</a:t>
            </a:r>
            <a:r>
              <a:rPr lang="ru-RU" sz="16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татья 35. Пользование учебниками, учебными пособиями, средствами обучения и воспитания. </a:t>
            </a:r>
            <a:endParaRPr sz="1600"/>
          </a:p>
          <a:p>
            <a:pPr marL="0"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ru-RU" sz="16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1. О</a:t>
            </a:r>
            <a:r>
              <a:rPr lang="ru-RU" sz="1600" b="1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бучающимся</a:t>
            </a:r>
            <a:r>
              <a:rPr lang="ru-RU" sz="16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, осваивающим основные образовательные программы за счет бюджетных ассигнований федерального бюджета, бюджетов субъектов Российской Федерации и местных бюджетов в пределах федеральных государственных образовательных стандартов, федеральных государственных требований, образовательных стандартов и самостоятельно устанавливаемых требований, организациями, осуществляющими образовательную деятельность, </a:t>
            </a:r>
            <a:r>
              <a:rPr lang="ru-RU" sz="1600" b="1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бесплатно предоставляются в пользование на время получения образования учебники и учебные пособия, а также учебно-методические материалы, средства обучения и воспитания</a:t>
            </a:r>
            <a:r>
              <a:rPr lang="ru-RU" sz="16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 </a:t>
            </a:r>
            <a:endParaRPr sz="1600"/>
          </a:p>
          <a:p>
            <a:pPr marL="0"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ru-RU" sz="16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2. </a:t>
            </a:r>
            <a:r>
              <a:rPr lang="ru-RU" sz="1600" b="1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Обеспечение учебниками и учебными пособиями</a:t>
            </a:r>
            <a:r>
              <a:rPr lang="ru-RU" sz="16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, а также учебно-методическими материалами, средствами обучения и воспитания организаций, осуществляющих образовательную деятельность по основным образовательным программам, в пределах федеральных государственных образовательных стандартов, федеральных государственных требований, образовательных стандартов и самостоятельно устанавливаемых требований </a:t>
            </a:r>
            <a:r>
              <a:rPr lang="ru-RU" sz="1600" b="1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осуществляется за счет бюджетных ассигнований федерального бюджета, бюджетов субъектов Российской Федерации и местных бюджетов.</a:t>
            </a:r>
            <a:endParaRPr sz="1600"/>
          </a:p>
          <a:p>
            <a:pPr algn="just">
              <a:defRPr/>
            </a:pPr>
            <a:endParaRPr sz="1800">
              <a:solidFill>
                <a:schemeClr val="tx2">
                  <a:lumMod val="75000"/>
                </a:schemeClr>
              </a:solidFill>
            </a:endParaRPr>
          </a:p>
          <a:p>
            <a:pPr marL="0" algn="just">
              <a:lnSpc>
                <a:spcPct val="110000"/>
              </a:lnSpc>
              <a:spcBef>
                <a:spcPts val="0"/>
              </a:spcBef>
              <a:defRPr/>
            </a:pPr>
            <a:endParaRPr sz="1600"/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1497862" name="Picture 2" descr="http://mypresentation.ru/documents/6f3d570dcf98c1623fbf871bb72ee846/img2.jpg"/>
          <p:cNvPicPr>
            <a:picLocks noChangeAspect="1" noChangeArrowheads="1"/>
          </p:cNvPicPr>
          <p:nvPr/>
        </p:nvPicPr>
        <p:blipFill>
          <a:blip r:embed="rId2"/>
          <a:srcRect l="0" t="0" r="0" b="2751"/>
          <a:stretch/>
        </p:blipFill>
        <p:spPr bwMode="auto">
          <a:xfrm>
            <a:off x="6838" y="18504"/>
            <a:ext cx="9144000" cy="6858000"/>
          </a:xfrm>
          <a:prstGeom prst="rect">
            <a:avLst/>
          </a:prstGeom>
          <a:noFill/>
        </p:spPr>
      </p:pic>
      <p:sp>
        <p:nvSpPr>
          <p:cNvPr id="148119298" name="Содержимое 2"/>
          <p:cNvSpPr>
            <a:spLocks noGrp="1"/>
          </p:cNvSpPr>
          <p:nvPr>
            <p:ph idx="1"/>
          </p:nvPr>
        </p:nvSpPr>
        <p:spPr bwMode="auto">
          <a:xfrm flipH="0" flipV="0">
            <a:off x="457193" y="404663"/>
            <a:ext cx="8230331" cy="841597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indent="0" algn="ctr">
              <a:buFont typeface="Arial"/>
              <a:buNone/>
              <a:defRPr/>
            </a:pPr>
            <a:r>
              <a:rPr lang="ru-RU" sz="20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Обеспеченность учебно-методической литературой </a:t>
            </a:r>
            <a:endParaRPr lang="ru-RU" sz="2000" b="1" i="0" u="none" strike="noStrike" cap="none" spc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0" indent="0" algn="ctr">
              <a:buFont typeface="Arial"/>
              <a:buNone/>
              <a:defRPr/>
            </a:pPr>
            <a:r>
              <a:rPr lang="ru-RU" sz="20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на украинском языке</a:t>
            </a:r>
            <a:endParaRPr/>
          </a:p>
        </p:txBody>
      </p:sp>
      <p:sp>
        <p:nvSpPr>
          <p:cNvPr id="1645972559" name="TextBox 5"/>
          <p:cNvSpPr txBox="1"/>
          <p:nvPr/>
        </p:nvSpPr>
        <p:spPr bwMode="auto">
          <a:xfrm flipH="0" flipV="0">
            <a:off x="423893" y="1486611"/>
            <a:ext cx="8310611" cy="3377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defRPr/>
            </a:pPr>
            <a:r>
              <a:rPr lang="ru-RU" sz="18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       В 2018, 2023 годах Министерством образования, науки и молодежи Республики Крым была организована работа по подготовке, изданию и поставке в муниципальные образования Республики Крым оригинальной учебно-методической литературы по украинскому языку и литературе.  </a:t>
            </a:r>
            <a:endParaRPr sz="1800"/>
          </a:p>
          <a:p>
            <a:pPr algn="just">
              <a:spcAft>
                <a:spcPts val="0"/>
              </a:spcAft>
              <a:defRPr/>
            </a:pPr>
            <a:r>
              <a:rPr lang="ru-RU" sz="18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      Всего было издано:</a:t>
            </a:r>
            <a:endParaRPr sz="1800"/>
          </a:p>
          <a:p>
            <a:pPr marL="283879" indent="-283879" algn="just">
              <a:spcAft>
                <a:spcPts val="0"/>
              </a:spcAft>
              <a:buFont typeface="Arial"/>
              <a:buChar char="–"/>
              <a:defRPr/>
            </a:pPr>
            <a:r>
              <a:rPr lang="ru-RU" sz="18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</a:t>
            </a:r>
            <a:r>
              <a:rPr lang="ru-RU" sz="18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2018 году 7 наименований учебных пособий по украинскому языку и литературному чтению на украинском языке для учащихся 1-4 классов;</a:t>
            </a:r>
            <a:endParaRPr sz="1800"/>
          </a:p>
          <a:p>
            <a:pPr marL="283879" indent="-283879" algn="just">
              <a:spcAft>
                <a:spcPts val="0"/>
              </a:spcAft>
              <a:buFont typeface="Arial"/>
              <a:buChar char="–"/>
              <a:defRPr/>
            </a:pPr>
            <a:r>
              <a:rPr lang="ru-RU" sz="18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</a:t>
            </a:r>
            <a:r>
              <a:rPr lang="ru-RU" sz="18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2023 году 4 наименования учебных пособий </a:t>
            </a:r>
            <a:r>
              <a:rPr lang="ru-RU" sz="18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по украинскому языку </a:t>
            </a:r>
            <a:r>
              <a:rPr lang="ru-RU" sz="18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 соответствии с обновленным федеральным государственным образовательным стандартом начального общего образования;</a:t>
            </a:r>
            <a:endParaRPr sz="1800"/>
          </a:p>
          <a:p>
            <a:pPr marL="0" algn="just">
              <a:lnSpc>
                <a:spcPct val="110000"/>
              </a:lnSpc>
              <a:spcBef>
                <a:spcPts val="0"/>
              </a:spcBef>
              <a:defRPr/>
            </a:pPr>
            <a:endParaRPr sz="1600"/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953850805" name="Picture 2" descr="http://mypresentation.ru/documents/6f3d570dcf98c1623fbf871bb72ee846/img2.jpg"/>
          <p:cNvPicPr>
            <a:picLocks noChangeAspect="1" noChangeArrowheads="1"/>
          </p:cNvPicPr>
          <p:nvPr/>
        </p:nvPicPr>
        <p:blipFill>
          <a:blip r:embed="rId2"/>
          <a:srcRect l="0" t="0" r="0" b="2751"/>
          <a:stretch/>
        </p:blipFill>
        <p:spPr bwMode="auto">
          <a:xfrm>
            <a:off x="6838" y="18504"/>
            <a:ext cx="9144000" cy="6858000"/>
          </a:xfrm>
          <a:prstGeom prst="rect">
            <a:avLst/>
          </a:prstGeom>
          <a:noFill/>
        </p:spPr>
      </p:pic>
      <p:sp>
        <p:nvSpPr>
          <p:cNvPr id="895918838" name="Содержимое 2"/>
          <p:cNvSpPr>
            <a:spLocks noGrp="1"/>
          </p:cNvSpPr>
          <p:nvPr>
            <p:ph idx="1"/>
          </p:nvPr>
        </p:nvSpPr>
        <p:spPr bwMode="auto">
          <a:xfrm flipH="0" flipV="0">
            <a:off x="457193" y="404663"/>
            <a:ext cx="8230331" cy="841597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indent="0" algn="ctr">
              <a:buFont typeface="Arial"/>
              <a:buNone/>
              <a:defRPr/>
            </a:pPr>
            <a:r>
              <a:rPr lang="ru-RU" sz="20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Официальный </a:t>
            </a:r>
            <a:r>
              <a:rPr lang="ru-RU" sz="20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сайт Министерства образования, науки и молодежи Республики Крым  </a:t>
            </a:r>
            <a:endParaRPr/>
          </a:p>
        </p:txBody>
      </p:sp>
      <p:sp>
        <p:nvSpPr>
          <p:cNvPr id="256071794" name="TextBox 5"/>
          <p:cNvSpPr txBox="1"/>
          <p:nvPr/>
        </p:nvSpPr>
        <p:spPr bwMode="auto">
          <a:xfrm flipH="0" flipV="0">
            <a:off x="374393" y="2011822"/>
            <a:ext cx="8313131" cy="2127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Font typeface="Wingdings 3"/>
              <a:buNone/>
              <a:defRPr/>
            </a:pPr>
            <a:r>
              <a:rPr lang="ru-RU" sz="18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       </a:t>
            </a:r>
            <a:endParaRPr lang="ru-RU" sz="1800" b="0" i="0" u="none" strike="noStrike" cap="none" spc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0" indent="0" algn="just">
              <a:buFont typeface="Wingdings 3"/>
              <a:buNone/>
              <a:defRPr/>
            </a:pPr>
            <a:r>
              <a:rPr lang="ru-RU" sz="20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Раздел «Государственные и иные языки»</a:t>
            </a:r>
            <a:endParaRPr sz="2000"/>
          </a:p>
          <a:p>
            <a:pPr marL="0" indent="0" algn="just">
              <a:buFont typeface="Wingdings 3"/>
              <a:buNone/>
              <a:defRPr/>
            </a:pPr>
            <a:endParaRPr sz="2000" b="1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0" indent="0" algn="just">
              <a:buFont typeface="Wingdings 3"/>
              <a:buNone/>
              <a:defRPr/>
            </a:pPr>
            <a:endParaRPr sz="2000" b="1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algn="just">
              <a:spcAft>
                <a:spcPts val="0"/>
              </a:spcAft>
              <a:defRPr/>
            </a:pPr>
            <a:r>
              <a:rPr lang="ru-RU" sz="2000" b="1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hlinkClick r:id="rId3" tooltip="https://monm.rk.gov.ru/structure/3748b454-d262-48b3-b605-85cf93fadbbc"/>
              </a:rPr>
              <a:t>https://monm.rk.gov.ru/structure/3748b454-d262-48b3-b605-85cf93fadbbc</a:t>
            </a:r>
            <a:endParaRPr sz="1800"/>
          </a:p>
          <a:p>
            <a:pPr marL="0" algn="just">
              <a:lnSpc>
                <a:spcPct val="110000"/>
              </a:lnSpc>
              <a:spcBef>
                <a:spcPts val="0"/>
              </a:spcBef>
              <a:defRPr/>
            </a:pPr>
            <a:endParaRPr sz="1600"/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://mypresentation.ru/documents/6f3d570dcf98c1623fbf871bb72ee846/img2.jpg"/>
          <p:cNvPicPr>
            <a:picLocks noChangeAspect="1" noChangeArrowheads="1"/>
          </p:cNvPicPr>
          <p:nvPr/>
        </p:nvPicPr>
        <p:blipFill>
          <a:blip r:embed="rId2"/>
          <a:srcRect l="0" t="0" r="0" b="2751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943707" y="1191815"/>
            <a:ext cx="5256584" cy="1800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b="1">
                <a:solidFill>
                  <a:schemeClr val="accent3">
                    <a:lumMod val="50000"/>
                  </a:schemeClr>
                </a:solidFill>
                <a:latin typeface="Monotype Corsiva"/>
              </a:rPr>
              <a:t>Спасибо за внимание!</a:t>
            </a:r>
            <a:endParaRPr/>
          </a:p>
        </p:txBody>
      </p:sp>
      <p:pic>
        <p:nvPicPr>
          <p:cNvPr id="5" name="Picture 4" descr="https://lubkadet.edumsko.ru/uploads/2000/1940/section/120144/global-people.jpg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5508104" y="3212976"/>
            <a:ext cx="2880320" cy="288032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6" name="Picture 2" descr="http://mypresentation.ru/documents/6f3d570dcf98c1623fbf871bb72ee846/img2.jpg"/>
          <p:cNvPicPr>
            <a:picLocks noChangeAspect="1" noChangeArrowheads="1"/>
          </p:cNvPicPr>
          <p:nvPr/>
        </p:nvPicPr>
        <p:blipFill>
          <a:blip r:embed="rId2"/>
          <a:srcRect l="0" t="0" r="0" b="2751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 flipH="0" flipV="0">
            <a:off x="683568" y="423261"/>
            <a:ext cx="7772400" cy="894214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5000" lnSpcReduction="1000"/>
          </a:bodyPr>
          <a:lstStyle/>
          <a:p>
            <a:pPr>
              <a:defRPr/>
            </a:pPr>
            <a:r>
              <a:rPr lang="ru-RU" sz="24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+mj-ea"/>
                <a:cs typeface="Times New Roman"/>
              </a:rPr>
              <a:t>Конституция Российской Федерации от 12.12.1993 </a:t>
            </a:r>
            <a:br>
              <a:rPr lang="ru-RU" sz="24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+mj-ea"/>
                <a:cs typeface="Times New Roman"/>
              </a:rPr>
            </a:br>
            <a:r>
              <a:rPr lang="ru-RU" sz="1800" b="0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+mj-ea"/>
                <a:cs typeface="Times New Roman"/>
              </a:rPr>
              <a:t>(с изменениями, одобренными в ходе общероссийского голосования 01.07.2020)</a:t>
            </a:r>
            <a:endParaRPr lang="ru-RU" sz="2400" b="1" i="1">
              <a:latin typeface="Times New Roman"/>
              <a:cs typeface="Times New Roman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 bwMode="auto">
          <a:xfrm flipH="0" flipV="0">
            <a:off x="483479" y="1317476"/>
            <a:ext cx="8177039" cy="436191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/>
          <a:p>
            <a:pPr marL="0" marR="0" lvl="0" indent="446088" algn="just" defTabSz="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/>
              <a:buNone/>
              <a:defRPr/>
            </a:pPr>
            <a:r>
              <a:rPr lang="ru-RU" sz="20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+mn-ea"/>
                <a:cs typeface="Times New Roman"/>
              </a:rPr>
              <a:t>Статья 68 </a:t>
            </a:r>
            <a:endParaRPr sz="2000"/>
          </a:p>
          <a:p>
            <a:pPr marL="0" marR="0" lvl="0" indent="446088" algn="just" defTabSz="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/>
              <a:buNone/>
              <a:defRPr/>
            </a:pPr>
            <a:r>
              <a:rPr lang="ru-RU" sz="20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+mn-ea"/>
                <a:cs typeface="Times New Roman"/>
              </a:rPr>
              <a:t>1. </a:t>
            </a:r>
            <a:r>
              <a:rPr lang="ru-RU" sz="2000" b="1" i="0" u="sng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Государственным языком Российской Федерации на всей ее территории является русский язык</a:t>
            </a:r>
            <a:r>
              <a:rPr lang="ru-RU" sz="20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 как язык государствообразующего народа, входящего в многонациональный союз равноправных народов Российской Федерации.</a:t>
            </a:r>
            <a:endParaRPr sz="2000"/>
          </a:p>
          <a:p>
            <a:pPr marL="0" marR="0" lvl="0" indent="446088" algn="just" defTabSz="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/>
              <a:buNone/>
              <a:defRPr/>
            </a:pPr>
            <a:r>
              <a:rPr lang="ru-RU" sz="20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+mn-ea"/>
                <a:cs typeface="Times New Roman"/>
              </a:rPr>
              <a:t>2. Республики вправе устанавливать свои государственные языки. В органах государственной власти, органах местного самоуправления, государственных учреждениях республик они употребляются наряду с государственным языком Российской Федерации.</a:t>
            </a:r>
            <a:endParaRPr lang="ru-RU" sz="2000" b="1" i="0" u="none" strike="noStrike" cap="none" spc="0">
              <a:ln>
                <a:noFill/>
              </a:ln>
              <a:solidFill>
                <a:srgbClr val="002060"/>
              </a:solidFill>
              <a:latin typeface="Times New Roman"/>
              <a:ea typeface="Arial"/>
              <a:cs typeface="Times New Roman"/>
            </a:endParaRPr>
          </a:p>
          <a:p>
            <a:pPr marL="0" marR="0" lvl="0" indent="446087" algn="just" defTabSz="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/>
              <a:buNone/>
              <a:defRPr/>
            </a:pPr>
            <a:r>
              <a:rPr lang="ru-RU" sz="2000" b="1" i="0" u="sng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3. Российская Федерация гарантирует всем ее народам право на сохранение родного языка, создание условий для его изучения и развития.</a:t>
            </a:r>
            <a:endParaRPr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6" name="Picture 2" descr="http://mypresentation.ru/documents/6f3d570dcf98c1623fbf871bb72ee846/img2.jpg"/>
          <p:cNvPicPr>
            <a:picLocks noChangeAspect="1" noChangeArrowheads="1"/>
          </p:cNvPicPr>
          <p:nvPr/>
        </p:nvPicPr>
        <p:blipFill>
          <a:blip r:embed="rId2"/>
          <a:srcRect l="0" t="0" r="0" b="2751"/>
          <a:stretch/>
        </p:blipFill>
        <p:spPr bwMode="auto">
          <a:xfrm>
            <a:off x="0" y="11294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323527" y="352046"/>
            <a:ext cx="8424936" cy="57606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18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+mj-ea"/>
                <a:cs typeface="Times New Roman"/>
              </a:rPr>
              <a:t>Федеральный закон от 29.12.2012 № 273-ФЗ «Об образовании в Российской Федерации» </a:t>
            </a:r>
            <a:br>
              <a:rPr lang="ru-RU" sz="16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+mj-ea"/>
                <a:cs typeface="Times New Roman"/>
              </a:rPr>
            </a:br>
            <a:r>
              <a:rPr lang="ru-RU" sz="1600" b="0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+mj-ea"/>
                <a:cs typeface="Times New Roman"/>
              </a:rPr>
              <a:t>(в редакции Федерального закона от 03.08.2018 № 317-ФЗ) </a:t>
            </a:r>
            <a:endParaRPr lang="ru-RU" sz="1600" b="1" i="1">
              <a:latin typeface="Times New Roman"/>
              <a:cs typeface="Times New Roman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323527" y="979205"/>
            <a:ext cx="8424936" cy="5732803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/>
          <a:p>
            <a:pPr marR="0" lvl="0" algn="just" defTabSz="4572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Tx/>
              <a:defRPr/>
            </a:pPr>
            <a:r>
              <a:rPr lang="ru-RU" sz="18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+mn-ea"/>
                <a:cs typeface="Times New Roman"/>
              </a:rPr>
              <a:t>      Статья 14. Язык образования. </a:t>
            </a:r>
            <a:endParaRPr lang="ru-RU" sz="1800" b="1" i="0" u="none" strike="noStrike" cap="none" spc="0">
              <a:ln>
                <a:noFill/>
              </a:ln>
              <a:solidFill>
                <a:srgbClr val="002060"/>
              </a:solidFill>
              <a:latin typeface="Times New Roman"/>
              <a:ea typeface="Arial"/>
              <a:cs typeface="Times New Roman"/>
            </a:endParaRPr>
          </a:p>
          <a:p>
            <a:pPr lvl="0" algn="just" defTabSz="4572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1.</a:t>
            </a:r>
            <a:r>
              <a:rPr lang="ru-RU" sz="1800" b="0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ru-RU" sz="1800" b="0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В Российской Федерации </a:t>
            </a:r>
            <a:r>
              <a:rPr lang="ru-RU" sz="18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гарантируется </a:t>
            </a:r>
            <a:r>
              <a:rPr lang="ru-RU" sz="18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получение образования на государственном языке Российской Федерации, а также </a:t>
            </a:r>
            <a:r>
              <a:rPr lang="ru-RU" sz="18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выбор языка обучения и воспитания </a:t>
            </a:r>
            <a:r>
              <a:rPr lang="ru-RU" sz="1800" b="0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в пределах возможностей, предоставляемых системой образования. </a:t>
            </a:r>
            <a:endParaRPr lang="ru-RU" sz="1800" b="0" i="0" u="none" strike="noStrike" cap="none" spc="0">
              <a:ln>
                <a:noFill/>
              </a:ln>
              <a:solidFill>
                <a:srgbClr val="002060"/>
              </a:solidFill>
              <a:latin typeface="Times New Roman"/>
              <a:ea typeface="Arial"/>
              <a:cs typeface="Times New Roman"/>
            </a:endParaRPr>
          </a:p>
          <a:p>
            <a:pPr lvl="0" algn="just" defTabSz="4572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4.</a:t>
            </a:r>
            <a:r>
              <a:rPr lang="ru-RU" sz="1800" b="0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ru-RU" sz="1800" b="0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Граждане Российской Федерации имеют </a:t>
            </a:r>
            <a:r>
              <a:rPr lang="ru-RU" sz="18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право на получение </a:t>
            </a:r>
            <a:r>
              <a:rPr lang="ru-RU" sz="1800" b="0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дошкольного, начального общего и основного общего </a:t>
            </a:r>
            <a:r>
              <a:rPr lang="ru-RU" sz="18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образования на родном языке </a:t>
            </a:r>
            <a:r>
              <a:rPr lang="ru-RU" sz="1800" b="0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из числа языков народов Российской Федерации, а также </a:t>
            </a:r>
            <a:r>
              <a:rPr lang="ru-RU" sz="18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право на изучение родного языка </a:t>
            </a:r>
            <a:r>
              <a:rPr lang="ru-RU" sz="1800" b="0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из числа языков народов Российской Федерации, в том числе русского языка как родного языка, в пределах возможностей, предоставляемых системой образования, в порядке, установленном законодательством об образовании. Реализация указанных прав обеспечивается созданием необходимого числа соответствующих образовательных организаций, классов, групп, а также условий для их функционирования.</a:t>
            </a:r>
            <a:endParaRPr lang="ru-RU" sz="1800" b="0" i="0" u="none" strike="noStrike" cap="none" spc="0">
              <a:ln>
                <a:noFill/>
              </a:ln>
              <a:solidFill>
                <a:srgbClr val="002060"/>
              </a:solidFill>
              <a:latin typeface="Times New Roman"/>
              <a:ea typeface="Arial"/>
              <a:cs typeface="Times New Roman"/>
            </a:endParaRPr>
          </a:p>
          <a:p>
            <a:pPr lvl="0" algn="just" defTabSz="45720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6. </a:t>
            </a:r>
            <a:r>
              <a:rPr lang="ru-RU" sz="18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Язык, языки образования определяются локальными нормативными актами организации</a:t>
            </a:r>
            <a:r>
              <a:rPr lang="ru-RU" sz="1800" b="0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, осуществляющей образовательную деятельность по реализуемым ею образовательным программам, в соответствии с законодательством Российской Федерации. </a:t>
            </a:r>
            <a:r>
              <a:rPr lang="ru-RU" sz="18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Свободный выбор языка образования, изучаемых родного языка</a:t>
            </a:r>
            <a:r>
              <a:rPr lang="ru-RU" sz="1800" b="0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ru-RU" sz="18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из числа языков народов Российской Федерации, в том числе русского языка как родного языка, государственных языков республик Российской Федерации</a:t>
            </a:r>
            <a:r>
              <a:rPr lang="ru-RU" sz="1800" b="0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ru-RU" sz="18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осуществляется по заявлениям родителей (законных представителей) несовершеннолетних обучающихся при приеме (переводе) на обучение</a:t>
            </a:r>
            <a:r>
              <a:rPr lang="ru-RU" sz="1800" b="0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 по образовательным программам дошкольного образования, имеющим государственную аккредитацию образовательным программам начального общего и основного общего образования.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mypresentation.ru/documents/6f3d570dcf98c1623fbf871bb72ee846/img2.jpg"/>
          <p:cNvPicPr>
            <a:picLocks noChangeAspect="1" noChangeArrowheads="1"/>
          </p:cNvPicPr>
          <p:nvPr/>
        </p:nvPicPr>
        <p:blipFill>
          <a:blip r:embed="rId2"/>
          <a:srcRect l="0" t="0" r="0" b="2751"/>
          <a:stretch/>
        </p:blipFill>
        <p:spPr bwMode="auto">
          <a:xfrm>
            <a:off x="0" y="18504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624390" y="404664"/>
            <a:ext cx="7895220" cy="108012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  <a:defRPr/>
            </a:pPr>
            <a:r>
              <a:rPr lang="ru-RU" sz="20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+mj-ea"/>
                <a:cs typeface="Times New Roman"/>
              </a:rPr>
              <a:t>Федеральный закон от 25.10.1991 № 1807-1 </a:t>
            </a:r>
            <a:r>
              <a:rPr lang="ru-RU" sz="2000" b="1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«О языках народов Российской Федерации» </a:t>
            </a:r>
            <a:r>
              <a:rPr lang="ru-RU" sz="1600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(в ред. Федеральных законов от 24.07.98 N 126-ФЗ, от 11.12.2002 N 165-ФЗ, </a:t>
            </a:r>
            <a:endParaRPr lang="ru-RU" sz="1600" i="0" u="none" strike="noStrike" cap="none" spc="0">
              <a:ln>
                <a:noFill/>
              </a:ln>
              <a:solidFill>
                <a:srgbClr val="002060"/>
              </a:solidFill>
              <a:latin typeface="Times New Roman"/>
              <a:ea typeface="Arial"/>
              <a:cs typeface="Times New Roman"/>
            </a:endParaRPr>
          </a:p>
          <a:p>
            <a:pPr marL="0" indent="0" algn="ctr">
              <a:buNone/>
              <a:defRPr/>
            </a:pPr>
            <a:r>
              <a:rPr lang="ru-RU" sz="1600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от 02.07.2013 N 185-ФЗ, </a:t>
            </a:r>
            <a:r>
              <a:rPr lang="ru-RU" sz="1600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от 12.03.2014 N 29-ФЗ, от 31.07.2020 N 268-ФЗ, от 11.06.2021 N 182-ФЗ, </a:t>
            </a:r>
            <a:endParaRPr lang="ru-RU" sz="1600" i="0" u="none" strike="noStrike" cap="none" spc="0">
              <a:ln>
                <a:noFill/>
              </a:ln>
              <a:solidFill>
                <a:srgbClr val="002060"/>
              </a:solidFill>
              <a:latin typeface="Times New Roman"/>
              <a:ea typeface="Arial"/>
              <a:cs typeface="Times New Roman"/>
            </a:endParaRPr>
          </a:p>
          <a:p>
            <a:pPr marL="0" indent="0" algn="ctr">
              <a:buNone/>
              <a:defRPr/>
            </a:pPr>
            <a:r>
              <a:rPr lang="ru-RU" sz="1600" i="0" u="none" strike="noStrike" cap="none" spc="0">
                <a:ln>
                  <a:noFill/>
                </a:ln>
                <a:solidFill>
                  <a:srgbClr val="002060"/>
                </a:solidFill>
                <a:latin typeface="Times New Roman"/>
                <a:ea typeface="Arial"/>
                <a:cs typeface="Times New Roman"/>
              </a:rPr>
              <a:t>от 13.06.2023 N 253-ФЗ)</a:t>
            </a:r>
            <a:r>
              <a:rPr lang="ru-RU" sz="1600" i="0" u="none" strike="noStrike" cap="none" spc="0">
                <a:ln>
                  <a:noFill/>
                </a:ln>
                <a:solidFill>
                  <a:srgbClr val="262626"/>
                </a:solidFill>
                <a:latin typeface="Times New Roman"/>
                <a:ea typeface="Arial"/>
                <a:cs typeface="Times New Roman"/>
              </a:rPr>
              <a:t> </a:t>
            </a:r>
            <a:endParaRPr/>
          </a:p>
        </p:txBody>
      </p:sp>
      <p:sp>
        <p:nvSpPr>
          <p:cNvPr id="6" name="TextBox 5"/>
          <p:cNvSpPr txBox="1"/>
          <p:nvPr/>
        </p:nvSpPr>
        <p:spPr bwMode="auto">
          <a:xfrm>
            <a:off x="539550" y="1628798"/>
            <a:ext cx="8233570" cy="4735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ru-RU" sz="1600" b="1" i="0" u="sng">
                <a:solidFill>
                  <a:srgbClr val="002060"/>
                </a:solidFill>
                <a:latin typeface="Times New Roman"/>
                <a:cs typeface="Times New Roman"/>
              </a:rPr>
              <a:t>Статья 9. Право на выбор языка образования.</a:t>
            </a:r>
            <a:endParaRPr i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AutoNum type="arabicPeriod"/>
              <a:defRPr/>
            </a:pPr>
            <a:r>
              <a:rPr lang="ru-RU" sz="1600" b="0" i="0">
                <a:solidFill>
                  <a:srgbClr val="002060"/>
                </a:solidFill>
                <a:latin typeface="Times New Roman"/>
                <a:cs typeface="Times New Roman"/>
              </a:rPr>
              <a:t>Граждане России имеют </a:t>
            </a:r>
            <a:r>
              <a:rPr lang="ru-RU" sz="1600" b="1" i="0">
                <a:solidFill>
                  <a:srgbClr val="002060"/>
                </a:solidFill>
                <a:latin typeface="Times New Roman"/>
                <a:cs typeface="Times New Roman"/>
              </a:rPr>
              <a:t>право свободного выбора языка образования</a:t>
            </a:r>
            <a:r>
              <a:rPr lang="ru-RU" sz="1600" b="0" i="0">
                <a:solidFill>
                  <a:srgbClr val="002060"/>
                </a:solidFill>
                <a:latin typeface="Times New Roman"/>
                <a:cs typeface="Times New Roman"/>
              </a:rPr>
              <a:t> в соответствии с законодательством Российской Федерации. </a:t>
            </a:r>
            <a:endParaRPr b="0" i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AutoNum type="arabicPeriod"/>
              <a:defRPr/>
            </a:pPr>
            <a:r>
              <a:rPr lang="ru-RU" sz="1600" b="0" i="0">
                <a:solidFill>
                  <a:srgbClr val="002060"/>
                </a:solidFill>
                <a:latin typeface="Times New Roman"/>
                <a:cs typeface="Times New Roman"/>
              </a:rPr>
              <a:t>Гражданам Российской Федерации, проживающим за пределами своих национально-государственных и национально-территориальных образований, а также гражданам, не имеющим таковых, представителям малочисленных народов и этнических групп </a:t>
            </a:r>
            <a:r>
              <a:rPr lang="ru-RU" sz="1600" b="1" i="0">
                <a:solidFill>
                  <a:srgbClr val="002060"/>
                </a:solidFill>
                <a:latin typeface="Times New Roman"/>
                <a:cs typeface="Times New Roman"/>
              </a:rPr>
              <a:t>государство оказывает содействие в организации различных форм получения образования на родном языке</a:t>
            </a:r>
            <a:r>
              <a:rPr lang="ru-RU" sz="1600" b="0" i="0">
                <a:solidFill>
                  <a:srgbClr val="002060"/>
                </a:solidFill>
                <a:latin typeface="Times New Roman"/>
                <a:cs typeface="Times New Roman"/>
              </a:rPr>
              <a:t> из числа языков народов Российской Федерации в соответствии с их потребностями и интересами.</a:t>
            </a:r>
            <a:endParaRPr b="0" i="0"/>
          </a:p>
          <a:p>
            <a:pPr algn="just">
              <a:lnSpc>
                <a:spcPct val="110000"/>
              </a:lnSpc>
              <a:spcBef>
                <a:spcPts val="0"/>
              </a:spcBef>
              <a:defRPr/>
            </a:pPr>
            <a:endParaRPr sz="500" b="1" i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ru-RU" sz="1600" b="1" i="0" u="sng">
                <a:solidFill>
                  <a:srgbClr val="002060"/>
                </a:solidFill>
                <a:latin typeface="Times New Roman"/>
                <a:cs typeface="Times New Roman"/>
              </a:rPr>
              <a:t>Статья 10. Преподавание и изучение языков народов Российской Федерации.</a:t>
            </a:r>
            <a:endParaRPr i="0"/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AutoNum type="arabicPeriod"/>
              <a:defRPr/>
            </a:pPr>
            <a:r>
              <a:rPr lang="ru-RU" sz="1600" b="1" i="0">
                <a:solidFill>
                  <a:srgbClr val="002060"/>
                </a:solidFill>
                <a:latin typeface="Times New Roman"/>
                <a:cs typeface="Times New Roman"/>
              </a:rPr>
              <a:t>Государство обеспечивает гражданам Российской Федерации условия для преподавания и изучения языков</a:t>
            </a:r>
            <a:r>
              <a:rPr lang="ru-RU" sz="1600" b="1" i="0">
                <a:solidFill>
                  <a:srgbClr val="002060"/>
                </a:solidFill>
                <a:latin typeface="Times New Roman"/>
                <a:cs typeface="Times New Roman"/>
              </a:rPr>
              <a:t> народов Российской Федерации</a:t>
            </a:r>
            <a:r>
              <a:rPr lang="ru-RU" sz="1600" b="0" i="0">
                <a:solidFill>
                  <a:srgbClr val="002060"/>
                </a:solidFill>
                <a:latin typeface="Times New Roman"/>
                <a:cs typeface="Times New Roman"/>
              </a:rPr>
              <a:t> в соответствии с законодательством об образовании.</a:t>
            </a:r>
            <a:endParaRPr b="0" i="0"/>
          </a:p>
          <a:p>
            <a:pPr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ru-RU" sz="1600" b="0" i="0">
                <a:solidFill>
                  <a:srgbClr val="002060"/>
                </a:solidFill>
                <a:latin typeface="Times New Roman"/>
                <a:cs typeface="Times New Roman"/>
              </a:rPr>
              <a:t>                                                       3. Государство создает условия для научных  </a:t>
            </a:r>
            <a:endParaRPr b="0" i="0"/>
          </a:p>
          <a:p>
            <a:pPr>
              <a:lnSpc>
                <a:spcPct val="110000"/>
              </a:lnSpc>
              <a:spcBef>
                <a:spcPts val="0"/>
              </a:spcBef>
              <a:defRPr/>
            </a:pPr>
            <a:r>
              <a:rPr lang="ru-RU" sz="1600" b="0" i="0">
                <a:solidFill>
                  <a:srgbClr val="002060"/>
                </a:solidFill>
                <a:latin typeface="Times New Roman"/>
                <a:cs typeface="Times New Roman"/>
              </a:rPr>
              <a:t>                                                          исследований языков народов Российской Федерации.</a:t>
            </a:r>
            <a:endParaRPr i="0"/>
          </a:p>
          <a:p>
            <a:pPr algn="just">
              <a:lnSpc>
                <a:spcPct val="110000"/>
              </a:lnSpc>
              <a:spcBef>
                <a:spcPts val="0"/>
              </a:spcBef>
              <a:defRPr/>
            </a:pPr>
            <a:endParaRPr lang="ru-RU" sz="1600" b="1" i="1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defRPr/>
            </a:pPr>
            <a:endParaRPr lang="ru-RU" sz="1600" b="1" i="1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mypresentation.ru/documents/6f3d570dcf98c1623fbf871bb72ee846/img2.jpg"/>
          <p:cNvPicPr>
            <a:picLocks noChangeAspect="1" noChangeArrowheads="1"/>
          </p:cNvPicPr>
          <p:nvPr/>
        </p:nvPicPr>
        <p:blipFill>
          <a:blip r:embed="rId2"/>
          <a:srcRect l="0" t="0" r="0" b="2751"/>
          <a:stretch/>
        </p:blipFill>
        <p:spPr bwMode="auto">
          <a:xfrm>
            <a:off x="0" y="18504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624390" y="404664"/>
            <a:ext cx="7895220" cy="108012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5000" lnSpcReduction="1000"/>
          </a:bodyPr>
          <a:lstStyle/>
          <a:p>
            <a:pPr marL="0" indent="0" algn="ctr">
              <a:buNone/>
              <a:defRPr/>
            </a:pPr>
            <a:r>
              <a:rPr lang="ru-RU" sz="2400" b="1">
                <a:solidFill>
                  <a:srgbClr val="002060"/>
                </a:solidFill>
                <a:latin typeface="Times New Roman"/>
                <a:cs typeface="Times New Roman"/>
              </a:rPr>
              <a:t>Конституция Республики Крым </a:t>
            </a:r>
            <a:br>
              <a:rPr lang="ru-RU" sz="2400" b="1">
                <a:solidFill>
                  <a:srgbClr val="002060"/>
                </a:solidFill>
                <a:latin typeface="Times New Roman"/>
                <a:cs typeface="Times New Roman"/>
              </a:rPr>
            </a:br>
            <a:r>
              <a:rPr lang="ru-RU" sz="1600">
                <a:solidFill>
                  <a:srgbClr val="002060"/>
                </a:solidFill>
                <a:latin typeface="Times New Roman"/>
                <a:cs typeface="Times New Roman"/>
              </a:rPr>
              <a:t>принята Государственным Советом Республики Крым 11.04.2014 </a:t>
            </a:r>
            <a:br>
              <a:rPr lang="ru-RU" sz="1600">
                <a:solidFill>
                  <a:srgbClr val="002060"/>
                </a:solidFill>
                <a:latin typeface="Times New Roman"/>
                <a:cs typeface="Times New Roman"/>
              </a:rPr>
            </a:br>
            <a:r>
              <a:rPr lang="ru-RU" sz="1600">
                <a:solidFill>
                  <a:srgbClr val="002060"/>
                </a:solidFill>
                <a:latin typeface="Times New Roman"/>
                <a:cs typeface="Times New Roman"/>
              </a:rPr>
              <a:t>(с изменениями от 20.05.2022 в редакции </a:t>
            </a:r>
            <a:r>
              <a:rPr lang="ru-RU" sz="1600">
                <a:solidFill>
                  <a:srgbClr val="002060"/>
                </a:solidFill>
                <a:latin typeface="Times New Roman"/>
                <a:cs typeface="Times New Roman"/>
              </a:rPr>
              <a:t>Закона Республики Крым </a:t>
            </a:r>
            <a:endParaRPr lang="ru-RU" sz="160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marL="0" indent="0" algn="ctr">
              <a:buNone/>
              <a:defRPr/>
            </a:pPr>
            <a:r>
              <a:rPr lang="ru-RU" sz="1600">
                <a:solidFill>
                  <a:srgbClr val="002060"/>
                </a:solidFill>
                <a:latin typeface="Times New Roman"/>
                <a:cs typeface="Times New Roman"/>
              </a:rPr>
              <a:t>от 20.05.2022 № 287-ЗРК/2022)</a:t>
            </a:r>
            <a:endParaRPr lang="ru-RU" sz="1200"/>
          </a:p>
        </p:txBody>
      </p:sp>
      <p:sp>
        <p:nvSpPr>
          <p:cNvPr id="6" name="TextBox 5"/>
          <p:cNvSpPr txBox="1"/>
          <p:nvPr/>
        </p:nvSpPr>
        <p:spPr bwMode="auto">
          <a:xfrm>
            <a:off x="539550" y="1628798"/>
            <a:ext cx="8232130" cy="36792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ru-RU" sz="1800" b="1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Статья 10.</a:t>
            </a:r>
            <a:r>
              <a:rPr lang="ru-RU" sz="18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/>
          </a:p>
          <a:p>
            <a:pPr marL="0"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ru-RU" sz="18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1. Государственными языками Республики Крым являются русский, украинский и крымскотатарский языки. </a:t>
            </a:r>
            <a:endParaRPr lang="ru-RU" sz="1800" b="1" i="0" u="none" strike="noStrike" cap="none" spc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0" algn="just">
              <a:lnSpc>
                <a:spcPct val="110000"/>
              </a:lnSpc>
              <a:spcBef>
                <a:spcPts val="0"/>
              </a:spcBef>
              <a:defRPr/>
            </a:pPr>
            <a:r>
              <a:rPr sz="1800" b="1" i="0" u="none">
                <a:solidFill>
                  <a:schemeClr val="tx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2</a:t>
            </a:r>
            <a:r>
              <a:rPr sz="1800" b="1" i="0" u="none">
                <a:solidFill>
                  <a:schemeClr val="tx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</a:t>
            </a:r>
            <a:r>
              <a:rPr sz="1800" b="1" i="0" u="none">
                <a:solidFill>
                  <a:schemeClr val="tx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Статус государственных языков Республики Крым устанавливается  законодательством Российской Федерации и законодательством Республики  Крым.</a:t>
            </a:r>
            <a:endParaRPr sz="1800" b="1">
              <a:solidFill>
                <a:schemeClr val="tx2">
                  <a:lumMod val="50000"/>
                </a:schemeClr>
              </a:solidFill>
            </a:endParaRPr>
          </a:p>
          <a:p>
            <a:pPr marL="0"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ru-RU" sz="18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3. В Республике Крым признается принцип многообразия культур, обеспечивается их равноправное развитие и взаимообогащение.</a:t>
            </a:r>
            <a:endParaRPr/>
          </a:p>
          <a:p>
            <a:pPr marL="0"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ru-RU" sz="1800" b="1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Статья 19.</a:t>
            </a:r>
            <a:r>
              <a:rPr lang="ru-RU" sz="18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/>
          </a:p>
          <a:p>
            <a:pPr algn="just">
              <a:lnSpc>
                <a:spcPct val="110000"/>
              </a:lnSpc>
              <a:spcBef>
                <a:spcPts val="0"/>
              </a:spcBef>
              <a:defRPr/>
            </a:pPr>
            <a:r>
              <a:rPr lang="ru-RU" sz="18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2. Каждый имеет </a:t>
            </a:r>
            <a:r>
              <a:rPr lang="ru-RU" sz="1800" b="1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право на пользование родным языком, на свободный выбор языка</a:t>
            </a:r>
            <a:r>
              <a:rPr lang="ru-RU" sz="18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общения, </a:t>
            </a:r>
            <a:r>
              <a:rPr lang="ru-RU" sz="1800" b="1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воспитания, обучения</a:t>
            </a:r>
            <a:r>
              <a:rPr lang="ru-RU" sz="18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и творчества.</a:t>
            </a:r>
            <a:endParaRPr lang="ru-RU" sz="1600" b="1" i="1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defRPr/>
            </a:pPr>
            <a:endParaRPr lang="ru-RU" sz="1600" b="1" i="1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46443759" name="Picture 2" descr="http://mypresentation.ru/documents/6f3d570dcf98c1623fbf871bb72ee846/img2.jpg"/>
          <p:cNvPicPr>
            <a:picLocks noChangeAspect="1" noChangeArrowheads="1"/>
          </p:cNvPicPr>
          <p:nvPr/>
        </p:nvPicPr>
        <p:blipFill>
          <a:blip r:embed="rId2"/>
          <a:srcRect l="0" t="0" r="0" b="2751"/>
          <a:stretch/>
        </p:blipFill>
        <p:spPr bwMode="auto">
          <a:xfrm>
            <a:off x="0" y="18504"/>
            <a:ext cx="9144000" cy="6858000"/>
          </a:xfrm>
          <a:prstGeom prst="rect">
            <a:avLst/>
          </a:prstGeom>
          <a:noFill/>
        </p:spPr>
      </p:pic>
      <p:sp>
        <p:nvSpPr>
          <p:cNvPr id="1895295343" name="Содержимое 2"/>
          <p:cNvSpPr>
            <a:spLocks noGrp="1"/>
          </p:cNvSpPr>
          <p:nvPr>
            <p:ph idx="1"/>
          </p:nvPr>
        </p:nvSpPr>
        <p:spPr bwMode="auto">
          <a:xfrm flipH="0" flipV="0">
            <a:off x="383690" y="404661"/>
            <a:ext cx="8438119" cy="458817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70000" lnSpcReduction="6000"/>
          </a:bodyPr>
          <a:lstStyle/>
          <a:p>
            <a:pPr marL="0" indent="0" algn="ctr">
              <a:buFont typeface="Arial"/>
              <a:buNone/>
              <a:defRPr/>
            </a:pPr>
            <a:r>
              <a:rPr lang="ru-RU" sz="22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Закон Республики Крым от 06.07.2015 № 131-ЗРК/2015 </a:t>
            </a:r>
            <a:r>
              <a:rPr lang="ru-RU" sz="22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«Об образовании в Республике Крым»</a:t>
            </a:r>
            <a:endParaRPr sz="1600"/>
          </a:p>
        </p:txBody>
      </p:sp>
      <p:sp>
        <p:nvSpPr>
          <p:cNvPr id="1292370144" name="TextBox 5"/>
          <p:cNvSpPr txBox="1"/>
          <p:nvPr/>
        </p:nvSpPr>
        <p:spPr bwMode="auto">
          <a:xfrm flipH="0" flipV="0">
            <a:off x="383689" y="863477"/>
            <a:ext cx="8438839" cy="5120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500" b="1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Статья 11. Язык образования.</a:t>
            </a:r>
            <a:endParaRPr sz="1500">
              <a:solidFill>
                <a:schemeClr val="accent1">
                  <a:lumMod val="50000"/>
                </a:schemeClr>
              </a:solidFill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500" b="1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2.</a:t>
            </a:r>
            <a:r>
              <a:rPr lang="ru-RU" sz="15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500" b="1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Граждане Российской Федерации, проживающие на территории Республики Крым, имеют </a:t>
            </a:r>
            <a:r>
              <a:rPr lang="ru-RU" sz="1500" b="1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право на получение дошкольного, начального общего, основного общего образования на родном языке</a:t>
            </a:r>
            <a:r>
              <a:rPr lang="ru-RU" sz="15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, в том числе русском, украинском и крымскотатарском, а также </a:t>
            </a:r>
            <a:r>
              <a:rPr lang="ru-RU" sz="15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право на изучение родного языка</a:t>
            </a:r>
            <a:r>
              <a:rPr lang="ru-RU" sz="15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в пределах возможностей, предоставляемых системой образования, в порядке, установленном законодательством об образовании. Реализация указанных прав обеспечивается </a:t>
            </a:r>
            <a:r>
              <a:rPr lang="ru-RU" sz="15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созданием необходимого числа</a:t>
            </a:r>
            <a:r>
              <a:rPr lang="ru-RU" sz="15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соответствующих </a:t>
            </a:r>
            <a:r>
              <a:rPr lang="ru-RU" sz="15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образовательных организаций, классов, групп, а также условий для их функционирования.</a:t>
            </a:r>
            <a:endParaRPr sz="1500" b="0" u="none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500" b="1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3.</a:t>
            </a:r>
            <a:r>
              <a:rPr lang="ru-RU" sz="15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Преподавание и изучение украинского и крымско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татарского языков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как</a:t>
            </a:r>
            <a:b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государственных языков Республики Крым осуществляется в государственных</a:t>
            </a:r>
            <a:b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образовательных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организациях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Республики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Крым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и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муниципальных</a:t>
            </a:r>
            <a:b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образовательных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организациях,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расположенных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на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территории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Республики</a:t>
            </a:r>
            <a:b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Крым, в рамках имеющих государственную аккредитацию образовательных</a:t>
            </a:r>
            <a:b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программ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соответствии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федеральными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государственными</a:t>
            </a:r>
            <a:b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образовательными стандартами</a:t>
            </a:r>
            <a:r>
              <a:rPr lang="ru-RU" sz="15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sz="1500" b="0" i="0" u="none" strike="noStrike" cap="none" spc="0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defRPr/>
            </a:pP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6.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Язык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(языки),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на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котором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(ых)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ведутся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обучение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и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воспитание</a:t>
            </a:r>
            <a:b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образовательной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организации,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определяется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(определяются)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локальными</a:t>
            </a:r>
            <a:b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нормативными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актами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организации,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осуществляющей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образовательную</a:t>
            </a:r>
            <a:b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sz="15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деятельность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по реализуемым ею образовательным программам, в соответствии</a:t>
            </a:r>
            <a:b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                         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 законодательством Российской Федерации и Республики Крым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с учетом</a:t>
            </a:r>
            <a:b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                         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языковых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потребностей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общении,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воспитании,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обучении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и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творчестве</a:t>
            </a:r>
            <a:b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</a:b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                          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народов Крыма</a:t>
            </a:r>
            <a:r>
              <a:rPr sz="15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sz="1500" b="0" i="0" u="none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42095414" name="Picture 2" descr="http://mypresentation.ru/documents/6f3d570dcf98c1623fbf871bb72ee846/img2.jpg"/>
          <p:cNvPicPr>
            <a:picLocks noChangeAspect="1" noChangeArrowheads="1"/>
          </p:cNvPicPr>
          <p:nvPr/>
        </p:nvPicPr>
        <p:blipFill>
          <a:blip r:embed="rId2"/>
          <a:srcRect l="0" t="0" r="0" b="2751"/>
          <a:stretch/>
        </p:blipFill>
        <p:spPr bwMode="auto">
          <a:xfrm>
            <a:off x="0" y="18504"/>
            <a:ext cx="9144000" cy="6858000"/>
          </a:xfrm>
          <a:prstGeom prst="rect">
            <a:avLst/>
          </a:prstGeom>
          <a:noFill/>
        </p:spPr>
      </p:pic>
      <p:sp>
        <p:nvSpPr>
          <p:cNvPr id="1147255751" name="Содержимое 2"/>
          <p:cNvSpPr>
            <a:spLocks noGrp="1"/>
          </p:cNvSpPr>
          <p:nvPr>
            <p:ph idx="1"/>
          </p:nvPr>
        </p:nvSpPr>
        <p:spPr bwMode="auto">
          <a:xfrm flipH="0" flipV="0">
            <a:off x="457193" y="404663"/>
            <a:ext cx="8230331" cy="117986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indent="0" algn="ctr">
              <a:buFont typeface="Arial"/>
              <a:buNone/>
              <a:defRPr/>
            </a:pPr>
            <a:r>
              <a:rPr lang="ru-RU" sz="18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Порядок приема на обучение по образовательным программам начального общего, основного общего и среднего общего образования</a:t>
            </a:r>
            <a:r>
              <a:rPr lang="ru-RU" sz="16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6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(утвержден приказом Министерства просвещения Российской Федерации </a:t>
            </a:r>
            <a:r>
              <a:rPr lang="ru-RU" sz="16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от 02.09.2020 № 458)</a:t>
            </a:r>
            <a:endParaRPr sz="1600" b="1" i="0" u="none" strike="noStrike" cap="none" spc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sp>
        <p:nvSpPr>
          <p:cNvPr id="1401805335" name="TextBox 5"/>
          <p:cNvSpPr txBox="1"/>
          <p:nvPr/>
        </p:nvSpPr>
        <p:spPr bwMode="auto">
          <a:xfrm flipH="0" flipV="0">
            <a:off x="356985" y="1255162"/>
            <a:ext cx="8459294" cy="4237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just">
              <a:defRPr/>
            </a:pPr>
            <a:r>
              <a:rPr lang="ru-RU" sz="16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Пункт 21. </a:t>
            </a:r>
            <a:r>
              <a:rPr lang="ru-RU" sz="16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При приеме на обучение по имеющим государственную аккредитацию образовательным программам начального общего и основного общего образования </a:t>
            </a:r>
            <a:r>
              <a:rPr lang="ru-RU" sz="1600" b="1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выбор языка образования</a:t>
            </a:r>
            <a:r>
              <a:rPr lang="ru-RU" sz="16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1600" b="1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изучаемых родного языка</a:t>
            </a:r>
            <a:r>
              <a:rPr lang="ru-RU" sz="16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из числа языков народов Российской Федерации, в том числе русского языка как родного языка, </a:t>
            </a:r>
            <a:r>
              <a:rPr lang="ru-RU" sz="1600" b="1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государственных языков республик Российской Федерации осуществляется по заявлению родителей (законных представителей) детей</a:t>
            </a:r>
            <a:r>
              <a:rPr lang="ru-RU" sz="1600" b="0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. </a:t>
            </a:r>
            <a:endParaRPr sz="1600" b="0"/>
          </a:p>
          <a:p>
            <a:pPr algn="just">
              <a:defRPr/>
            </a:pPr>
            <a:r>
              <a:rPr lang="ru-RU" sz="16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Пункт 24. </a:t>
            </a:r>
            <a:r>
              <a:rPr lang="ru-RU" sz="1600" b="0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</a:t>
            </a:r>
            <a:r>
              <a:rPr lang="ru-RU" sz="1600" b="0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з</a:t>
            </a:r>
            <a:r>
              <a:rPr lang="ru-RU" sz="1600" b="0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аявлении о приеме на обучение</a:t>
            </a:r>
            <a:r>
              <a:rPr lang="ru-RU" sz="1600" b="0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родителем (законным представителем) ребенка или поступающим, реализующим право, предусмотренное п. 1 ч. 1 ст. 34 Федерального закона, </a:t>
            </a:r>
            <a:r>
              <a:rPr lang="ru-RU" sz="1600" b="0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указываются:</a:t>
            </a:r>
            <a:endParaRPr sz="1600" b="0" i="0" u="sng" strike="noStrike" cap="none" spc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261850" indent="-261850" algn="just">
              <a:buFont typeface="Arial"/>
              <a:buChar char="–"/>
              <a:defRPr/>
            </a:pPr>
            <a:r>
              <a:rPr sz="16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язык образования</a:t>
            </a:r>
            <a:r>
              <a:rPr sz="16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(в случае получения образования на родном языке из числа </a:t>
            </a:r>
            <a:r>
              <a:rPr sz="16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языков народов Российской Федерации или на иностранном языке);</a:t>
            </a:r>
            <a:endParaRPr sz="1600" b="0">
              <a:solidFill>
                <a:schemeClr val="accent1">
                  <a:lumMod val="50000"/>
                </a:schemeClr>
              </a:solidFill>
            </a:endParaRPr>
          </a:p>
          <a:p>
            <a:pPr marL="261850" indent="-261850" algn="just">
              <a:buFont typeface="Arial"/>
              <a:buChar char="–"/>
              <a:defRPr/>
            </a:pPr>
            <a:r>
              <a:rPr sz="16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родной язык</a:t>
            </a:r>
            <a:r>
              <a:rPr sz="16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из числа языков народов Российской Федерации (в случае  реализации права на изучение родного языка из числа языков народов  Российской Федерации, в том числе русского языка как родного языка);</a:t>
            </a:r>
            <a:endParaRPr sz="1600" b="0">
              <a:solidFill>
                <a:schemeClr val="accent1">
                  <a:lumMod val="50000"/>
                </a:schemeClr>
              </a:solidFill>
            </a:endParaRPr>
          </a:p>
          <a:p>
            <a:pPr marL="261850" indent="-261850" algn="just">
              <a:buFont typeface="Arial"/>
              <a:buChar char="–"/>
              <a:defRPr/>
            </a:pPr>
            <a:r>
              <a:rPr sz="1600" b="1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государственный язык республики</a:t>
            </a:r>
            <a:r>
              <a:rPr sz="1600" b="0" i="0" u="none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Российской Федерации (в случае  предоставления общеобразовательной организацией возможности изучения  государственного языка республики Российской Федерации)</a:t>
            </a:r>
            <a:r>
              <a:rPr lang="ru-RU" sz="1600" b="0" i="0" u="none" strike="noStrike" cap="none" spc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sz="1600" b="0" i="0" u="none" strike="noStrike" cap="none" spc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388478661" name="Picture 2" descr="http://mypresentation.ru/documents/6f3d570dcf98c1623fbf871bb72ee846/img2.jpg"/>
          <p:cNvPicPr>
            <a:picLocks noChangeAspect="1" noChangeArrowheads="1"/>
          </p:cNvPicPr>
          <p:nvPr/>
        </p:nvPicPr>
        <p:blipFill>
          <a:blip r:embed="rId2"/>
          <a:srcRect l="0" t="0" r="0" b="2751"/>
          <a:stretch/>
        </p:blipFill>
        <p:spPr bwMode="auto">
          <a:xfrm>
            <a:off x="0" y="18504"/>
            <a:ext cx="9144000" cy="6858000"/>
          </a:xfrm>
          <a:prstGeom prst="rect">
            <a:avLst/>
          </a:prstGeom>
          <a:noFill/>
        </p:spPr>
      </p:pic>
      <p:sp>
        <p:nvSpPr>
          <p:cNvPr id="1487836162" name="Содержимое 2"/>
          <p:cNvSpPr>
            <a:spLocks noGrp="1"/>
          </p:cNvSpPr>
          <p:nvPr>
            <p:ph idx="1"/>
          </p:nvPr>
        </p:nvSpPr>
        <p:spPr bwMode="auto">
          <a:xfrm flipH="0" flipV="0">
            <a:off x="330279" y="404661"/>
            <a:ext cx="8492382" cy="90390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75000" lnSpcReduction="5000"/>
          </a:bodyPr>
          <a:lstStyle/>
          <a:p>
            <a:pPr marL="0" indent="0" algn="just">
              <a:buFont typeface="Arial"/>
              <a:buNone/>
              <a:defRPr/>
            </a:pPr>
            <a:r>
              <a:rPr lang="ru-RU" sz="1600" b="1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Приказ Министерства просвещения РФ:</a:t>
            </a:r>
            <a:endParaRPr sz="1600" b="1" i="0" u="sng" strike="noStrike" cap="none" spc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buFont typeface="Arial"/>
              <a:buNone/>
              <a:defRPr/>
            </a:pPr>
            <a:r>
              <a:rPr lang="ru-RU" sz="1600" b="1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от 09.10.2025 № 704 «О внесении изменений в некоторые приказы Министерства просвещения РФ, касающиеся ФОП НОО, ООО, СОО»;</a:t>
            </a:r>
            <a:endParaRPr sz="1600" b="1" i="0" u="sng" strike="noStrike" cap="none" spc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buFont typeface="Arial"/>
              <a:buNone/>
              <a:defRPr/>
            </a:pPr>
            <a:r>
              <a:rPr lang="ru-RU" sz="1600" b="1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от 18.06.2025 № 457 «</a:t>
            </a:r>
            <a:r>
              <a:rPr lang="ru-RU" sz="1600" b="1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 внесении изменений в некоторые приказы Министерства образования и науки РФ и Министерства просвещения РФ, касающиеся ФГОС НОО, ООО, СОО</a:t>
            </a:r>
            <a:r>
              <a:rPr lang="ru-RU" sz="1600" b="1" i="0" u="sng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»  </a:t>
            </a:r>
            <a:endParaRPr sz="2600" u="sng"/>
          </a:p>
        </p:txBody>
      </p:sp>
      <p:sp>
        <p:nvSpPr>
          <p:cNvPr id="431734217" name="TextBox 5"/>
          <p:cNvSpPr txBox="1"/>
          <p:nvPr/>
        </p:nvSpPr>
        <p:spPr bwMode="auto">
          <a:xfrm flipH="0" flipV="0">
            <a:off x="397431" y="1406494"/>
            <a:ext cx="8380089" cy="42675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360043" algn="just">
              <a:lnSpc>
                <a:spcPct val="100000"/>
              </a:lnSpc>
              <a:spcAft>
                <a:spcPts val="0"/>
              </a:spcAft>
              <a:defRPr/>
            </a:pPr>
            <a:r>
              <a:rPr sz="1600" b="1" i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Наименования учебных предметов в части родного языка и </a:t>
            </a:r>
            <a:r>
              <a:rPr sz="1600" b="1" i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литературы  в соответствии с ФГОС НОО, ООО, СОО</a:t>
            </a:r>
            <a:r>
              <a:rPr sz="1600" b="1" i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в редакции п</a:t>
            </a:r>
            <a:r>
              <a:rPr sz="1600" b="1" i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риказа Министерства просвещения РФ от 18.06.2025 № 467 указаны в следующей формулировке: </a:t>
            </a:r>
            <a:endParaRPr sz="1600" b="1" i="0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 marL="0" marR="0" indent="360043" algn="just">
              <a:lnSpc>
                <a:spcPct val="100000"/>
              </a:lnSpc>
              <a:spcAft>
                <a:spcPts val="0"/>
              </a:spcAft>
              <a:defRPr/>
            </a:pPr>
            <a:r>
              <a:rPr sz="1800" b="1" i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«Родной язык (язык народа Российской Федерации) и (или) государственный </a:t>
            </a:r>
            <a:r>
              <a:rPr sz="1800" b="1" i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язык республики Российской Федерации»,   </a:t>
            </a:r>
            <a:endParaRPr sz="1800" b="1" i="1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0" marR="0" indent="360043" algn="just">
              <a:lnSpc>
                <a:spcPct val="100000"/>
              </a:lnSpc>
              <a:spcAft>
                <a:spcPts val="0"/>
              </a:spcAft>
              <a:defRPr/>
            </a:pPr>
            <a:r>
              <a:rPr sz="1800" b="1" i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«Литературное   чтение   на   родном   языке   (на   языке   народа   Российской  </a:t>
            </a:r>
            <a:r>
              <a:rPr sz="1800" b="1" i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Федерации).   </a:t>
            </a:r>
            <a:endParaRPr sz="1800" b="1" i="1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0" marR="0" indent="360043" algn="just">
              <a:lnSpc>
                <a:spcPct val="100000"/>
              </a:lnSpc>
              <a:spcAft>
                <a:spcPts val="0"/>
              </a:spcAft>
              <a:defRPr/>
            </a:pPr>
            <a:r>
              <a:rPr sz="1600" b="1" i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То есть, в наименовании учебных предметов сохранено слово «родной». Следовательно, при </a:t>
            </a:r>
            <a:r>
              <a:rPr sz="1600" b="1" i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разработке основной образовательной программы, </a:t>
            </a:r>
            <a:r>
              <a:rPr sz="1600" b="1" i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локальных актов</a:t>
            </a:r>
            <a:r>
              <a:rPr sz="1600" b="1" i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общеобразовательной </a:t>
            </a:r>
            <a:r>
              <a:rPr sz="1600" b="1" i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организации, заполнении обязательной школьной </a:t>
            </a:r>
            <a:r>
              <a:rPr sz="1600" b="1" i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документации нужно использовать </a:t>
            </a:r>
            <a:r>
              <a:rPr sz="1600" b="1" i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традиционные формулировки:  </a:t>
            </a:r>
            <a:endParaRPr sz="1600" b="1" i="0">
              <a:solidFill>
                <a:schemeClr val="accent1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pPr marL="0" marR="0" indent="360043" algn="just">
              <a:lnSpc>
                <a:spcPct val="100000"/>
              </a:lnSpc>
              <a:spcAft>
                <a:spcPts val="0"/>
              </a:spcAft>
              <a:defRPr/>
            </a:pPr>
            <a:r>
              <a:rPr sz="1600" b="1" i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«</a:t>
            </a:r>
            <a:r>
              <a:rPr sz="1800" b="1" i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Родной (русский / крымскотатарский / украинский / болгарский) язык», </a:t>
            </a:r>
            <a:endParaRPr sz="1800" b="1" i="1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 marL="0" marR="0" indent="360043" algn="just">
              <a:lnSpc>
                <a:spcPct val="100000"/>
              </a:lnSpc>
              <a:spcAft>
                <a:spcPts val="0"/>
              </a:spcAft>
              <a:defRPr/>
            </a:pPr>
            <a:r>
              <a:rPr sz="1800" b="1" i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«Литературное чтение на родном (</a:t>
            </a:r>
            <a:r>
              <a:rPr sz="1800" b="1" i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русском / крымскотатарском / украинском / болгарском</a:t>
            </a:r>
            <a:r>
              <a:rPr sz="1800" b="1" i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) </a:t>
            </a:r>
            <a:r>
              <a:rPr sz="1800" b="1" i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языке», </a:t>
            </a:r>
            <a:endParaRPr sz="1800" b="1" i="1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1" i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                  «Государственный (</a:t>
            </a:r>
            <a:r>
              <a:rPr sz="1800" b="1" i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русский / крымскотатарский / украинский</a:t>
            </a:r>
            <a:r>
              <a:rPr sz="1800" b="1" i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)   </a:t>
            </a:r>
            <a:endParaRPr sz="1800" b="1" i="1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>
              <a:defRPr/>
            </a:pPr>
            <a:r>
              <a:rPr sz="1800" b="1" i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                                                язык </a:t>
            </a:r>
            <a:r>
              <a:rPr sz="1800" b="1" i="1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Республики Крым».  </a:t>
            </a:r>
            <a:r>
              <a:rPr sz="1800" b="1" i="1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sz="1800" b="1" i="1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04396336" name="Picture 2" descr="http://mypresentation.ru/documents/6f3d570dcf98c1623fbf871bb72ee846/img2.jpg"/>
          <p:cNvPicPr>
            <a:picLocks noChangeAspect="1" noChangeArrowheads="1"/>
          </p:cNvPicPr>
          <p:nvPr/>
        </p:nvPicPr>
        <p:blipFill>
          <a:blip r:embed="rId2"/>
          <a:srcRect l="0" t="0" r="0" b="2751"/>
          <a:stretch/>
        </p:blipFill>
        <p:spPr bwMode="auto">
          <a:xfrm>
            <a:off x="0" y="18504"/>
            <a:ext cx="9144000" cy="6858000"/>
          </a:xfrm>
          <a:prstGeom prst="rect">
            <a:avLst/>
          </a:prstGeom>
          <a:noFill/>
        </p:spPr>
      </p:pic>
      <p:sp>
        <p:nvSpPr>
          <p:cNvPr id="1625833314" name="Содержимое 2"/>
          <p:cNvSpPr>
            <a:spLocks noGrp="1"/>
          </p:cNvSpPr>
          <p:nvPr>
            <p:ph idx="1"/>
          </p:nvPr>
        </p:nvSpPr>
        <p:spPr bwMode="auto">
          <a:xfrm flipH="0" flipV="0">
            <a:off x="457193" y="404663"/>
            <a:ext cx="8230331" cy="122437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/>
          <a:p>
            <a:pPr marL="0" indent="0" algn="just">
              <a:buFont typeface="Arial"/>
              <a:buNone/>
              <a:defRPr/>
            </a:pPr>
            <a:r>
              <a:rPr lang="ru-RU" sz="20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Федеральные образовательные программы по родному (украинскому) языку и родной (украинской) литературе, составленные в соответствии с обновленными федеральными государственными образовательными стандартами начального общего, основного общего и среднего общего образования</a:t>
            </a:r>
            <a:endParaRPr/>
          </a:p>
        </p:txBody>
      </p:sp>
      <p:sp>
        <p:nvSpPr>
          <p:cNvPr id="730515355" name="TextBox 5"/>
          <p:cNvSpPr txBox="1"/>
          <p:nvPr/>
        </p:nvSpPr>
        <p:spPr bwMode="auto">
          <a:xfrm flipH="0" flipV="0">
            <a:off x="450712" y="1830114"/>
            <a:ext cx="8292970" cy="31032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1800" b="1" i="0" u="none" strike="noStrike" cap="none" spc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     </a:t>
            </a:r>
            <a:r>
              <a:rPr lang="ru-RU" sz="1800" b="0" i="0" u="none" strike="noStrike" cap="none" spc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В 2023 году разработаны и утверждены приказами Министерства просвещения Российской Федерации федеральные рабочие программы по украинскому языку и украинской литературе:</a:t>
            </a:r>
            <a:endParaRPr sz="180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buFont typeface="Wingdings 3"/>
              <a:buAutoNum type="arabicPeriod"/>
              <a:defRPr/>
            </a:pPr>
            <a:r>
              <a:rPr lang="ru-RU" sz="1800" b="1" i="0" u="none" strike="noStrike" cap="none" spc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«Родной (украинский) язык», </a:t>
            </a:r>
            <a:r>
              <a:rPr lang="ru-RU" sz="1800" b="1" i="0" u="none" strike="noStrike" cap="none" spc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«Литературное чтение на родном (украинском) языке</a:t>
            </a:r>
            <a:r>
              <a:rPr lang="ru-RU" sz="1800" b="1" i="0" u="none" strike="noStrike" cap="none" spc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»  </a:t>
            </a:r>
            <a:r>
              <a:rPr lang="ru-RU" sz="1800" b="0" i="0" u="none" strike="noStrike" cap="none" spc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для 1-4 </a:t>
            </a:r>
            <a:r>
              <a:rPr lang="ru-RU" sz="1800" b="0" i="0" u="none" strike="noStrike" cap="none" spc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классов </a:t>
            </a:r>
            <a:r>
              <a:rPr lang="ru-RU" sz="1800" b="0" i="0" u="none" strike="noStrike" cap="none" spc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(приказ от 18.05.2023 №372);</a:t>
            </a:r>
            <a:endParaRPr sz="180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defRPr/>
            </a:pPr>
            <a:r>
              <a:rPr lang="en-US" sz="1800" b="1" i="0" u="none" strike="noStrike" cap="none" spc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2</a:t>
            </a:r>
            <a:r>
              <a:rPr lang="ru-RU" sz="1800" b="1" i="0" u="none" strike="noStrike" cap="none" spc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. «Родной (украинский) язык», </a:t>
            </a:r>
            <a:r>
              <a:rPr lang="ru-RU" sz="1800" b="1" i="0" u="none" strike="noStrike" cap="none" spc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«Родная (украинская) литература» </a:t>
            </a:r>
            <a:r>
              <a:rPr lang="ru-RU" sz="1800" b="0" i="0" u="none" strike="noStrike" cap="none" spc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для </a:t>
            </a:r>
            <a:r>
              <a:rPr lang="ru-RU" sz="1800" b="0" i="0" u="none" strike="noStrike" cap="none" spc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5-9 </a:t>
            </a:r>
            <a:r>
              <a:rPr lang="ru-RU" sz="1800" b="0" i="0" u="none" strike="noStrike" cap="none" spc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классов</a:t>
            </a:r>
            <a:r>
              <a:rPr lang="ru-RU" sz="1800" b="0" i="0" u="none" strike="noStrike" cap="none" spc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(приказ от 18.05.2023 №370);</a:t>
            </a:r>
            <a:endParaRPr sz="1800">
              <a:solidFill>
                <a:schemeClr val="tx2">
                  <a:lumMod val="75000"/>
                </a:schemeClr>
              </a:solidFill>
            </a:endParaRPr>
          </a:p>
          <a:p>
            <a:pPr marL="0" algn="just">
              <a:spcBef>
                <a:spcPts val="0"/>
              </a:spcBef>
              <a:defRPr/>
            </a:pPr>
            <a:r>
              <a:rPr lang="ru-RU" sz="1800" b="1" i="0" u="none" strike="noStrike" cap="none" spc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3. «Родной (украинский) язык», «Родная (украинская) литература»</a:t>
            </a:r>
            <a:r>
              <a:rPr lang="ru-RU" sz="1800" b="1" i="0" u="none" strike="noStrike" cap="none" spc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800" b="0" i="0" u="none" strike="noStrike" cap="none" spc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для </a:t>
            </a:r>
            <a:r>
              <a:rPr lang="ru-RU" sz="1800" b="0" i="0" u="none" strike="noStrike" cap="none" spc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10-11 </a:t>
            </a:r>
            <a:r>
              <a:rPr lang="ru-RU" sz="1800" b="0" i="0" u="none" strike="noStrike" cap="none" spc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классов</a:t>
            </a:r>
            <a:r>
              <a:rPr lang="ru-RU" sz="1800" b="0" i="0" u="none" strike="noStrike" cap="none" spc="0">
                <a:solidFill>
                  <a:schemeClr val="tx2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(приказ от 18.05.2023 №371).</a:t>
            </a:r>
            <a:endParaRPr sz="1800">
              <a:solidFill>
                <a:schemeClr val="tx2">
                  <a:lumMod val="75000"/>
                </a:schemeClr>
              </a:solidFill>
            </a:endParaRPr>
          </a:p>
          <a:p>
            <a:pPr marL="0" algn="just">
              <a:lnSpc>
                <a:spcPct val="110000"/>
              </a:lnSpc>
              <a:spcBef>
                <a:spcPts val="0"/>
              </a:spcBef>
              <a:defRPr/>
            </a:pPr>
            <a:endParaRPr sz="1600"/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Р7-Офис/2025.3.1.923</Application>
  <DocSecurity>0</DocSecurity>
  <PresentationFormat>Экран (4:3)</PresentationFormat>
  <Paragraphs>0</Paragraphs>
  <Slides>13</Slides>
  <Notes>13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21 февраля - международный день родного языка</dc:title>
  <dc:subject/>
  <dc:creator>Сергей</dc:creator>
  <cp:keywords/>
  <dc:description/>
  <dc:identifier/>
  <dc:language/>
  <cp:lastModifiedBy>Host_user</cp:lastModifiedBy>
  <cp:revision>22</cp:revision>
  <dcterms:created xsi:type="dcterms:W3CDTF">2018-02-19T12:24:51Z</dcterms:created>
  <dcterms:modified xsi:type="dcterms:W3CDTF">2025-08-22T06:15:30Z</dcterms:modified>
  <cp:category/>
  <cp:contentStatus/>
  <cp:version/>
</cp:coreProperties>
</file>