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84" r:id="rId5"/>
    <p:sldId id="285" r:id="rId6"/>
    <p:sldId id="288" r:id="rId7"/>
    <p:sldId id="302" r:id="rId8"/>
    <p:sldId id="289" r:id="rId9"/>
    <p:sldId id="292" r:id="rId10"/>
    <p:sldId id="290" r:id="rId11"/>
    <p:sldId id="293" r:id="rId12"/>
    <p:sldId id="291" r:id="rId13"/>
    <p:sldId id="294" r:id="rId14"/>
    <p:sldId id="295" r:id="rId15"/>
    <p:sldId id="296" r:id="rId16"/>
    <p:sldId id="297" r:id="rId17"/>
    <p:sldId id="305" r:id="rId18"/>
    <p:sldId id="298" r:id="rId19"/>
    <p:sldId id="299" r:id="rId20"/>
    <p:sldId id="300" r:id="rId21"/>
    <p:sldId id="301" r:id="rId22"/>
    <p:sldId id="303" r:id="rId23"/>
    <p:sldId id="304" r:id="rId24"/>
    <p:sldId id="287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660"/>
  </p:normalViewPr>
  <p:slideViewPr>
    <p:cSldViewPr>
      <p:cViewPr>
        <p:scale>
          <a:sx n="66" d="100"/>
          <a:sy n="66" d="100"/>
        </p:scale>
        <p:origin x="-154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E77E-598E-4FDA-AE3F-CBFCE5C083BA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DA51-BAFD-440F-AEA2-59CF0A4E0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870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E77E-598E-4FDA-AE3F-CBFCE5C083BA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DA51-BAFD-440F-AEA2-59CF0A4E0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532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E77E-598E-4FDA-AE3F-CBFCE5C083BA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DA51-BAFD-440F-AEA2-59CF0A4E0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05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E77E-598E-4FDA-AE3F-CBFCE5C083BA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DA51-BAFD-440F-AEA2-59CF0A4E0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98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E77E-598E-4FDA-AE3F-CBFCE5C083BA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DA51-BAFD-440F-AEA2-59CF0A4E0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330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E77E-598E-4FDA-AE3F-CBFCE5C083BA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DA51-BAFD-440F-AEA2-59CF0A4E0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412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E77E-598E-4FDA-AE3F-CBFCE5C083BA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DA51-BAFD-440F-AEA2-59CF0A4E0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08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E77E-598E-4FDA-AE3F-CBFCE5C083BA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DA51-BAFD-440F-AEA2-59CF0A4E0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528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E77E-598E-4FDA-AE3F-CBFCE5C083BA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DA51-BAFD-440F-AEA2-59CF0A4E0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580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E77E-598E-4FDA-AE3F-CBFCE5C083BA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DA51-BAFD-440F-AEA2-59CF0A4E0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1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E77E-598E-4FDA-AE3F-CBFCE5C083BA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DA51-BAFD-440F-AEA2-59CF0A4E0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006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FE77E-598E-4FDA-AE3F-CBFCE5C083BA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7DA51-BAFD-440F-AEA2-59CF0A4E0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36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png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4.png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5.png"/><Relationship Id="rId4" Type="http://schemas.openxmlformats.org/officeDocument/2006/relationships/image" Target="../media/image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6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8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0.png"/><Relationship Id="rId4" Type="http://schemas.openxmlformats.org/officeDocument/2006/relationships/image" Target="../media/image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0.png"/><Relationship Id="rId4" Type="http://schemas.openxmlformats.org/officeDocument/2006/relationships/image" Target="../media/image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1.png"/><Relationship Id="rId4" Type="http://schemas.openxmlformats.org/officeDocument/2006/relationships/image" Target="../media/image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2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1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4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19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png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1824" y="1052736"/>
            <a:ext cx="748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11 класс</a:t>
            </a:r>
          </a:p>
          <a:p>
            <a:pPr algn="ctr"/>
            <a:endParaRPr lang="ru-RU" sz="3200" dirty="0" smtClean="0">
              <a:latin typeface="Arial Black" pitchFamily="34" charset="0"/>
            </a:endParaRPr>
          </a:p>
          <a:p>
            <a:pPr algn="ctr"/>
            <a:r>
              <a:rPr lang="ru-RU" sz="3200" dirty="0" smtClean="0">
                <a:latin typeface="Arial Black" pitchFamily="34" charset="0"/>
              </a:rPr>
              <a:t>Тема:</a:t>
            </a:r>
          </a:p>
          <a:p>
            <a:pPr algn="ctr"/>
            <a:r>
              <a:rPr lang="ru-RU" sz="4000" dirty="0" smtClean="0">
                <a:latin typeface="Arial Black" pitchFamily="34" charset="0"/>
              </a:rPr>
              <a:t> </a:t>
            </a:r>
            <a:r>
              <a:rPr lang="ru-RU" sz="4000" dirty="0" smtClean="0">
                <a:solidFill>
                  <a:srgbClr val="7030A0"/>
                </a:solidFill>
                <a:latin typeface="Arial Black" pitchFamily="34" charset="0"/>
              </a:rPr>
              <a:t>Треугольники и их элементы. Решение задач.</a:t>
            </a:r>
            <a:endParaRPr lang="ru-RU" sz="40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6381328"/>
            <a:ext cx="603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Падерина Т.В., МБОУ «Гвардейская школа-гимназия №3»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997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9289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11 класс. ТЕМА: Треугольники </a:t>
            </a:r>
            <a:r>
              <a:rPr lang="ru-RU" sz="1400" dirty="0"/>
              <a:t>и их элементы. Решение задач</a:t>
            </a:r>
            <a:r>
              <a:rPr lang="ru-RU" sz="1400" dirty="0" smtClean="0"/>
              <a:t>.</a:t>
            </a:r>
          </a:p>
          <a:p>
            <a:pPr algn="ctr"/>
            <a:r>
              <a:rPr lang="ru-RU" sz="1400" dirty="0" smtClean="0"/>
              <a:t>Падерина Т.В., МБОУ «Гвардейская школа-гимназия №3»</a:t>
            </a:r>
            <a:endParaRPr lang="ru-RU" sz="1400" dirty="0"/>
          </a:p>
          <a:p>
            <a:pPr algn="ctr"/>
            <a:r>
              <a:rPr lang="ru-RU" sz="1400" dirty="0" smtClean="0"/>
              <a:t> </a:t>
            </a:r>
            <a:endParaRPr lang="ru-RU" sz="1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99592" y="622301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39552" y="861717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№5. В треугольнике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АВ = ВС. Внешний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угол при вершине 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равен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122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Найдите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угол 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Ответ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дайте в градусах.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797478"/>
            <a:ext cx="568863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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АСВ= 180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-122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=58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о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 как треугольник  равнобедренный, то  его углы при основании равны.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А=С=58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В= 180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– (58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+58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) = 64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64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5880799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Формула" r:id="rId3" imgW="114120" imgH="215640" progId="Equation.3">
                  <p:embed/>
                </p:oleObj>
              </mc:Choice>
              <mc:Fallback>
                <p:oleObj name="Формула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4" descr="https://math-ege.sdamgia.ru/get_file?id=2952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4" r="75150" b="31785"/>
          <a:stretch/>
        </p:blipFill>
        <p:spPr bwMode="auto">
          <a:xfrm>
            <a:off x="6228184" y="2041204"/>
            <a:ext cx="2160240" cy="1928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36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9289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11 класс. ТЕМА: Треугольники </a:t>
            </a:r>
            <a:r>
              <a:rPr lang="ru-RU" sz="1400" dirty="0"/>
              <a:t>и их элементы. Решение задач</a:t>
            </a:r>
            <a:r>
              <a:rPr lang="ru-RU" sz="1400" dirty="0" smtClean="0"/>
              <a:t>.</a:t>
            </a:r>
          </a:p>
          <a:p>
            <a:pPr algn="ctr"/>
            <a:r>
              <a:rPr lang="ru-RU" sz="1400" dirty="0" smtClean="0"/>
              <a:t>Падерина Т.В., МБОУ «Гвардейская школа-гимназия №3»</a:t>
            </a:r>
            <a:endParaRPr lang="ru-RU" sz="1400" dirty="0"/>
          </a:p>
          <a:p>
            <a:pPr algn="ctr"/>
            <a:r>
              <a:rPr lang="ru-RU" sz="1400" dirty="0" smtClean="0"/>
              <a:t> </a:t>
            </a:r>
            <a:endParaRPr lang="ru-RU" sz="1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99592" y="622301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39552" y="861717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№6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треугольнике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АВ = ВС =24 внешний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угол при вершине 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равен  150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Найдите длину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медианы ВМ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797478"/>
            <a:ext cx="568863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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АСВ= 180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о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- 150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=30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о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Медиана ВМ 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sym typeface="Symbol"/>
              </a:rPr>
              <a:t>также является высотой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равнобедренного (АВ=ВС) треугольника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sym typeface="Symbol"/>
              </a:rPr>
              <a:t>АВС.</a:t>
            </a:r>
            <a:endParaRPr lang="ru-RU" sz="20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Против угла в 30° лежит катет равный половине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гипотенузы.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 есть ВМ = 24:2 =12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12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589512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Формула" r:id="rId3" imgW="114120" imgH="215640" progId="Equation.3">
                  <p:embed/>
                </p:oleObj>
              </mc:Choice>
              <mc:Fallback>
                <p:oleObj name="Формула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4" descr="https://math-ege.sdamgia.ru/get_file?id=2952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4" r="75150" b="31785"/>
          <a:stretch/>
        </p:blipFill>
        <p:spPr bwMode="auto">
          <a:xfrm>
            <a:off x="6228184" y="2041204"/>
            <a:ext cx="2160240" cy="1928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7064402" y="2465284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12835" y="3545404"/>
            <a:ext cx="263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495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9289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11 класс. ТЕМА: Треугольники </a:t>
            </a:r>
            <a:r>
              <a:rPr lang="ru-RU" sz="1400" dirty="0"/>
              <a:t>и их элементы. Решение задач</a:t>
            </a:r>
            <a:r>
              <a:rPr lang="ru-RU" sz="1400" dirty="0" smtClean="0"/>
              <a:t>.</a:t>
            </a:r>
          </a:p>
          <a:p>
            <a:pPr algn="ctr"/>
            <a:r>
              <a:rPr lang="ru-RU" sz="1400" dirty="0" smtClean="0"/>
              <a:t>Падерина Т.В., МБОУ «Гвардейская школа-гимназия №3»</a:t>
            </a:r>
            <a:endParaRPr lang="ru-RU" sz="1400" dirty="0"/>
          </a:p>
          <a:p>
            <a:pPr algn="ctr"/>
            <a:r>
              <a:rPr lang="ru-RU" sz="1400" dirty="0" smtClean="0"/>
              <a:t> </a:t>
            </a:r>
            <a:endParaRPr lang="ru-RU" sz="1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99592" y="622301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39552" y="861717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 В равнобедренном треугольнике ABC с основанием AB угол С равен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48°. Найдите угол между стороной AB и высотой АН этого треугольника.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3475" y="1772816"/>
            <a:ext cx="568863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 как треугольник  равнобедренный, то  его углы при основании равны.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А=В= (180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– 48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):2 = 66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Угол между стороной АВ и высотой АН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ВАН =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180</a:t>
            </a:r>
            <a:r>
              <a:rPr lang="ru-RU" sz="20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о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– 90</a:t>
            </a:r>
            <a:r>
              <a:rPr lang="ru-RU" sz="20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о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– 66</a:t>
            </a:r>
            <a:r>
              <a:rPr lang="ru-RU" sz="20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о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= 24</a:t>
            </a:r>
            <a:r>
              <a:rPr lang="ru-RU" sz="20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о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24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525075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Формула" r:id="rId3" imgW="114120" imgH="215640" progId="Equation.3">
                  <p:embed/>
                </p:oleObj>
              </mc:Choice>
              <mc:Fallback>
                <p:oleObj name="Формула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4" descr="https://math-ege.sdamgia.ru/get_file?id=2952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5" t="22887" r="53016" b="21904"/>
          <a:stretch/>
        </p:blipFill>
        <p:spPr bwMode="auto">
          <a:xfrm>
            <a:off x="6372200" y="1903264"/>
            <a:ext cx="2245366" cy="239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58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9289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11 класс. ТЕМА: Треугольники </a:t>
            </a:r>
            <a:r>
              <a:rPr lang="ru-RU" sz="1400" dirty="0"/>
              <a:t>и их элементы. Решение задач</a:t>
            </a:r>
            <a:r>
              <a:rPr lang="ru-RU" sz="1400" dirty="0" smtClean="0"/>
              <a:t>.</a:t>
            </a:r>
          </a:p>
          <a:p>
            <a:pPr algn="ctr"/>
            <a:r>
              <a:rPr lang="ru-RU" sz="1400" dirty="0" smtClean="0"/>
              <a:t>Падерина Т.В., МБОУ «Гвардейская школа-гимназия №3»</a:t>
            </a:r>
            <a:endParaRPr lang="ru-RU" sz="1400" dirty="0"/>
          </a:p>
          <a:p>
            <a:pPr algn="ctr"/>
            <a:r>
              <a:rPr lang="ru-RU" sz="1400" dirty="0" smtClean="0"/>
              <a:t> </a:t>
            </a:r>
            <a:endParaRPr lang="ru-RU" sz="1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99592" y="622301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39552" y="861717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№8 В равнобедренном треугольнике ABC боковые стороны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AС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= BC = 5,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медиана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СM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= 4. Найдите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∠ ВАС.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9552" y="2060848"/>
                <a:ext cx="5210653" cy="3716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 smtClean="0">
                    <a:latin typeface="Times New Roman" pitchFamily="18" charset="0"/>
                    <a:cs typeface="Times New Roman" pitchFamily="18" charset="0"/>
                  </a:rPr>
                  <a:t>Решение.</a:t>
                </a:r>
              </a:p>
              <a:p>
                <a:endParaRPr lang="ru-RU" sz="20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В равнобедренном треугольнике медиана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проведённая к основанию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является высотой и</a:t>
                </a:r>
              </a:p>
              <a:p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биссектрисой. Рассмотрим треугольник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AСM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Применяя теорему Пифагора,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найдём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АМ.</a:t>
                </a:r>
              </a:p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AM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0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ru-RU" sz="2000" b="0" i="1" smtClean="0"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ru-RU" sz="20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000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0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ru-RU" sz="2000" b="0" i="1" smtClean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ru-RU" sz="20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= 3.</a:t>
                </a: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Найдём </a:t>
                </a:r>
                <a:r>
                  <a:rPr lang="ru-RU" sz="2000" dirty="0" err="1" smtClean="0">
                    <a:latin typeface="Times New Roman" pitchFamily="18" charset="0"/>
                    <a:cs typeface="Times New Roman" pitchFamily="18" charset="0"/>
                  </a:rPr>
                  <a:t>cos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∠САВ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  <a:cs typeface="Times New Roman" pitchFamily="18" charset="0"/>
                          </a:rPr>
                          <m:t>АМ</m:t>
                        </m:r>
                      </m:num>
                      <m:den>
                        <m:r>
                          <a:rPr lang="ru-RU" sz="2000" b="0" i="1" smtClean="0">
                            <a:latin typeface="Cambria Math"/>
                            <a:cs typeface="Times New Roman" pitchFamily="18" charset="0"/>
                          </a:rPr>
                          <m:t>АС</m:t>
                        </m:r>
                      </m:den>
                    </m:f>
                    <m:r>
                      <a:rPr lang="ru-RU" sz="2000" b="0" i="0" smtClean="0">
                        <a:latin typeface="Cambria Math"/>
                        <a:cs typeface="Times New Roman" pitchFamily="18" charset="0"/>
                      </a:rPr>
                      <m:t>. </m:t>
                    </m:r>
                  </m:oMath>
                </a14:m>
                <a:r>
                  <a:rPr lang="ru-RU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cos∠САВ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0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= 0,6</a:t>
                </a:r>
              </a:p>
              <a:p>
                <a:endParaRPr lang="ru-RU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3200" b="1" dirty="0" smtClean="0">
                    <a:latin typeface="Times New Roman" pitchFamily="18" charset="0"/>
                    <a:cs typeface="Times New Roman" pitchFamily="18" charset="0"/>
                  </a:rPr>
                  <a:t>Ответ: 0,6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060848"/>
                <a:ext cx="5210653" cy="3716530"/>
              </a:xfrm>
              <a:prstGeom prst="rect">
                <a:avLst/>
              </a:prstGeom>
              <a:blipFill rotWithShape="1">
                <a:blip r:embed="rId3"/>
                <a:stretch>
                  <a:fillRect l="-3044" t="-2295" r="-1991" b="-42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961237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Формула" r:id="rId4" imgW="114120" imgH="215640" progId="Equation.3">
                  <p:embed/>
                </p:oleObj>
              </mc:Choice>
              <mc:Fallback>
                <p:oleObj name="Формула" r:id="rId4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4" descr="https://math-ege.sdamgia.ru/get_file?id=2952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1772816"/>
            <a:ext cx="2597150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43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9289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11 класс. ТЕМА: Треугольники </a:t>
            </a:r>
            <a:r>
              <a:rPr lang="ru-RU" sz="1400" dirty="0"/>
              <a:t>и их элементы. Решение задач</a:t>
            </a:r>
            <a:r>
              <a:rPr lang="ru-RU" sz="1400" dirty="0" smtClean="0"/>
              <a:t>.</a:t>
            </a:r>
          </a:p>
          <a:p>
            <a:pPr algn="ctr"/>
            <a:r>
              <a:rPr lang="ru-RU" sz="1400" dirty="0" smtClean="0"/>
              <a:t>Падерина Т.В., МБОУ «Гвардейская школа-гимназия №3»</a:t>
            </a:r>
            <a:endParaRPr lang="ru-RU" sz="1400" dirty="0"/>
          </a:p>
          <a:p>
            <a:pPr algn="ctr"/>
            <a:r>
              <a:rPr lang="ru-RU" sz="1400" dirty="0" smtClean="0"/>
              <a:t> </a:t>
            </a:r>
            <a:endParaRPr lang="ru-RU" sz="1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99592" y="622301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39552" y="861717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9.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треугольнике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АВС 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сторонах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 и ВС отмечены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точки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 и 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соответственно так, что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ВМ:ВА = 1:2 , а ВК:ВС= 4:5. Во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сколько раз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площадь треугольника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АВС больше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площади треугольника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МВК?.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9552" y="2060848"/>
                <a:ext cx="5904656" cy="4010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 smtClean="0">
                    <a:latin typeface="Times New Roman" pitchFamily="18" charset="0"/>
                    <a:cs typeface="Times New Roman" pitchFamily="18" charset="0"/>
                  </a:rPr>
                  <a:t>Решение.</a:t>
                </a:r>
              </a:p>
              <a:p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2000" baseline="-25000" dirty="0" smtClean="0">
                    <a:latin typeface="Times New Roman" pitchFamily="18" charset="0"/>
                    <a:cs typeface="Times New Roman" pitchFamily="18" charset="0"/>
                  </a:rPr>
                  <a:t>ABC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ru-RU" sz="2000" b="0" i="0" smtClean="0">
                        <a:latin typeface="Cambria Math"/>
                        <a:cs typeface="Times New Roman" pitchFamily="18" charset="0"/>
                      </a:rPr>
                      <m:t> ВА</m:t>
                    </m:r>
                    <m:r>
                      <a:rPr lang="ru-RU" sz="2000" b="0" i="0" baseline="30000" smtClean="0">
                        <a:latin typeface="Cambria Math"/>
                        <a:cs typeface="Times New Roman" pitchFamily="18" charset="0"/>
                      </a:rPr>
                      <m:t>.</m:t>
                    </m:r>
                    <m:r>
                      <a:rPr lang="ru-RU" sz="2000" b="0" i="0" smtClean="0">
                        <a:latin typeface="Cambria Math"/>
                        <a:cs typeface="Times New Roman" pitchFamily="18" charset="0"/>
                      </a:rPr>
                      <m:t>ВС </m:t>
                    </m:r>
                    <m:r>
                      <a:rPr lang="ru-RU" sz="2000" b="0" i="0" baseline="30000" smtClean="0">
                        <a:latin typeface="Cambria Math"/>
                        <a:cs typeface="Times New Roman" pitchFamily="18" charset="0"/>
                      </a:rPr>
                      <m:t>.</m:t>
                    </m:r>
                    <m:r>
                      <a:rPr lang="ru-RU" sz="2000" b="0" i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func>
                      <m:funcPr>
                        <m:ctrlP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  <a:cs typeface="Times New Roman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2000" b="0" i="1" smtClean="0">
                            <a:latin typeface="Cambria Math"/>
                            <a:cs typeface="Times New Roman" pitchFamily="18" charset="0"/>
                          </a:rPr>
                          <m:t>В</m:t>
                        </m:r>
                      </m:e>
                    </m:func>
                  </m:oMath>
                </a14:m>
                <a:endParaRPr lang="ru-RU" sz="2000" baseline="-25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r>
                  <a:rPr lang="en-US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2000" baseline="-25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МВК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ru-RU" sz="200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 ВМ</m:t>
                    </m:r>
                    <m:r>
                      <a:rPr lang="ru-RU" sz="2000" baseline="3000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.</m:t>
                    </m:r>
                    <m:r>
                      <a:rPr lang="ru-RU" sz="200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ВК </m:t>
                    </m:r>
                    <m:r>
                      <a:rPr lang="ru-RU" sz="2000" baseline="3000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. </m:t>
                    </m:r>
                    <m:func>
                      <m:func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В</m:t>
                        </m:r>
                      </m:e>
                    </m:func>
                  </m:oMath>
                </a14:m>
                <a:endParaRPr lang="ru-RU" sz="2000" baseline="-25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2000" baseline="-25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Найдём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во сколько раз площадь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треугольника АВС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больше площади треугольника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МВК :</a:t>
                </a:r>
              </a:p>
              <a:p>
                <a:endParaRPr lang="ru-RU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  <m:r>
                          <a:rPr lang="en-US" sz="2000" b="0" i="1" baseline="-25000" smtClean="0">
                            <a:latin typeface="Cambria Math"/>
                            <a:cs typeface="Times New Roman" pitchFamily="18" charset="0"/>
                          </a:rPr>
                          <m:t>𝐴𝐵𝐶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  <m:r>
                          <a:rPr lang="en-US" sz="2000" b="0" i="1" baseline="-25000" smtClean="0">
                            <a:latin typeface="Cambria Math"/>
                            <a:cs typeface="Times New Roman" pitchFamily="18" charset="0"/>
                          </a:rPr>
                          <m:t>𝑀𝐵𝐾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  <a:cs typeface="Times New Roman" pitchFamily="18" charset="0"/>
                          </a:rPr>
                          <m:t>ВА∗ ВС</m:t>
                        </m:r>
                      </m:num>
                      <m:den>
                        <m:r>
                          <a:rPr lang="ru-RU" sz="2000" b="0" i="1" smtClean="0">
                            <a:latin typeface="Cambria Math"/>
                            <a:cs typeface="Times New Roman" pitchFamily="18" charset="0"/>
                          </a:rPr>
                          <m:t>ВМ∗ВК</m:t>
                        </m:r>
                      </m:den>
                    </m:f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  <a:cs typeface="Times New Roman" pitchFamily="18" charset="0"/>
                          </a:rPr>
                          <m:t>ВА</m:t>
                        </m:r>
                      </m:num>
                      <m:den>
                        <m:r>
                          <a:rPr lang="ru-RU" sz="2000" b="0" i="1" smtClean="0">
                            <a:latin typeface="Cambria Math"/>
                            <a:cs typeface="Times New Roman" pitchFamily="18" charset="0"/>
                          </a:rPr>
                          <m:t>ВМ</m:t>
                        </m:r>
                      </m:den>
                    </m:f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*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000" b="0" i="1" dirty="0" smtClean="0">
                            <a:latin typeface="Cambria Math"/>
                            <a:cs typeface="Times New Roman" pitchFamily="18" charset="0"/>
                          </a:rPr>
                          <m:t>ВС</m:t>
                        </m:r>
                      </m:num>
                      <m:den>
                        <m:r>
                          <a:rPr lang="ru-RU" sz="2000" b="0" i="1" dirty="0" smtClean="0">
                            <a:latin typeface="Cambria Math"/>
                            <a:cs typeface="Times New Roman" pitchFamily="18" charset="0"/>
                          </a:rPr>
                          <m:t>ВК</m:t>
                        </m:r>
                      </m:den>
                    </m:f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000" b="0" i="1" dirty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000" b="0" i="1" dirty="0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000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0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=2,5</a:t>
                </a:r>
              </a:p>
              <a:p>
                <a:endParaRPr lang="ru-RU" sz="32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3200" b="1" dirty="0" smtClean="0">
                    <a:latin typeface="Times New Roman" pitchFamily="18" charset="0"/>
                    <a:cs typeface="Times New Roman" pitchFamily="18" charset="0"/>
                  </a:rPr>
                  <a:t>Ответ: 2,5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060848"/>
                <a:ext cx="5904656" cy="4010521"/>
              </a:xfrm>
              <a:prstGeom prst="rect">
                <a:avLst/>
              </a:prstGeom>
              <a:blipFill rotWithShape="1">
                <a:blip r:embed="rId3"/>
                <a:stretch>
                  <a:fillRect l="-2686" t="-2128" b="-3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571368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Формула" r:id="rId4" imgW="114120" imgH="215640" progId="Equation.3">
                  <p:embed/>
                </p:oleObj>
              </mc:Choice>
              <mc:Fallback>
                <p:oleObj name="Формула" r:id="rId4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4" descr="https://math-ege.sdamgia.ru/get_file?id=2952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54327" r="73429" b="6644"/>
          <a:stretch/>
        </p:blipFill>
        <p:spPr bwMode="auto">
          <a:xfrm>
            <a:off x="6718154" y="2060848"/>
            <a:ext cx="1770743" cy="1669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72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9289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11 класс. ТЕМА: Треугольники </a:t>
            </a:r>
            <a:r>
              <a:rPr lang="ru-RU" sz="1400" dirty="0"/>
              <a:t>и их элементы. Решение задач</a:t>
            </a:r>
            <a:r>
              <a:rPr lang="ru-RU" sz="1400" dirty="0" smtClean="0"/>
              <a:t>.</a:t>
            </a:r>
          </a:p>
          <a:p>
            <a:pPr algn="ctr"/>
            <a:r>
              <a:rPr lang="ru-RU" sz="1400" dirty="0" smtClean="0"/>
              <a:t>Падерина Т.В., МБОУ «Гвардейская школа-гимназия №3»</a:t>
            </a:r>
            <a:endParaRPr lang="ru-RU" sz="1400" dirty="0"/>
          </a:p>
          <a:p>
            <a:pPr algn="ctr"/>
            <a:r>
              <a:rPr lang="ru-RU" sz="1400" dirty="0" smtClean="0"/>
              <a:t> </a:t>
            </a:r>
            <a:endParaRPr lang="ru-RU" sz="1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99592" y="622301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39552" y="861717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10.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треугольнике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АВС проведены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медиана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ВМ 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высота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ВН.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Известно, что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АС=48 и ВС=ВМ. Найдите АН.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333" y="1639540"/>
            <a:ext cx="532280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Рассмотрим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треугольник ABC. BM — медиана, по определению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делит сторону пополам, следовательно, AM =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MC=48:2=24.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По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условию BM = BC, значит, треугольник MBC равнобедренный, а в равнобедренном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треугольнике высота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проведённая к основанию, является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биссектрисой и медианой. BH является медианой и делит MC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пополам, следовательно, MH =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HC=24:2 =12.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 = АМ + МН , АН= 24+12=36.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36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172066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Формула" r:id="rId3" imgW="114120" imgH="215640" progId="Equation.3">
                  <p:embed/>
                </p:oleObj>
              </mc:Choice>
              <mc:Fallback>
                <p:oleObj name="Формула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4" descr="https://math-ege.sdamgia.ru/get_file?id=2952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029" y="1859317"/>
            <a:ext cx="2866844" cy="1857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10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9289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11 класс. ТЕМА: Треугольники </a:t>
            </a:r>
            <a:r>
              <a:rPr lang="ru-RU" sz="1400" dirty="0"/>
              <a:t>и их элементы. Решение задач</a:t>
            </a:r>
            <a:r>
              <a:rPr lang="ru-RU" sz="1400" dirty="0" smtClean="0"/>
              <a:t>.</a:t>
            </a:r>
          </a:p>
          <a:p>
            <a:pPr algn="ctr"/>
            <a:r>
              <a:rPr lang="ru-RU" sz="1400" dirty="0" smtClean="0"/>
              <a:t>Падерина Т.В., МБОУ «Гвардейская школа-гимназия №3»</a:t>
            </a:r>
            <a:endParaRPr lang="ru-RU" sz="1400" dirty="0"/>
          </a:p>
          <a:p>
            <a:pPr algn="ctr"/>
            <a:r>
              <a:rPr lang="ru-RU" sz="1400" dirty="0" smtClean="0"/>
              <a:t> </a:t>
            </a:r>
            <a:endParaRPr lang="ru-RU" sz="1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99592" y="622301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39552" y="861717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№11. Острые углы прямоугольного треугольника равны 62° и 28°. Найдите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угол между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высотой и медианой, проведёнными из вершины прямого угла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Ответ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дайте в градусах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1226" y="1988840"/>
            <a:ext cx="532280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Рассмотрим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треугольник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ABC,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В=90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BM — медиана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ВН – высота.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Медиана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проведённая к гипотенузе, равна её половине, поэтому треугольник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AМВ равно-бедренный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Тогда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А=АВМ=28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Поскольку ВН—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высота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то в треугольнике АВН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Н=90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,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АВН=90</a:t>
            </a:r>
            <a:r>
              <a:rPr lang="ru-RU" sz="20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– 28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=62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Поэтому угол между высотой и медианой, проведёнными из вершины прямого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угла 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МВН= 62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– 28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= 34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34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16556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Формула" r:id="rId3" imgW="114120" imgH="215640" progId="Equation.3">
                  <p:embed/>
                </p:oleObj>
              </mc:Choice>
              <mc:Fallback>
                <p:oleObj name="Формула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4" descr="https://math-ege.sdamgia.ru/get_file?id=2952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029" y="1859318"/>
            <a:ext cx="2866844" cy="174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42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9289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11 класс. ТЕМА: Треугольники </a:t>
            </a:r>
            <a:r>
              <a:rPr lang="ru-RU" sz="1400" dirty="0"/>
              <a:t>и их элементы. Решение задач</a:t>
            </a:r>
            <a:r>
              <a:rPr lang="ru-RU" sz="1400" dirty="0" smtClean="0"/>
              <a:t>.</a:t>
            </a:r>
          </a:p>
          <a:p>
            <a:pPr algn="ctr"/>
            <a:r>
              <a:rPr lang="ru-RU" sz="1400" dirty="0" smtClean="0"/>
              <a:t>Падерина Т.В., МБОУ «Гвардейская школа-гимназия №3»</a:t>
            </a:r>
            <a:endParaRPr lang="ru-RU" sz="1400" dirty="0"/>
          </a:p>
          <a:p>
            <a:pPr algn="ctr"/>
            <a:r>
              <a:rPr lang="ru-RU" sz="1400" dirty="0" smtClean="0"/>
              <a:t> </a:t>
            </a:r>
            <a:endParaRPr lang="ru-RU" sz="1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99592" y="622301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39552" y="861717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№12. Угол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между биссектрисой и медианой прямоугольного треугольника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проведёнными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 вершины прямого угла, равен 20°. Найдите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меньший угол прямоугольного треугольника.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1226" y="1988840"/>
            <a:ext cx="79412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Рассмотрим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треугольник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ABC,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С=90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СM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медиана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биссектриса. 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sym typeface="Symbol"/>
              </a:rPr>
              <a:t>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МС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= 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sym typeface="Symbol"/>
              </a:rPr>
              <a:t>20</a:t>
            </a:r>
            <a:r>
              <a:rPr lang="ru-RU" sz="2000" baseline="30000" dirty="0">
                <a:latin typeface="Times New Roman" pitchFamily="18" charset="0"/>
                <a:cs typeface="Times New Roman" pitchFamily="18" charset="0"/>
                <a:sym typeface="Symbol"/>
              </a:rPr>
              <a:t>о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Медиана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проведённая к гипотенузе, равна её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половине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поэтому треугольник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AМС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равнобедренный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Тогда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А=АСМ.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Поскольку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биссектриса прямого угла, то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АС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=45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АСМ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 45</a:t>
            </a:r>
            <a:r>
              <a:rPr lang="ru-RU" sz="20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о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– 20</a:t>
            </a:r>
            <a:r>
              <a:rPr lang="ru-RU" sz="20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о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=25</a:t>
            </a:r>
            <a:r>
              <a:rPr lang="ru-RU" sz="20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о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треугольнике АСМ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,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А=АСМ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=25</a:t>
            </a:r>
            <a:r>
              <a:rPr lang="ru-RU" sz="20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о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. </a:t>
            </a:r>
          </a:p>
          <a:p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Тогда в треугольнике АВС   ВАС=25</a:t>
            </a:r>
            <a:r>
              <a:rPr lang="ru-RU" sz="20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о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, АВС=90</a:t>
            </a:r>
            <a:r>
              <a:rPr lang="ru-RU" sz="20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– 25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=65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Меньший угол 25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25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623435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Формула" r:id="rId3" imgW="114120" imgH="215640" progId="Equation.3">
                  <p:embed/>
                </p:oleObj>
              </mc:Choice>
              <mc:Fallback>
                <p:oleObj name="Формула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4" descr="https://math-ege.sdamgia.ru/get_file?id=2952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4" t="58459" r="30952"/>
          <a:stretch/>
        </p:blipFill>
        <p:spPr bwMode="auto">
          <a:xfrm>
            <a:off x="6128791" y="2204864"/>
            <a:ext cx="2877978" cy="155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45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9289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11 класс. ТЕМА: Треугольники </a:t>
            </a:r>
            <a:r>
              <a:rPr lang="ru-RU" sz="1400" dirty="0"/>
              <a:t>и их элементы. Решение задач</a:t>
            </a:r>
            <a:r>
              <a:rPr lang="ru-RU" sz="1400" dirty="0" smtClean="0"/>
              <a:t>.</a:t>
            </a:r>
          </a:p>
          <a:p>
            <a:pPr algn="ctr"/>
            <a:r>
              <a:rPr lang="ru-RU" sz="1400" dirty="0" smtClean="0"/>
              <a:t>Падерина Т.В., МБОУ «Гвардейская школа-гимназия №3»</a:t>
            </a:r>
            <a:endParaRPr lang="ru-RU" sz="1400" dirty="0"/>
          </a:p>
          <a:p>
            <a:pPr algn="ctr"/>
            <a:r>
              <a:rPr lang="ru-RU" sz="1400" dirty="0" smtClean="0"/>
              <a:t> </a:t>
            </a:r>
            <a:endParaRPr lang="ru-RU" sz="1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99592" y="622301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39552" y="861717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13. Катеты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прямоугольного треугольника равны 6 и 8. Найдите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наибольшую среднюю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линию треугольника.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91226" y="1988840"/>
                <a:ext cx="7941214" cy="3913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 smtClean="0">
                    <a:latin typeface="Times New Roman" pitchFamily="18" charset="0"/>
                    <a:cs typeface="Times New Roman" pitchFamily="18" charset="0"/>
                  </a:rPr>
                  <a:t>Решение.</a:t>
                </a:r>
              </a:p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 </a:t>
                </a:r>
              </a:p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Средняя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линия в треугольнике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равна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половине </a:t>
                </a:r>
                <a:endParaRPr lang="ru-RU" sz="2000" dirty="0" smtClean="0">
                  <a:latin typeface="Times New Roman" pitchFamily="18" charset="0"/>
                  <a:cs typeface="Times New Roman" pitchFamily="18" charset="0"/>
                  <a:sym typeface="Symbol"/>
                </a:endParaRPr>
              </a:p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стороны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, которой она параллельна.</a:t>
                </a:r>
              </a:p>
              <a:p>
                <a:r>
                  <a:rPr lang="ru-RU" sz="20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Следовательно, наибольшая средняя линия </a:t>
                </a:r>
                <a:endParaRPr lang="ru-RU" sz="2000" dirty="0" smtClean="0">
                  <a:latin typeface="Times New Roman" pitchFamily="18" charset="0"/>
                  <a:cs typeface="Times New Roman" pitchFamily="18" charset="0"/>
                  <a:sym typeface="Symbol"/>
                </a:endParaRPr>
              </a:p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равна половине наибольшей стороны в прямоугольном треугольнике, то есть половине гипотенузы. </a:t>
                </a:r>
              </a:p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Длина гипотенузы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равна: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000" i="1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000" i="1" smtClean="0">
                                <a:latin typeface="Cambria Math"/>
                                <a:cs typeface="Times New Roman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ru-RU" sz="2000" b="0" i="1" smtClean="0">
                                <a:latin typeface="Cambria Math"/>
                                <a:cs typeface="Times New Roman" pitchFamily="18" charset="0"/>
                                <a:sym typeface="Symbol"/>
                              </a:rPr>
                              <m:t>6</m:t>
                            </m:r>
                          </m:e>
                          <m:sup>
                            <m:r>
                              <a:rPr lang="ru-RU" sz="2000" b="0" i="1" smtClean="0">
                                <a:latin typeface="Cambria Math"/>
                                <a:cs typeface="Times New Roman" pitchFamily="18" charset="0"/>
                                <a:sym typeface="Symbol"/>
                              </a:rPr>
                              <m:t>2</m:t>
                            </m:r>
                          </m:sup>
                        </m:sSup>
                        <m:r>
                          <a:rPr lang="ru-RU" sz="2000" b="0" i="1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+</m:t>
                        </m:r>
                        <m:sSup>
                          <m:sSupPr>
                            <m:ctrlPr>
                              <a:rPr lang="ru-RU" sz="2000" b="0" i="1" smtClean="0">
                                <a:latin typeface="Cambria Math"/>
                                <a:cs typeface="Times New Roman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ru-RU" sz="2000" b="0" i="1" smtClean="0">
                                <a:latin typeface="Cambria Math"/>
                                <a:cs typeface="Times New Roman" pitchFamily="18" charset="0"/>
                                <a:sym typeface="Symbol"/>
                              </a:rPr>
                              <m:t>8</m:t>
                            </m:r>
                          </m:e>
                          <m:sup>
                            <m:r>
                              <a:rPr lang="ru-RU" sz="2000" b="0" i="1" smtClean="0">
                                <a:latin typeface="Cambria Math"/>
                                <a:cs typeface="Times New Roman" pitchFamily="18" charset="0"/>
                                <a:sym typeface="Symbol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000" i="1" dirty="0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</m:ctrlPr>
                      </m:radPr>
                      <m:deg/>
                      <m:e>
                        <m:r>
                          <a:rPr lang="ru-RU" sz="2000" b="0" i="1" dirty="0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100</m:t>
                        </m:r>
                      </m:e>
                    </m:rad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=10.</a:t>
                </a:r>
              </a:p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Значит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, наибольшая средняя линия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треугольника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равна 5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.</a:t>
                </a:r>
              </a:p>
              <a:p>
                <a:endParaRPr lang="ru-RU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3200" b="1" dirty="0" smtClean="0">
                    <a:latin typeface="Times New Roman" pitchFamily="18" charset="0"/>
                    <a:cs typeface="Times New Roman" pitchFamily="18" charset="0"/>
                  </a:rPr>
                  <a:t>Ответ: 5   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26" y="1988840"/>
                <a:ext cx="7941214" cy="3913828"/>
              </a:xfrm>
              <a:prstGeom prst="rect">
                <a:avLst/>
              </a:prstGeom>
              <a:blipFill rotWithShape="1">
                <a:blip r:embed="rId3"/>
                <a:stretch>
                  <a:fillRect l="-1995" t="-2181" b="-32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00311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Формула" r:id="rId4" imgW="114120" imgH="215640" progId="Equation.3">
                  <p:embed/>
                </p:oleObj>
              </mc:Choice>
              <mc:Fallback>
                <p:oleObj name="Формула" r:id="rId4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4" descr="https://math-ege.sdamgia.ru/get_file?id=2952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765" y="1772816"/>
            <a:ext cx="2225675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12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9289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11 класс. ТЕМА: Треугольники </a:t>
            </a:r>
            <a:r>
              <a:rPr lang="ru-RU" sz="1400" dirty="0"/>
              <a:t>и их элементы. Решение задач</a:t>
            </a:r>
            <a:r>
              <a:rPr lang="ru-RU" sz="1400" dirty="0" smtClean="0"/>
              <a:t>.</a:t>
            </a:r>
          </a:p>
          <a:p>
            <a:pPr algn="ctr"/>
            <a:r>
              <a:rPr lang="ru-RU" sz="1400" dirty="0" smtClean="0"/>
              <a:t>Падерина Т.В., МБОУ «Гвардейская школа-гимназия №3»</a:t>
            </a:r>
            <a:endParaRPr lang="ru-RU" sz="1400" dirty="0"/>
          </a:p>
          <a:p>
            <a:pPr algn="ctr"/>
            <a:r>
              <a:rPr lang="ru-RU" sz="1400" dirty="0" smtClean="0"/>
              <a:t> </a:t>
            </a:r>
            <a:endParaRPr lang="ru-RU" sz="1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99592" y="622301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39552" y="861717"/>
                <a:ext cx="8208912" cy="10589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№14.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Найдите площадь прямоугольного треугольника, если его</a:t>
                </a:r>
              </a:p>
              <a:p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гипотенуза равна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ru-RU" sz="2000" b="0" i="1" smtClean="0">
                            <a:latin typeface="Cambria Math"/>
                            <a:cs typeface="Times New Roman" pitchFamily="18" charset="0"/>
                          </a:rPr>
                          <m:t>13 </m:t>
                        </m:r>
                      </m:e>
                    </m:rad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, а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один из катетов равен 2.</a:t>
                </a:r>
              </a:p>
              <a:p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861717"/>
                <a:ext cx="8208912" cy="1058944"/>
              </a:xfrm>
              <a:prstGeom prst="rect">
                <a:avLst/>
              </a:prstGeom>
              <a:blipFill rotWithShape="1">
                <a:blip r:embed="rId3"/>
                <a:stretch>
                  <a:fillRect l="-817" t="-28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91226" y="1988840"/>
                <a:ext cx="5931563" cy="3061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 smtClean="0">
                    <a:latin typeface="Times New Roman" pitchFamily="18" charset="0"/>
                    <a:cs typeface="Times New Roman" pitchFamily="18" charset="0"/>
                  </a:rPr>
                  <a:t>Решение.</a:t>
                </a:r>
              </a:p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 </a:t>
                </a:r>
              </a:p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Найдём второй катет прямоугольного треугольника: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000" i="1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</m:ctrlPr>
                      </m:radPr>
                      <m:deg/>
                      <m:e>
                        <m:r>
                          <a:rPr lang="ru-RU" sz="2000" b="0" i="1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(</m:t>
                        </m:r>
                        <m:sSup>
                          <m:sSupPr>
                            <m:ctrlPr>
                              <a:rPr lang="ru-RU" sz="2000" i="1" smtClean="0">
                                <a:latin typeface="Cambria Math"/>
                                <a:cs typeface="Times New Roman" pitchFamily="18" charset="0"/>
                                <a:sym typeface="Symbol"/>
                              </a:rPr>
                            </m:ctrlPr>
                          </m:sSupPr>
                          <m:e>
                            <m:rad>
                              <m:radPr>
                                <m:degHide m:val="on"/>
                                <m:ctrlPr>
                                  <a:rPr lang="ru-RU" sz="2000" i="1" smtClean="0">
                                    <a:latin typeface="Cambria Math"/>
                                    <a:cs typeface="Times New Roman" pitchFamily="18" charset="0"/>
                                    <a:sym typeface="Symbol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2000" b="0" i="1" smtClean="0">
                                    <a:latin typeface="Cambria Math"/>
                                    <a:cs typeface="Times New Roman" pitchFamily="18" charset="0"/>
                                    <a:sym typeface="Symbol"/>
                                  </a:rPr>
                                  <m:t>13</m:t>
                                </m:r>
                              </m:e>
                            </m:rad>
                            <m:r>
                              <a:rPr lang="ru-RU" sz="2000" b="0" i="1" smtClean="0">
                                <a:latin typeface="Cambria Math"/>
                                <a:cs typeface="Times New Roman" pitchFamily="18" charset="0"/>
                                <a:sym typeface="Symbol"/>
                              </a:rPr>
                              <m:t>)</m:t>
                            </m:r>
                          </m:e>
                          <m:sup>
                            <m:r>
                              <a:rPr lang="ru-RU" sz="2000" b="0" i="1" smtClean="0">
                                <a:latin typeface="Cambria Math"/>
                                <a:cs typeface="Times New Roman" pitchFamily="18" charset="0"/>
                                <a:sym typeface="Symbol"/>
                              </a:rPr>
                              <m:t>2</m:t>
                            </m:r>
                          </m:sup>
                        </m:sSup>
                        <m:r>
                          <a:rPr lang="ru-RU" sz="2000" b="0" i="1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−</m:t>
                        </m:r>
                        <m:sSup>
                          <m:sSupPr>
                            <m:ctrlPr>
                              <a:rPr lang="ru-RU" sz="2000" b="0" i="1" smtClean="0">
                                <a:latin typeface="Cambria Math"/>
                                <a:cs typeface="Times New Roman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ru-RU" sz="2000" b="0" i="1" smtClean="0">
                                <a:latin typeface="Cambria Math"/>
                                <a:cs typeface="Times New Roman" pitchFamily="18" charset="0"/>
                                <a:sym typeface="Symbol"/>
                              </a:rPr>
                              <m:t>2</m:t>
                            </m:r>
                          </m:e>
                          <m:sup>
                            <m:r>
                              <a:rPr lang="ru-RU" sz="2000" b="0" i="1" smtClean="0">
                                <a:latin typeface="Cambria Math"/>
                                <a:cs typeface="Times New Roman" pitchFamily="18" charset="0"/>
                                <a:sym typeface="Symbol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000" i="1" dirty="0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</m:ctrlPr>
                      </m:radPr>
                      <m:deg/>
                      <m:e>
                        <m:r>
                          <a:rPr lang="ru-RU" sz="2000" b="0" i="1" dirty="0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13−4</m:t>
                        </m:r>
                      </m:e>
                    </m:rad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000" i="1" dirty="0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</m:ctrlPr>
                      </m:radPr>
                      <m:deg/>
                      <m:e>
                        <m:r>
                          <a:rPr lang="ru-RU" sz="2000" b="0" i="1" dirty="0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9</m:t>
                        </m:r>
                      </m:e>
                    </m:rad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=3.</a:t>
                </a:r>
              </a:p>
              <a:p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2000" baseline="-25000" dirty="0" smtClean="0">
                    <a:latin typeface="Times New Roman" pitchFamily="18" charset="0"/>
                    <a:cs typeface="Times New Roman" pitchFamily="18" charset="0"/>
                  </a:rPr>
                  <a:t>АВС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0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АС*ВС, 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2000" baseline="-25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АВС</a:t>
                </a:r>
                <a:r>
                  <a:rPr lang="ru-RU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2*3=3</a:t>
                </a:r>
              </a:p>
              <a:p>
                <a:endParaRPr lang="ru-RU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3200" b="1" dirty="0" smtClean="0">
                    <a:latin typeface="Times New Roman" pitchFamily="18" charset="0"/>
                    <a:cs typeface="Times New Roman" pitchFamily="18" charset="0"/>
                  </a:rPr>
                  <a:t>Ответ: 3   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26" y="1988840"/>
                <a:ext cx="5931563" cy="3061479"/>
              </a:xfrm>
              <a:prstGeom prst="rect">
                <a:avLst/>
              </a:prstGeom>
              <a:blipFill rotWithShape="1">
                <a:blip r:embed="rId4"/>
                <a:stretch>
                  <a:fillRect l="-2672" t="-2789" r="-308" b="-55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510914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Формула" r:id="rId5" imgW="114120" imgH="215640" progId="Equation.3">
                  <p:embed/>
                </p:oleObj>
              </mc:Choice>
              <mc:Fallback>
                <p:oleObj name="Формула" r:id="rId5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4" descr="https://math-ege.sdamgia.ru/get_file?id=2952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789" y="1772816"/>
            <a:ext cx="2225675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56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9289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11 класс. ТЕМА: Треугольники </a:t>
            </a:r>
            <a:r>
              <a:rPr lang="ru-RU" sz="1400" dirty="0"/>
              <a:t>и их элементы. Решение задач</a:t>
            </a:r>
            <a:r>
              <a:rPr lang="ru-RU" sz="1400" dirty="0" smtClean="0"/>
              <a:t>.</a:t>
            </a:r>
          </a:p>
          <a:p>
            <a:pPr algn="ctr"/>
            <a:r>
              <a:rPr lang="ru-RU" sz="1400" dirty="0" smtClean="0"/>
              <a:t>Падерина Т.В., МБОУ «Гвардейская школа-гимназия №3»</a:t>
            </a:r>
            <a:endParaRPr lang="ru-RU" sz="1400" dirty="0"/>
          </a:p>
          <a:p>
            <a:pPr algn="ctr"/>
            <a:r>
              <a:rPr lang="ru-RU" sz="1400" dirty="0" smtClean="0"/>
              <a:t> </a:t>
            </a:r>
            <a:endParaRPr lang="ru-RU" sz="1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99592" y="622301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1560" y="803568"/>
            <a:ext cx="792088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Данные задачи встречаются в демоверсии КИМ ЕГЭ по математике базовый уровень –  в заданиях №15 , профильный уровень – в заданиях №3.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данном задании проверяются умения выполнять действия с геометрическими фигурами.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Отметим, что: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справочный материал по геометрии в КИМ профильного уровня отсутствуют;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справочный материал по геометрии в КИМ базового уровня по теме «Треугольники» следующий:</a:t>
            </a:r>
          </a:p>
          <a:p>
            <a:pPr marL="342900" indent="-342900"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9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9289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11 класс. ТЕМА: Треугольники </a:t>
            </a:r>
            <a:r>
              <a:rPr lang="ru-RU" sz="1400" dirty="0"/>
              <a:t>и их элементы. Решение задач</a:t>
            </a:r>
            <a:r>
              <a:rPr lang="ru-RU" sz="1400" dirty="0" smtClean="0"/>
              <a:t>.</a:t>
            </a:r>
          </a:p>
          <a:p>
            <a:pPr algn="ctr"/>
            <a:r>
              <a:rPr lang="ru-RU" sz="1400" dirty="0" smtClean="0"/>
              <a:t>Падерина Т.В., МБОУ «Гвардейская школа-гимназия №3»</a:t>
            </a:r>
            <a:endParaRPr lang="ru-RU" sz="1400" dirty="0"/>
          </a:p>
          <a:p>
            <a:pPr algn="ctr"/>
            <a:r>
              <a:rPr lang="ru-RU" sz="1400" dirty="0" smtClean="0"/>
              <a:t> </a:t>
            </a:r>
            <a:endParaRPr lang="ru-RU" sz="1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99592" y="622301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39552" y="861717"/>
                <a:ext cx="8208912" cy="10446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№15. В треугольнике  АВС угол С равен 90</a:t>
                </a:r>
                <a:r>
                  <a:rPr lang="ru-RU" sz="2000" baseline="30000" dirty="0" smtClean="0">
                    <a:latin typeface="Times New Roman" pitchFamily="18" charset="0"/>
                    <a:cs typeface="Times New Roman" pitchFamily="18" charset="0"/>
                  </a:rPr>
                  <a:t>о,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, АВ=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ru-RU" sz="2000" b="0" i="1" smtClean="0">
                            <a:latin typeface="Cambria Math"/>
                            <a:cs typeface="Times New Roman" pitchFamily="18" charset="0"/>
                          </a:rPr>
                          <m:t>34 </m:t>
                        </m:r>
                      </m:e>
                    </m:rad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, ВС=3.  </a:t>
                </a:r>
              </a:p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Найдите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tgA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861717"/>
                <a:ext cx="8208912" cy="1044645"/>
              </a:xfrm>
              <a:prstGeom prst="rect">
                <a:avLst/>
              </a:prstGeom>
              <a:blipFill rotWithShape="1">
                <a:blip r:embed="rId3"/>
                <a:stretch>
                  <a:fillRect l="-8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91226" y="1988840"/>
                <a:ext cx="7181843" cy="3516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 smtClean="0">
                    <a:latin typeface="Times New Roman" pitchFamily="18" charset="0"/>
                    <a:cs typeface="Times New Roman" pitchFamily="18" charset="0"/>
                  </a:rPr>
                  <a:t>Решение.</a:t>
                </a:r>
              </a:p>
              <a:p>
                <a:pPr lvl="0"/>
                <a:r>
                  <a:rPr lang="ru-RU" sz="20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 Тангенс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острого угла прямоугольного треугольника – </a:t>
                </a:r>
              </a:p>
              <a:p>
                <a:pPr lvl="0"/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это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отношение противолежащего катета к </a:t>
                </a:r>
                <a:endParaRPr lang="ru-RU" sz="2000" dirty="0" smtClean="0">
                  <a:latin typeface="Times New Roman" pitchFamily="18" charset="0"/>
                  <a:cs typeface="Times New Roman" pitchFamily="18" charset="0"/>
                  <a:sym typeface="Symbol"/>
                </a:endParaRPr>
              </a:p>
              <a:p>
                <a:pPr lvl="0"/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прилежащему.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tgA</a:t>
                </a:r>
                <a:r>
                  <a:rPr lang="ru-RU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СВ</m:t>
                        </m:r>
                      </m:num>
                      <m:den>
                        <m:r>
                          <a:rPr lang="ru-RU" sz="20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АС</m:t>
                        </m:r>
                      </m:den>
                    </m:f>
                  </m:oMath>
                </a14:m>
                <a:endParaRPr lang="ru-RU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Найдём второй катет прямоугольного треугольника: АС=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000" i="1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</m:ctrlPr>
                      </m:radPr>
                      <m:deg/>
                      <m:e>
                        <m:r>
                          <a:rPr lang="ru-RU" sz="2000" b="0" i="1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(</m:t>
                        </m:r>
                        <m:sSup>
                          <m:sSupPr>
                            <m:ctrlPr>
                              <a:rPr lang="ru-RU" sz="2000" i="1" smtClean="0">
                                <a:latin typeface="Cambria Math"/>
                                <a:cs typeface="Times New Roman" pitchFamily="18" charset="0"/>
                                <a:sym typeface="Symbol"/>
                              </a:rPr>
                            </m:ctrlPr>
                          </m:sSupPr>
                          <m:e>
                            <m:rad>
                              <m:radPr>
                                <m:degHide m:val="on"/>
                                <m:ctrlPr>
                                  <a:rPr lang="ru-RU" sz="2000" i="1" smtClean="0">
                                    <a:latin typeface="Cambria Math"/>
                                    <a:cs typeface="Times New Roman" pitchFamily="18" charset="0"/>
                                    <a:sym typeface="Symbol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2000" b="0" i="1" smtClean="0">
                                    <a:latin typeface="Cambria Math"/>
                                    <a:cs typeface="Times New Roman" pitchFamily="18" charset="0"/>
                                    <a:sym typeface="Symbol"/>
                                  </a:rPr>
                                  <m:t>34</m:t>
                                </m:r>
                              </m:e>
                            </m:rad>
                            <m:r>
                              <a:rPr lang="ru-RU" sz="2000" b="0" i="1" smtClean="0">
                                <a:latin typeface="Cambria Math"/>
                                <a:cs typeface="Times New Roman" pitchFamily="18" charset="0"/>
                                <a:sym typeface="Symbol"/>
                              </a:rPr>
                              <m:t>)</m:t>
                            </m:r>
                          </m:e>
                          <m:sup>
                            <m:r>
                              <a:rPr lang="ru-RU" sz="2000" b="0" i="1" smtClean="0">
                                <a:latin typeface="Cambria Math"/>
                                <a:cs typeface="Times New Roman" pitchFamily="18" charset="0"/>
                                <a:sym typeface="Symbol"/>
                              </a:rPr>
                              <m:t>2</m:t>
                            </m:r>
                          </m:sup>
                        </m:sSup>
                        <m:r>
                          <a:rPr lang="ru-RU" sz="2000" b="0" i="1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−</m:t>
                        </m:r>
                        <m:sSup>
                          <m:sSupPr>
                            <m:ctrlPr>
                              <a:rPr lang="ru-RU" sz="2000" b="0" i="1" smtClean="0">
                                <a:latin typeface="Cambria Math"/>
                                <a:cs typeface="Times New Roman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ru-RU" sz="2000" b="0" i="1" smtClean="0">
                                <a:latin typeface="Cambria Math"/>
                                <a:cs typeface="Times New Roman" pitchFamily="18" charset="0"/>
                                <a:sym typeface="Symbol"/>
                              </a:rPr>
                              <m:t>3</m:t>
                            </m:r>
                          </m:e>
                          <m:sup>
                            <m:r>
                              <a:rPr lang="ru-RU" sz="2000" b="0" i="1" smtClean="0">
                                <a:latin typeface="Cambria Math"/>
                                <a:cs typeface="Times New Roman" pitchFamily="18" charset="0"/>
                                <a:sym typeface="Symbol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000" i="1" dirty="0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</m:ctrlPr>
                      </m:radPr>
                      <m:deg/>
                      <m:e>
                        <m:r>
                          <a:rPr lang="ru-RU" sz="2000" b="0" i="1" dirty="0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34−9</m:t>
                        </m:r>
                      </m:e>
                    </m:rad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000" i="1" dirty="0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</m:ctrlPr>
                      </m:radPr>
                      <m:deg/>
                      <m:e>
                        <m:r>
                          <a:rPr lang="ru-RU" sz="2000" b="0" i="1" dirty="0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25</m:t>
                        </m:r>
                      </m:e>
                    </m:rad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=5.</a:t>
                </a:r>
              </a:p>
              <a:p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tgA</a:t>
                </a:r>
                <a:r>
                  <a:rPr lang="ru-RU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0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=0,6</a:t>
                </a:r>
              </a:p>
              <a:p>
                <a:r>
                  <a:rPr lang="ru-RU" sz="3200" b="1" dirty="0" smtClean="0">
                    <a:latin typeface="Times New Roman" pitchFamily="18" charset="0"/>
                    <a:cs typeface="Times New Roman" pitchFamily="18" charset="0"/>
                  </a:rPr>
                  <a:t>Ответ: 0,6   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26" y="1988840"/>
                <a:ext cx="7181843" cy="3516091"/>
              </a:xfrm>
              <a:prstGeom prst="rect">
                <a:avLst/>
              </a:prstGeom>
              <a:blipFill rotWithShape="1">
                <a:blip r:embed="rId4"/>
                <a:stretch>
                  <a:fillRect l="-2207" t="-2426" b="-4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856370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Формула" r:id="rId5" imgW="114120" imgH="215640" progId="Equation.3">
                  <p:embed/>
                </p:oleObj>
              </mc:Choice>
              <mc:Fallback>
                <p:oleObj name="Формула" r:id="rId5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4" descr="https://math-ege.sdamgia.ru/get_file?id=2952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384039"/>
            <a:ext cx="2225675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13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9289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11 класс. ТЕМА: Треугольники </a:t>
            </a:r>
            <a:r>
              <a:rPr lang="ru-RU" sz="1400" dirty="0"/>
              <a:t>и их элементы. Решение задач</a:t>
            </a:r>
            <a:r>
              <a:rPr lang="ru-RU" sz="1400" dirty="0" smtClean="0"/>
              <a:t>.</a:t>
            </a:r>
          </a:p>
          <a:p>
            <a:pPr algn="ctr"/>
            <a:r>
              <a:rPr lang="ru-RU" sz="1400" dirty="0" smtClean="0"/>
              <a:t>Падерина Т.В., МБОУ «Гвардейская школа-гимназия №3»</a:t>
            </a:r>
            <a:endParaRPr lang="ru-RU" sz="1400" dirty="0"/>
          </a:p>
          <a:p>
            <a:pPr algn="ctr"/>
            <a:r>
              <a:rPr lang="ru-RU" sz="1400" dirty="0" smtClean="0"/>
              <a:t> </a:t>
            </a:r>
            <a:endParaRPr lang="ru-RU" sz="1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99592" y="622301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39552" y="861717"/>
                <a:ext cx="8208912" cy="1145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№16. В прямоугольном треугольнике ABC угол C равен 90°,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 smtClean="0">
                            <a:latin typeface="Cambria Math"/>
                            <a:cs typeface="Times New Roman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2000" b="0" i="1" smtClean="0">
                            <a:latin typeface="Cambria Math"/>
                            <a:cs typeface="Times New Roman" pitchFamily="18" charset="0"/>
                          </a:rPr>
                          <m:t>А=</m:t>
                        </m:r>
                        <m:f>
                          <m:fPr>
                            <m:ctrlPr>
                              <a:rPr lang="ru-RU" sz="20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ru-RU" sz="2000" b="0" i="1" smtClean="0">
                                <a:latin typeface="Cambria Math"/>
                                <a:cs typeface="Times New Roman" pitchFamily="18" charset="0"/>
                              </a:rPr>
                              <m:t>60</m:t>
                            </m:r>
                          </m:num>
                          <m:den>
                            <m:r>
                              <a:rPr lang="ru-RU" sz="2000" b="0" i="1" smtClean="0">
                                <a:latin typeface="Cambria Math"/>
                                <a:cs typeface="Times New Roman" pitchFamily="18" charset="0"/>
                              </a:rPr>
                              <m:t>61</m:t>
                            </m:r>
                          </m:den>
                        </m:f>
                        <m:r>
                          <a:rPr lang="ru-RU" sz="2000" b="0" i="1" smtClean="0">
                            <a:latin typeface="Cambria Math"/>
                            <a:cs typeface="Times New Roman" pitchFamily="18" charset="0"/>
                          </a:rPr>
                          <m:t>  , АВ=122. </m:t>
                        </m:r>
                      </m:e>
                    </m:func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Найдите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площадь треугольника ABC.</a:t>
                </a:r>
              </a:p>
              <a:p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861717"/>
                <a:ext cx="8208912" cy="1145057"/>
              </a:xfrm>
              <a:prstGeom prst="rect">
                <a:avLst/>
              </a:prstGeom>
              <a:blipFill rotWithShape="1">
                <a:blip r:embed="rId3"/>
                <a:stretch>
                  <a:fillRect l="-817" t="-2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91226" y="1988840"/>
                <a:ext cx="8157238" cy="4004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 smtClean="0">
                    <a:latin typeface="Times New Roman" pitchFamily="18" charset="0"/>
                    <a:cs typeface="Times New Roman" pitchFamily="18" charset="0"/>
                  </a:rPr>
                  <a:t>Решение.</a:t>
                </a:r>
              </a:p>
              <a:p>
                <a:endParaRPr lang="ru-RU" sz="32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r>
                  <a:rPr lang="ru-RU" sz="20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А=</m:t>
                        </m:r>
                        <m:f>
                          <m:f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ru-RU" sz="2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АС</m:t>
                            </m:r>
                          </m:num>
                          <m:den>
                            <m:r>
                              <a:rPr lang="ru-RU" sz="2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АВ</m:t>
                            </m:r>
                          </m:den>
                        </m:f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  </m:t>
                        </m:r>
                        <m:r>
                          <a:rPr lang="ru-RU" sz="20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А=</m:t>
                            </m:r>
                            <m:f>
                              <m:fPr>
                                <m:ctrlP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60</m:t>
                                </m:r>
                              </m:num>
                              <m:den>
                                <m: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61</m:t>
                                </m:r>
                              </m:den>
                            </m:f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  , АВ=122. </m:t>
                            </m:r>
                          </m:e>
                        </m:func>
                      </m:e>
                    </m:func>
                  </m:oMath>
                </a14:m>
                <a:endParaRPr lang="ru-RU" sz="2000" dirty="0" smtClean="0">
                  <a:latin typeface="Times New Roman" pitchFamily="18" charset="0"/>
                  <a:cs typeface="Times New Roman" pitchFamily="18" charset="0"/>
                  <a:sym typeface="Symbol"/>
                </a:endParaRPr>
              </a:p>
              <a:p>
                <a:pPr lvl="0"/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АС=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122∗60</m:t>
                        </m:r>
                      </m:num>
                      <m:den>
                        <m:r>
                          <a:rPr lang="ru-RU" sz="2000" b="0" i="1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61</m:t>
                        </m:r>
                      </m:den>
                    </m:f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= 2*60 =120.</a:t>
                </a:r>
              </a:p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Найдём второй катет прямоугольного треугольника: </a:t>
                </a:r>
              </a:p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ВС=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000" i="1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</m:ctrlPr>
                      </m:radPr>
                      <m:deg/>
                      <m:e>
                        <m:r>
                          <a:rPr lang="ru-RU" sz="2000" i="1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1</m:t>
                        </m:r>
                        <m:r>
                          <a:rPr lang="ru-RU" sz="2000" b="0" i="1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22</m:t>
                        </m:r>
                        <m:r>
                          <a:rPr lang="ru-RU" sz="2000" b="0" i="1" baseline="30000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2</m:t>
                        </m:r>
                        <m:r>
                          <a:rPr lang="ru-RU" sz="2000" b="0" i="1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−</m:t>
                        </m:r>
                        <m:sSup>
                          <m:sSupPr>
                            <m:ctrlPr>
                              <a:rPr lang="ru-RU" sz="2000" b="0" i="1" smtClean="0">
                                <a:latin typeface="Cambria Math"/>
                                <a:cs typeface="Times New Roman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ru-RU" sz="2000" b="0" i="1" smtClean="0">
                                <a:latin typeface="Cambria Math"/>
                                <a:cs typeface="Times New Roman" pitchFamily="18" charset="0"/>
                                <a:sym typeface="Symbol"/>
                              </a:rPr>
                              <m:t>120</m:t>
                            </m:r>
                          </m:e>
                          <m:sup>
                            <m:r>
                              <a:rPr lang="ru-RU" sz="2000" b="0" i="1" smtClean="0">
                                <a:latin typeface="Cambria Math"/>
                                <a:cs typeface="Times New Roman" pitchFamily="18" charset="0"/>
                                <a:sym typeface="Symbol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000" i="1" dirty="0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</m:ctrlPr>
                      </m:radPr>
                      <m:deg/>
                      <m:e>
                        <m:r>
                          <a:rPr lang="ru-RU" sz="2000" b="0" i="1" dirty="0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(122−120)(122+120)</m:t>
                        </m:r>
                      </m:e>
                    </m:rad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000" i="1" dirty="0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</m:ctrlPr>
                      </m:radPr>
                      <m:deg/>
                      <m:e>
                        <m:r>
                          <a:rPr lang="ru-RU" sz="2000" b="0" i="1" dirty="0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2∗242</m:t>
                        </m:r>
                      </m:e>
                    </m:rad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000" i="1" dirty="0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</m:ctrlPr>
                      </m:radPr>
                      <m:deg/>
                      <m:e>
                        <m:r>
                          <a:rPr lang="ru-RU" sz="2000" b="0" i="1" dirty="0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484</m:t>
                        </m:r>
                      </m:e>
                    </m:rad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=22.</a:t>
                </a:r>
              </a:p>
              <a:p>
                <a:pPr lvl="0"/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2000" baseline="-25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АВС</a:t>
                </a:r>
                <a:r>
                  <a:rPr lang="ru-RU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АС*ВС, 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2000" baseline="-25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АВС</a:t>
                </a:r>
                <a:r>
                  <a:rPr lang="ru-RU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120*22=1320.</a:t>
                </a:r>
                <a:endParaRPr lang="ru-RU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3200" b="1" dirty="0" smtClean="0">
                    <a:latin typeface="Times New Roman" pitchFamily="18" charset="0"/>
                    <a:cs typeface="Times New Roman" pitchFamily="18" charset="0"/>
                  </a:rPr>
                  <a:t>Ответ: 1320   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26" y="1988840"/>
                <a:ext cx="8157238" cy="4004173"/>
              </a:xfrm>
              <a:prstGeom prst="rect">
                <a:avLst/>
              </a:prstGeom>
              <a:blipFill rotWithShape="1">
                <a:blip r:embed="rId4"/>
                <a:stretch>
                  <a:fillRect l="-1943" t="-2131" b="-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221519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Формула" r:id="rId5" imgW="114120" imgH="215640" progId="Equation.3">
                  <p:embed/>
                </p:oleObj>
              </mc:Choice>
              <mc:Fallback>
                <p:oleObj name="Формула" r:id="rId5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4" descr="https://math-ege.sdamgia.ru/get_file?id=2952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801" y="1868872"/>
            <a:ext cx="2225675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19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9289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11 класс. ТЕМА: Треугольники </a:t>
            </a:r>
            <a:r>
              <a:rPr lang="ru-RU" sz="1400" dirty="0"/>
              <a:t>и их элементы. Решение задач</a:t>
            </a:r>
            <a:r>
              <a:rPr lang="ru-RU" sz="1400" dirty="0" smtClean="0"/>
              <a:t>.</a:t>
            </a:r>
          </a:p>
          <a:p>
            <a:pPr algn="ctr"/>
            <a:r>
              <a:rPr lang="ru-RU" sz="1400" dirty="0" smtClean="0"/>
              <a:t>Падерина Т.В., МБОУ «Гвардейская школа-гимназия №3»</a:t>
            </a:r>
            <a:endParaRPr lang="ru-RU" sz="1400" dirty="0"/>
          </a:p>
          <a:p>
            <a:pPr algn="ctr"/>
            <a:r>
              <a:rPr lang="ru-RU" sz="1400" dirty="0" smtClean="0"/>
              <a:t> </a:t>
            </a:r>
            <a:endParaRPr lang="ru-RU" sz="1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99592" y="622301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39552" y="861717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№17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Найдите площадь треугольника, две стороны которого равны 40 и 20,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угол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между ними равен 30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91226" y="1988840"/>
                <a:ext cx="8157238" cy="2774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 smtClean="0">
                    <a:latin typeface="Times New Roman" pitchFamily="18" charset="0"/>
                    <a:cs typeface="Times New Roman" pitchFamily="18" charset="0"/>
                  </a:rPr>
                  <a:t>Решение.</a:t>
                </a:r>
              </a:p>
              <a:p>
                <a:endParaRPr lang="ru-RU" sz="32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r>
                  <a:rPr lang="en-US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2000" baseline="-25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АВС</a:t>
                </a:r>
                <a:r>
                  <a:rPr lang="ru-RU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0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а*в</a:t>
                </a:r>
                <a:r>
                  <a:rPr lang="ru-RU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*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𝜑</m:t>
                        </m:r>
                      </m:e>
                    </m:func>
                  </m:oMath>
                </a14:m>
                <a:r>
                  <a:rPr lang="ru-RU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где </a:t>
                </a:r>
                <a:r>
                  <a:rPr lang="ru-RU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 - угол между сторонами </a:t>
                </a:r>
                <a:r>
                  <a:rPr lang="ru-RU" sz="2000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а</a:t>
                </a:r>
                <a:r>
                  <a:rPr lang="ru-RU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и</a:t>
                </a:r>
                <a:r>
                  <a:rPr lang="ru-RU" sz="2000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в</a:t>
                </a:r>
                <a:r>
                  <a:rPr lang="ru-RU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.</a:t>
                </a:r>
                <a:r>
                  <a:rPr lang="ru-RU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lvl="0"/>
                <a:r>
                  <a:rPr lang="en-US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2000" baseline="-25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АВС</a:t>
                </a:r>
                <a:r>
                  <a:rPr lang="ru-RU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20*40*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20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30</m:t>
                        </m:r>
                        <m:r>
                          <a:rPr lang="ru-RU" sz="2000" b="0" i="1" baseline="3000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о</m:t>
                        </m:r>
                      </m:e>
                    </m:func>
                  </m:oMath>
                </a14:m>
                <a:r>
                  <a:rPr lang="ru-RU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0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*20*40*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0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0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=200.</a:t>
                </a:r>
                <a:endParaRPr lang="ru-RU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3200" b="1" dirty="0" smtClean="0">
                    <a:latin typeface="Times New Roman" pitchFamily="18" charset="0"/>
                    <a:cs typeface="Times New Roman" pitchFamily="18" charset="0"/>
                  </a:rPr>
                  <a:t>Ответ: 200   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26" y="1988840"/>
                <a:ext cx="8157238" cy="2774542"/>
              </a:xfrm>
              <a:prstGeom prst="rect">
                <a:avLst/>
              </a:prstGeom>
              <a:blipFill rotWithShape="1">
                <a:blip r:embed="rId3"/>
                <a:stretch>
                  <a:fillRect l="-1943" t="-3077" b="-52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920546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Формула" r:id="rId4" imgW="114120" imgH="215640" progId="Equation.3">
                  <p:embed/>
                </p:oleObj>
              </mc:Choice>
              <mc:Fallback>
                <p:oleObj name="Формула" r:id="rId4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4" descr="https://math-ege.sdamgia.ru/get_file?id=2952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51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9289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11 класс. ТЕМА: Треугольники </a:t>
            </a:r>
            <a:r>
              <a:rPr lang="ru-RU" sz="1400" dirty="0"/>
              <a:t>и их элементы. Решение задач</a:t>
            </a:r>
            <a:r>
              <a:rPr lang="ru-RU" sz="1400" dirty="0" smtClean="0"/>
              <a:t>.</a:t>
            </a:r>
          </a:p>
          <a:p>
            <a:pPr algn="ctr"/>
            <a:r>
              <a:rPr lang="ru-RU" sz="1400" dirty="0" smtClean="0"/>
              <a:t>Падерина Т.В., МБОУ «Гвардейская школа-гимназия №3»</a:t>
            </a:r>
            <a:endParaRPr lang="ru-RU" sz="1400" dirty="0"/>
          </a:p>
          <a:p>
            <a:pPr algn="ctr"/>
            <a:r>
              <a:rPr lang="ru-RU" sz="1400" dirty="0" smtClean="0"/>
              <a:t> </a:t>
            </a:r>
            <a:endParaRPr lang="ru-RU" sz="1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99592" y="622301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39552" y="861717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№18.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треугольника со сторонами 56 и 8 проведены высоты к этим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сторонам. Высота,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проведённая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 первой стороне, равна 7. Чему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равна высота,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проведённая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 второй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стороне?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91226" y="1988840"/>
                <a:ext cx="8157238" cy="3332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 smtClean="0">
                    <a:latin typeface="Times New Roman" pitchFamily="18" charset="0"/>
                    <a:cs typeface="Times New Roman" pitchFamily="18" charset="0"/>
                  </a:rPr>
                  <a:t>Решение.</a:t>
                </a:r>
              </a:p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АВ=56, СН=7, СВ=8.  Найдём А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lvl="0"/>
                <a:r>
                  <a:rPr lang="en-US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2000" baseline="-25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АВС</a:t>
                </a:r>
                <a:r>
                  <a:rPr lang="ru-RU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0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АВ*СН</a:t>
                </a:r>
                <a:r>
                  <a:rPr lang="ru-RU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.</a:t>
                </a:r>
                <a:r>
                  <a:rPr lang="ru-RU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lvl="0"/>
                <a:r>
                  <a:rPr lang="en-US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2000" baseline="-25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АВС</a:t>
                </a:r>
                <a:r>
                  <a:rPr lang="ru-RU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СВ*А</a:t>
                </a:r>
                <a:r>
                  <a:rPr lang="en-US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ru-RU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r>
                  <a:rPr lang="ru-RU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Значит</a:t>
                </a:r>
                <a:r>
                  <a:rPr lang="ru-RU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АВ*СН=СВ*А</a:t>
                </a:r>
                <a:r>
                  <a:rPr lang="en-US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ru-RU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  <a:p>
                <a:pPr lvl="0"/>
                <a:r>
                  <a:rPr lang="ru-RU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Откуда </a:t>
                </a:r>
                <a:r>
                  <a:rPr lang="ru-RU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en-US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ru-RU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АВ∗СН</m:t>
                        </m:r>
                      </m:num>
                      <m:den>
                        <m:r>
                          <a:rPr lang="ru-RU" sz="20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СВ</m:t>
                        </m:r>
                      </m:den>
                    </m:f>
                  </m:oMath>
                </a14:m>
                <a:r>
                  <a:rPr lang="ru-RU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56∗7</m:t>
                        </m:r>
                      </m:num>
                      <m:den>
                        <m:r>
                          <a:rPr lang="ru-RU" sz="20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 49</a:t>
                </a:r>
                <a:endParaRPr lang="ru-RU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3200" b="1" dirty="0" smtClean="0">
                    <a:latin typeface="Times New Roman" pitchFamily="18" charset="0"/>
                    <a:cs typeface="Times New Roman" pitchFamily="18" charset="0"/>
                  </a:rPr>
                  <a:t>Ответ: 49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26" y="1988840"/>
                <a:ext cx="8157238" cy="3332259"/>
              </a:xfrm>
              <a:prstGeom prst="rect">
                <a:avLst/>
              </a:prstGeom>
              <a:blipFill rotWithShape="1">
                <a:blip r:embed="rId3"/>
                <a:stretch>
                  <a:fillRect l="-1943" t="-2559" b="-43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630113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Формула" r:id="rId4" imgW="114120" imgH="215640" progId="Equation.3">
                  <p:embed/>
                </p:oleObj>
              </mc:Choice>
              <mc:Fallback>
                <p:oleObj name="Формула" r:id="rId4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4" descr="https://math-ege.sdamgia.ru/get_file?id=2952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37" r="50000" b="23905"/>
          <a:stretch/>
        </p:blipFill>
        <p:spPr bwMode="auto">
          <a:xfrm>
            <a:off x="5514528" y="2060848"/>
            <a:ext cx="3233936" cy="2045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55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9289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11 класс. ТЕМА: Треугольники </a:t>
            </a:r>
            <a:r>
              <a:rPr lang="ru-RU" sz="1400" dirty="0"/>
              <a:t>и их элементы. Решение задач</a:t>
            </a:r>
            <a:r>
              <a:rPr lang="ru-RU" sz="1400" dirty="0" smtClean="0"/>
              <a:t>.</a:t>
            </a:r>
          </a:p>
          <a:p>
            <a:pPr algn="ctr"/>
            <a:r>
              <a:rPr lang="ru-RU" sz="1400" dirty="0" smtClean="0"/>
              <a:t>Падерина Т.В., МБОУ «Гвардейская школа-гимназия №3»</a:t>
            </a:r>
            <a:endParaRPr lang="ru-RU" sz="1400" dirty="0"/>
          </a:p>
          <a:p>
            <a:pPr algn="ctr"/>
            <a:r>
              <a:rPr lang="ru-RU" sz="1400" dirty="0" smtClean="0"/>
              <a:t> </a:t>
            </a:r>
            <a:endParaRPr lang="ru-RU" sz="1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99592" y="622301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4" descr="https://mathb-ege.sdamgia.ru/get_file?id=64115&amp;png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mathb-ege.sdamgia.ru/get_file?id=64116&amp;png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02205" y="656783"/>
            <a:ext cx="705678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ПОВТОРИМ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использовали при решении задач по теме «Треугольники и их элементы»: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Определения равнобедренного треугольника и прямоугольного треугольника, свойства и признаки равнобедренного треугольника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Понятия медианы, биссектрисы и высоты в треугольнике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Определение внешнего угла треугольника и свойство смежных углов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Определение и свойство средней линии треугольника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Сумма углов в треугольнике равна180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Против угла в 30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прямоугольном треугольнике лежит катет равный половине гипотенузы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Теорему Пифагора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Определения тригонометрический функций острого угла прямоугольного треугольника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Формулы для нахождения площади треугольника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85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9289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11 класс. ТЕМА: Треугольники </a:t>
            </a:r>
            <a:r>
              <a:rPr lang="ru-RU" sz="1400" dirty="0"/>
              <a:t>и их элементы. Решение задач</a:t>
            </a:r>
            <a:r>
              <a:rPr lang="ru-RU" sz="1400" dirty="0" smtClean="0"/>
              <a:t>.</a:t>
            </a:r>
          </a:p>
          <a:p>
            <a:pPr algn="ctr"/>
            <a:r>
              <a:rPr lang="ru-RU" sz="1400" dirty="0" smtClean="0"/>
              <a:t>Падерина Т.В., МБОУ «Гвардейская школа-гимназия №3»</a:t>
            </a:r>
            <a:endParaRPr lang="ru-RU" sz="1400" dirty="0"/>
          </a:p>
          <a:p>
            <a:pPr algn="ctr"/>
            <a:r>
              <a:rPr lang="ru-RU" sz="1400" dirty="0" smtClean="0"/>
              <a:t> </a:t>
            </a:r>
            <a:endParaRPr lang="ru-RU" sz="1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99592" y="622301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619672" y="1581428"/>
            <a:ext cx="62646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  <a:t>ЗА</a:t>
            </a:r>
          </a:p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  <a:t> ВНИМАНИЕ</a:t>
            </a:r>
            <a:endParaRPr lang="ru-RU" sz="4800" b="1" dirty="0">
              <a:solidFill>
                <a:srgbClr val="7030A0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80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9289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11 класс. ТЕМА: Треугольники </a:t>
            </a:r>
            <a:r>
              <a:rPr lang="ru-RU" sz="1400" dirty="0"/>
              <a:t>и их элементы. Решение задач</a:t>
            </a:r>
            <a:r>
              <a:rPr lang="ru-RU" sz="1400" dirty="0" smtClean="0"/>
              <a:t>.</a:t>
            </a:r>
          </a:p>
          <a:p>
            <a:pPr algn="ctr"/>
            <a:r>
              <a:rPr lang="ru-RU" sz="1400" dirty="0" smtClean="0"/>
              <a:t>Падерина Т.В., МБОУ «Гвардейская школа-гимназия №3»</a:t>
            </a:r>
            <a:endParaRPr lang="ru-RU" sz="1400" dirty="0"/>
          </a:p>
          <a:p>
            <a:pPr algn="ctr"/>
            <a:r>
              <a:rPr lang="ru-RU" sz="1400" dirty="0" smtClean="0"/>
              <a:t> </a:t>
            </a:r>
            <a:endParaRPr lang="ru-RU" sz="1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99592" y="622301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28598"/>
          <a:stretch/>
        </p:blipFill>
        <p:spPr bwMode="auto">
          <a:xfrm>
            <a:off x="611560" y="1340768"/>
            <a:ext cx="3243262" cy="410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9" r="50000" b="57234"/>
          <a:stretch/>
        </p:blipFill>
        <p:spPr bwMode="auto">
          <a:xfrm>
            <a:off x="4804243" y="1493311"/>
            <a:ext cx="3371850" cy="190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6375" b="50000"/>
          <a:stretch/>
        </p:blipFill>
        <p:spPr bwMode="auto">
          <a:xfrm>
            <a:off x="4804243" y="3682106"/>
            <a:ext cx="3283623" cy="173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21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9289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11 класс. ТЕМА: Треугольники </a:t>
            </a:r>
            <a:r>
              <a:rPr lang="ru-RU" sz="1400" dirty="0"/>
              <a:t>и их элементы. Решение задач</a:t>
            </a:r>
            <a:r>
              <a:rPr lang="ru-RU" sz="1400" dirty="0" smtClean="0"/>
              <a:t>.</a:t>
            </a:r>
          </a:p>
          <a:p>
            <a:pPr algn="ctr"/>
            <a:r>
              <a:rPr lang="ru-RU" sz="1400" dirty="0" smtClean="0"/>
              <a:t>Падерина Т.В., МБОУ «Гвардейская школа-гимназия №3»</a:t>
            </a:r>
            <a:endParaRPr lang="ru-RU" sz="1400" dirty="0"/>
          </a:p>
          <a:p>
            <a:pPr algn="ctr"/>
            <a:r>
              <a:rPr lang="ru-RU" sz="1400" dirty="0" smtClean="0"/>
              <a:t> </a:t>
            </a:r>
            <a:endParaRPr lang="ru-RU" sz="1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99592" y="622301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55576" y="855296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Georgia" pitchFamily="18" charset="0"/>
              </a:rPr>
              <a:t>ПОВТОРИМ:</a:t>
            </a:r>
            <a:endParaRPr lang="ru-RU" sz="36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518214"/>
            <a:ext cx="77768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Сумма углов в треугольнике равна 180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Внешним углом треугольника при данной вершине называется  угол, смежный его внутреннему углу при  данной вершине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Медиана треугольника – это отрезок, соединяющий вершину треугольника с серединой противоположной стороны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Биссектриса  треугольника – это отрезок биссектрисы угла треугольника, соединяющий вершину и точку на противоположной стороне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Высота треугольника – это перпендикуляр, проведённый из вершины к прямой, содержащей противоположную сторону треугольника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Средняя линия треугольника – отрезок, соединяющий середины двух сторон  треугольника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прямоугольном треугольнике против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угла в 30° лежит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катет равный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половине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гипотенузы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равнобедренном треугольнике углы при основании равны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равнобедренном треугольнике медиана , проведённая из вершины , является биссектрисой и высотой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85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9289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11 класс. ТЕМА: Треугольники </a:t>
            </a:r>
            <a:r>
              <a:rPr lang="ru-RU" sz="1400" dirty="0"/>
              <a:t>и их элементы. Решение задач</a:t>
            </a:r>
            <a:r>
              <a:rPr lang="ru-RU" sz="1400" dirty="0" smtClean="0"/>
              <a:t>.</a:t>
            </a:r>
          </a:p>
          <a:p>
            <a:pPr algn="ctr"/>
            <a:r>
              <a:rPr lang="ru-RU" sz="1400" dirty="0" smtClean="0"/>
              <a:t>Падерина Т.В., МБОУ «Гвардейская школа-гимназия №3»</a:t>
            </a:r>
            <a:endParaRPr lang="ru-RU" sz="1400" dirty="0"/>
          </a:p>
          <a:p>
            <a:pPr algn="ctr"/>
            <a:r>
              <a:rPr lang="ru-RU" sz="1400" dirty="0" smtClean="0"/>
              <a:t> </a:t>
            </a:r>
            <a:endParaRPr lang="ru-RU" sz="1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99592" y="622301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39552" y="861717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№1. Известно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что в треугольнике ABC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AС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= BC =13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AВ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=10 . Найдите длину медианы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СM. 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Задание из демоверсии КИМ ЕГЭ по математике 2022г. базового уровня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20710"/>
            <a:ext cx="2592288" cy="255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1730783"/>
            <a:ext cx="489654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Треугольник является равнобедренным, так как АС=ВС. СМ – медиана, значит, М – середина АВ.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АМ = 10:2=5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СМ также является высотой треугольника, следовательно треугольник АМС – прямоугольный.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Применим теорему Пифагора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АС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=АМ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+СМ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, СМ=</a:t>
            </a:r>
            <a:endParaRPr lang="ru-RU" sz="20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СМ=12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12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076952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Формула" r:id="rId4" imgW="114120" imgH="215640" progId="Equation.3">
                  <p:embed/>
                </p:oleObj>
              </mc:Choice>
              <mc:Fallback>
                <p:oleObj name="Формула" r:id="rId4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31" r="42311"/>
          <a:stretch/>
        </p:blipFill>
        <p:spPr bwMode="auto">
          <a:xfrm>
            <a:off x="3106191" y="4642355"/>
            <a:ext cx="1609825" cy="667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93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9289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11 класс. ТЕМА: Треугольники </a:t>
            </a:r>
            <a:r>
              <a:rPr lang="ru-RU" sz="1400" dirty="0"/>
              <a:t>и их элементы. Решение задач</a:t>
            </a:r>
            <a:r>
              <a:rPr lang="ru-RU" sz="1400" dirty="0" smtClean="0"/>
              <a:t>.</a:t>
            </a:r>
          </a:p>
          <a:p>
            <a:pPr algn="ctr"/>
            <a:r>
              <a:rPr lang="ru-RU" sz="1400" dirty="0" smtClean="0"/>
              <a:t>Падерина Т.В., МБОУ «Гвардейская школа-гимназия №3»</a:t>
            </a:r>
            <a:endParaRPr lang="ru-RU" sz="1400" dirty="0"/>
          </a:p>
          <a:p>
            <a:pPr algn="ctr"/>
            <a:r>
              <a:rPr lang="ru-RU" sz="1400" dirty="0" smtClean="0"/>
              <a:t> </a:t>
            </a:r>
            <a:endParaRPr lang="ru-RU" sz="1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99592" y="622301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39552" y="861717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№2.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Площадь треугольника ABC равна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24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E — средняя линия,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параллельная стороне AB. Найдите площадь треугольника CDE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Задание из демоверсии КИМ ЕГЭ по математике 2022г. профильного  уровня)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9552" y="2080681"/>
                <a:ext cx="5688632" cy="2869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 smtClean="0">
                    <a:latin typeface="Times New Roman" pitchFamily="18" charset="0"/>
                    <a:cs typeface="Times New Roman" pitchFamily="18" charset="0"/>
                  </a:rPr>
                  <a:t>Решение.</a:t>
                </a:r>
              </a:p>
              <a:p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Средняя линия отсекает от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треугольника подобный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ему с коэффициентом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подобия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0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Площади подобных фигур относятся как </a:t>
                </a:r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квадрат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коэффициента подобия. </a:t>
                </a:r>
                <a:endParaRPr lang="ru-RU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Тогда     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000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baseline="300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24 = 6</a:t>
                </a: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3200" b="1" dirty="0" smtClean="0">
                    <a:latin typeface="Times New Roman" pitchFamily="18" charset="0"/>
                    <a:cs typeface="Times New Roman" pitchFamily="18" charset="0"/>
                  </a:rPr>
                  <a:t>Ответ: 6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080681"/>
                <a:ext cx="5688632" cy="2869760"/>
              </a:xfrm>
              <a:prstGeom prst="rect">
                <a:avLst/>
              </a:prstGeom>
              <a:blipFill rotWithShape="1">
                <a:blip r:embed="rId3"/>
                <a:stretch>
                  <a:fillRect l="-2787" t="-2972" r="-750" b="-59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043014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Формула" r:id="rId4" imgW="114120" imgH="215640" progId="Equation.3">
                  <p:embed/>
                </p:oleObj>
              </mc:Choice>
              <mc:Fallback>
                <p:oleObj name="Формула" r:id="rId4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4" descr="https://math-ege.sdamgia.ru/get_file?id=2952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2" t="29365" r="31715" b="37365"/>
          <a:stretch/>
        </p:blipFill>
        <p:spPr bwMode="auto">
          <a:xfrm>
            <a:off x="6311736" y="2348880"/>
            <a:ext cx="2436728" cy="163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6" t="25498" r="18437" b="18048"/>
          <a:stretch/>
        </p:blipFill>
        <p:spPr bwMode="auto">
          <a:xfrm>
            <a:off x="5940152" y="4581128"/>
            <a:ext cx="2389806" cy="161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4032" y="5085184"/>
            <a:ext cx="5154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Полезно помнить, что проведённые три средние линии треугольника делят его на 4 равных треугольника с равными площадями. Поэтому площадь каждого из них равна </a:t>
            </a:r>
            <a:r>
              <a:rPr lang="en-US" dirty="0" smtClean="0"/>
              <a:t>S</a:t>
            </a:r>
            <a:r>
              <a:rPr lang="ru-RU" baseline="-25000" dirty="0" smtClean="0"/>
              <a:t>АВС </a:t>
            </a:r>
            <a:r>
              <a:rPr lang="ru-RU" dirty="0" smtClean="0"/>
              <a:t>:4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077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9289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11 класс. ТЕМА: Треугольники </a:t>
            </a:r>
            <a:r>
              <a:rPr lang="ru-RU" sz="1400" dirty="0"/>
              <a:t>и их элементы. Решение задач</a:t>
            </a:r>
            <a:r>
              <a:rPr lang="ru-RU" sz="1400" dirty="0" smtClean="0"/>
              <a:t>.</a:t>
            </a:r>
          </a:p>
          <a:p>
            <a:pPr algn="ctr"/>
            <a:r>
              <a:rPr lang="ru-RU" sz="1400" dirty="0" smtClean="0"/>
              <a:t>Падерина Т.В., МБОУ «Гвардейская школа-гимназия №3»</a:t>
            </a:r>
            <a:endParaRPr lang="ru-RU" sz="1400" dirty="0"/>
          </a:p>
          <a:p>
            <a:pPr algn="ctr"/>
            <a:r>
              <a:rPr lang="ru-RU" sz="1400" dirty="0" smtClean="0"/>
              <a:t> </a:t>
            </a:r>
            <a:endParaRPr lang="ru-RU" sz="1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99592" y="622301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39552" y="861717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№2.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Площадь треугольника ABC равна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24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E — средняя линия,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параллельная стороне AB.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Найдите площадь треугольника CDE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Изменим вопрос.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Найдите площадь трапеции А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ЕВ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0375" y="2080681"/>
                <a:ext cx="5688632" cy="3256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 smtClean="0">
                    <a:latin typeface="Times New Roman" pitchFamily="18" charset="0"/>
                    <a:cs typeface="Times New Roman" pitchFamily="18" charset="0"/>
                  </a:rPr>
                  <a:t>Решение.</a:t>
                </a:r>
              </a:p>
              <a:p>
                <a:endParaRPr lang="ru-RU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Мы уже нашли    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2000" baseline="-25000" dirty="0" smtClean="0">
                    <a:latin typeface="Times New Roman" pitchFamily="18" charset="0"/>
                    <a:cs typeface="Times New Roman" pitchFamily="18" charset="0"/>
                  </a:rPr>
                  <a:t>CDE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= 6. </a:t>
                </a:r>
                <a:endParaRPr lang="en-US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Тогда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S</a:t>
                </a:r>
                <a:r>
                  <a:rPr lang="en-US" sz="2000" baseline="-25000" dirty="0" smtClean="0">
                    <a:latin typeface="Times New Roman" pitchFamily="18" charset="0"/>
                    <a:cs typeface="Times New Roman" pitchFamily="18" charset="0"/>
                  </a:rPr>
                  <a:t>ADEB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= S</a:t>
                </a:r>
                <a:r>
                  <a:rPr lang="ru-RU" sz="2000" baseline="-25000" dirty="0" smtClean="0">
                    <a:latin typeface="Times New Roman" pitchFamily="18" charset="0"/>
                    <a:cs typeface="Times New Roman" pitchFamily="18" charset="0"/>
                  </a:rPr>
                  <a:t>АВ</a:t>
                </a:r>
                <a:r>
                  <a:rPr lang="en-US" sz="2000" baseline="-25000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– S</a:t>
                </a:r>
                <a:r>
                  <a:rPr lang="en-US" sz="2000" baseline="-25000" dirty="0" smtClean="0">
                    <a:latin typeface="Times New Roman" pitchFamily="18" charset="0"/>
                    <a:cs typeface="Times New Roman" pitchFamily="18" charset="0"/>
                  </a:rPr>
                  <a:t>CDE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=24 – 6 =18.</a:t>
                </a:r>
              </a:p>
              <a:p>
                <a:endParaRPr lang="ru-RU" sz="20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Или</a:t>
                </a:r>
              </a:p>
              <a:p>
                <a:r>
                  <a:rPr lang="en-US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2000" baseline="-25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ADEB</a:t>
                </a:r>
                <a:r>
                  <a:rPr lang="en-US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ru-RU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0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2000" baseline="-25000" dirty="0" smtClean="0">
                    <a:latin typeface="Times New Roman" pitchFamily="18" charset="0"/>
                    <a:cs typeface="Times New Roman" pitchFamily="18" charset="0"/>
                  </a:rPr>
                  <a:t>АВС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  <a:cs typeface="Times New Roman" pitchFamily="18" charset="0"/>
                          </a:rPr>
                          <m:t>3∗24</m:t>
                        </m:r>
                      </m:num>
                      <m:den>
                        <m:r>
                          <a:rPr lang="ru-RU" sz="2000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= 18.</a:t>
                </a:r>
              </a:p>
              <a:p>
                <a:endParaRPr lang="ru-RU" sz="2000" baseline="-250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3200" b="1" dirty="0" smtClean="0">
                    <a:latin typeface="Times New Roman" pitchFamily="18" charset="0"/>
                    <a:cs typeface="Times New Roman" pitchFamily="18" charset="0"/>
                  </a:rPr>
                  <a:t>Ответ: 18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5" y="2080681"/>
                <a:ext cx="5688632" cy="3256533"/>
              </a:xfrm>
              <a:prstGeom prst="rect">
                <a:avLst/>
              </a:prstGeom>
              <a:blipFill rotWithShape="1">
                <a:blip r:embed="rId3"/>
                <a:stretch>
                  <a:fillRect l="-2787" t="-2617" b="-48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913298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Формула" r:id="rId4" imgW="114120" imgH="215640" progId="Equation.3">
                  <p:embed/>
                </p:oleObj>
              </mc:Choice>
              <mc:Fallback>
                <p:oleObj name="Формула" r:id="rId4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4" descr="https://math-ege.sdamgia.ru/get_file?id=2952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2" t="29365" r="31715" b="37365"/>
          <a:stretch/>
        </p:blipFill>
        <p:spPr bwMode="auto">
          <a:xfrm>
            <a:off x="6311736" y="2348880"/>
            <a:ext cx="2436728" cy="163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6" t="25498" r="18437" b="18048"/>
          <a:stretch/>
        </p:blipFill>
        <p:spPr bwMode="auto">
          <a:xfrm>
            <a:off x="5940152" y="4581128"/>
            <a:ext cx="2389806" cy="161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49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9289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11 класс. ТЕМА: Треугольники </a:t>
            </a:r>
            <a:r>
              <a:rPr lang="ru-RU" sz="1400" dirty="0"/>
              <a:t>и их элементы. Решение задач</a:t>
            </a:r>
            <a:r>
              <a:rPr lang="ru-RU" sz="1400" dirty="0" smtClean="0"/>
              <a:t>.</a:t>
            </a:r>
          </a:p>
          <a:p>
            <a:pPr algn="ctr"/>
            <a:r>
              <a:rPr lang="ru-RU" sz="1400" dirty="0" smtClean="0"/>
              <a:t>Падерина Т.В., МБОУ «Гвардейская школа-гимназия №3»</a:t>
            </a:r>
            <a:endParaRPr lang="ru-RU" sz="1400" dirty="0"/>
          </a:p>
          <a:p>
            <a:pPr algn="ctr"/>
            <a:r>
              <a:rPr lang="ru-RU" sz="1400" dirty="0" smtClean="0"/>
              <a:t> </a:t>
            </a:r>
            <a:endParaRPr lang="ru-RU" sz="1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99592" y="622301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39552" y="861717"/>
                <a:ext cx="8208912" cy="835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№3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. В равнобедренном треугольнике ABC основание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AC=24,</a:t>
                </a:r>
              </a:p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tg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A=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</m:den>
                    </m:f>
                    <m:r>
                      <a:rPr lang="ru-RU" sz="2000" b="0" i="0" smtClean="0">
                        <a:latin typeface="Cambria Math"/>
                        <a:cs typeface="Times New Roman" pitchFamily="18" charset="0"/>
                      </a:rPr>
                      <m:t>. </m:t>
                    </m:r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Найдите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площадь треугольника ABC.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861717"/>
                <a:ext cx="8208912" cy="835550"/>
              </a:xfrm>
              <a:prstGeom prst="rect">
                <a:avLst/>
              </a:prstGeom>
              <a:blipFill rotWithShape="1">
                <a:blip r:embed="rId3"/>
                <a:stretch>
                  <a:fillRect l="-817" t="-3650" b="-36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9552" y="1797478"/>
                <a:ext cx="5688632" cy="4295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 smtClean="0">
                    <a:latin typeface="Times New Roman" pitchFamily="18" charset="0"/>
                    <a:cs typeface="Times New Roman" pitchFamily="18" charset="0"/>
                  </a:rPr>
                  <a:t>Решение.</a:t>
                </a:r>
              </a:p>
              <a:p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Проведём в равнобедренном треугольнике к основанию АС медиану ВН. ВН также является высотой треугольника АВС. </a:t>
                </a:r>
                <a:endParaRPr lang="en-US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Это значит, что АН= 24:2=12 и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АНВ=90</a:t>
                </a:r>
                <a:r>
                  <a:rPr lang="ru-RU" sz="2000" baseline="30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0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.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endParaRPr lang="ru-RU" sz="2000" dirty="0" smtClean="0">
                  <a:latin typeface="Times New Roman" pitchFamily="18" charset="0"/>
                  <a:cs typeface="Times New Roman" pitchFamily="18" charset="0"/>
                  <a:sym typeface="Symbol"/>
                </a:endParaRPr>
              </a:p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В прямоугольном треугольнике АНВ</a:t>
                </a:r>
              </a:p>
              <a:p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tgA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𝐵𝐻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𝐴𝐻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  <a:cs typeface="Times New Roman" pitchFamily="18" charset="0"/>
                        <a:sym typeface="Symbol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7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6</m:t>
                        </m:r>
                      </m:den>
                    </m:f>
                    <m:r>
                      <a:rPr lang="en-US" sz="2000" b="0" i="0" smtClean="0">
                        <a:latin typeface="Cambria Math"/>
                        <a:cs typeface="Times New Roman" pitchFamily="18" charset="0"/>
                        <a:sym typeface="Symbol"/>
                      </a:rPr>
                      <m:t>,  </m:t>
                    </m:r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ВН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  <a:cs typeface="Times New Roman" pitchFamily="18" charset="0"/>
                          </a:rPr>
                          <m:t>7АН</m:t>
                        </m:r>
                      </m:num>
                      <m:den>
                        <m:r>
                          <a:rPr lang="ru-RU" sz="2000" b="0" i="1" smtClean="0"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  <a:cs typeface="Times New Roman" pitchFamily="18" charset="0"/>
                          </a:rPr>
                          <m:t>7 . 12</m:t>
                        </m:r>
                      </m:num>
                      <m:den>
                        <m:r>
                          <a:rPr lang="ru-RU" sz="2000" b="0" i="1" smtClean="0"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= 14 </a:t>
                </a:r>
              </a:p>
              <a:p>
                <a:endParaRPr lang="ru-RU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2000" baseline="-25000" dirty="0" smtClean="0">
                    <a:latin typeface="Times New Roman" pitchFamily="18" charset="0"/>
                    <a:cs typeface="Times New Roman" pitchFamily="18" charset="0"/>
                  </a:rPr>
                  <a:t>ABC </a:t>
                </a:r>
                <a:r>
                  <a:rPr lang="ru-RU" sz="2000" baseline="-25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АС</a:t>
                </a:r>
                <a:r>
                  <a:rPr lang="ru-RU" sz="2000" baseline="300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ВН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0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24</a:t>
                </a:r>
                <a:r>
                  <a:rPr lang="ru-RU" sz="2000" baseline="300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14= 168</a:t>
                </a:r>
              </a:p>
              <a:p>
                <a:endParaRPr lang="ru-RU" sz="32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3200" b="1" dirty="0" smtClean="0">
                    <a:latin typeface="Times New Roman" pitchFamily="18" charset="0"/>
                    <a:cs typeface="Times New Roman" pitchFamily="18" charset="0"/>
                  </a:rPr>
                  <a:t>Ответ: 168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797478"/>
                <a:ext cx="5688632" cy="4295984"/>
              </a:xfrm>
              <a:prstGeom prst="rect">
                <a:avLst/>
              </a:prstGeom>
              <a:blipFill rotWithShape="1">
                <a:blip r:embed="rId4"/>
                <a:stretch>
                  <a:fillRect l="-2787" t="-1986" b="-35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475645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Формула" r:id="rId5" imgW="114120" imgH="215640" progId="Equation.3">
                  <p:embed/>
                </p:oleObj>
              </mc:Choice>
              <mc:Fallback>
                <p:oleObj name="Формула" r:id="rId5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4" descr="https://math-ege.sdamgia.ru/get_file?id=2952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8" t="28481" r="25148" b="14174"/>
          <a:stretch/>
        </p:blipFill>
        <p:spPr bwMode="auto">
          <a:xfrm>
            <a:off x="6228184" y="1484785"/>
            <a:ext cx="2553253" cy="2318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18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9289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11 класс. ТЕМА: Треугольники </a:t>
            </a:r>
            <a:r>
              <a:rPr lang="ru-RU" sz="1400" dirty="0"/>
              <a:t>и их элементы. Решение задач</a:t>
            </a:r>
            <a:r>
              <a:rPr lang="ru-RU" sz="1400" dirty="0" smtClean="0"/>
              <a:t>.</a:t>
            </a:r>
          </a:p>
          <a:p>
            <a:pPr algn="ctr"/>
            <a:r>
              <a:rPr lang="ru-RU" sz="1400" dirty="0" smtClean="0"/>
              <a:t>Падерина Т.В., МБОУ «Гвардейская школа-гимназия №3»</a:t>
            </a:r>
            <a:endParaRPr lang="ru-RU" sz="1400" dirty="0"/>
          </a:p>
          <a:p>
            <a:pPr algn="ctr"/>
            <a:r>
              <a:rPr lang="ru-RU" sz="1400" dirty="0" smtClean="0"/>
              <a:t> </a:t>
            </a:r>
            <a:endParaRPr lang="ru-RU" sz="1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99592" y="622301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39552" y="861717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№4.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треугольнике ABC угол B равен 120°. Медиана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BН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делит угол B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пополам и равна 28. Найдите длину стороны AB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569603"/>
            <a:ext cx="78488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медиана треугольника делит угол пополам, то является биссектрисой треугольника, а значит треугольник АВС – равнобедренный с вершиной В. Тогда ВН также является высотой треугольника АВС.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Это значит, что  треугольник АВН –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прямоугольный.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Н=90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,  АВН= 120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:2=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60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. А=90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-60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=30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о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sym typeface="Symbol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Против 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sym typeface="Symbol"/>
              </a:rPr>
              <a:t>угла в 30°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лежит катет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sym typeface="Symbol"/>
              </a:rPr>
              <a:t>равный </a:t>
            </a:r>
            <a:endParaRPr lang="ru-RU" sz="20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половине 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sym typeface="Symbol"/>
              </a:rPr>
              <a:t>гипотенузы.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Значит,  гипотенуза АВ = 28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= 56.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56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411555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Формула" r:id="rId3" imgW="114120" imgH="215640" progId="Equation.3">
                  <p:embed/>
                </p:oleObj>
              </mc:Choice>
              <mc:Fallback>
                <p:oleObj name="Формула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4" descr="https://math-ege.sdamgia.ru/get_file?id=2952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8" t="28481" r="25148" b="14174"/>
          <a:stretch/>
        </p:blipFill>
        <p:spPr bwMode="auto">
          <a:xfrm>
            <a:off x="5700814" y="3137602"/>
            <a:ext cx="3047650" cy="177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58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2669</Words>
  <Application>Microsoft Office PowerPoint</Application>
  <PresentationFormat>Экран (4:3)</PresentationFormat>
  <Paragraphs>294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ПТВ</dc:creator>
  <cp:lastModifiedBy>ПТВ</cp:lastModifiedBy>
  <cp:revision>92</cp:revision>
  <dcterms:created xsi:type="dcterms:W3CDTF">2021-10-09T09:40:02Z</dcterms:created>
  <dcterms:modified xsi:type="dcterms:W3CDTF">2021-10-23T20:43:41Z</dcterms:modified>
</cp:coreProperties>
</file>