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sldIdLst>
    <p:sldId id="277" r:id="rId3"/>
    <p:sldId id="258" r:id="rId4"/>
    <p:sldId id="306" r:id="rId5"/>
    <p:sldId id="260" r:id="rId6"/>
    <p:sldId id="307" r:id="rId7"/>
    <p:sldId id="308" r:id="rId8"/>
    <p:sldId id="261" r:id="rId9"/>
    <p:sldId id="309" r:id="rId10"/>
    <p:sldId id="305" r:id="rId11"/>
    <p:sldId id="311" r:id="rId12"/>
    <p:sldId id="31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>
            <p14:sldId id="277"/>
            <p14:sldId id="258"/>
            <p14:sldId id="306"/>
          </p14:sldIdLst>
        </p14:section>
        <p14:section name="Разработка презентации" id="{16378913-E5ED-4281-BAF5-F1F938CB0BED}">
          <p14:sldIdLst>
            <p14:sldId id="260"/>
            <p14:sldId id="307"/>
            <p14:sldId id="308"/>
            <p14:sldId id="261"/>
            <p14:sldId id="309"/>
          </p14:sldIdLst>
        </p14:section>
        <p14:section name="Улучшение презентации" id="{E2D565D1-BA5E-44E6-A40E-50A644912248}">
          <p14:sldIdLst>
            <p14:sldId id="305"/>
            <p14:sldId id="311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2895" autoAdjust="0"/>
  </p:normalViewPr>
  <p:slideViewPr>
    <p:cSldViewPr>
      <p:cViewPr>
        <p:scale>
          <a:sx n="70" d="100"/>
          <a:sy n="70" d="100"/>
        </p:scale>
        <p:origin x="-148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‹#›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‹#›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2681" y="5334000"/>
            <a:ext cx="4114800" cy="1035269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Подготовила: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Чижова Е.И.,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учитель биологии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438400"/>
            <a:ext cx="8686800" cy="28956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Первые вестники весны</a:t>
            </a:r>
            <a:endParaRPr lang="ru-RU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00" y="1759920"/>
            <a:ext cx="2843200" cy="273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5717"/>
            <a:ext cx="2438400" cy="1832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Елизавета\Desktop\конкурсы\первоцветы\19842.olfhlc.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" y="2636152"/>
            <a:ext cx="2509914" cy="1765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Елизавета\Desktop\конкурсы\первоцветы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50" y="5006417"/>
            <a:ext cx="2667000" cy="187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Елизавета\Desktop\конкурсы\первоцветы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90950" cy="2689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изавета\Desktop\конкурсы\первоцветы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62" y="22545"/>
            <a:ext cx="3686833" cy="234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лизавета\Desktop\конкурсы\первоцветы\krokusy_cvety_pervocvety_sneg_vetki_24294_300x18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00" y="1557918"/>
            <a:ext cx="3057500" cy="1916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изавета\Desktop\конкурсы\первоцветы\proleski-pod-snegom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96" y="23682"/>
            <a:ext cx="2628426" cy="1971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Помни правила: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</a:rPr>
              <a:t>Не </a:t>
            </a:r>
            <a:r>
              <a:rPr lang="ru-RU" b="1" i="1" dirty="0">
                <a:solidFill>
                  <a:schemeClr val="tx1"/>
                </a:solidFill>
              </a:rPr>
              <a:t>рви цветы в лесу, на лугу. Пусть красивые растения остаются в природе.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i="1" dirty="0">
                <a:solidFill>
                  <a:schemeClr val="tx1"/>
                </a:solidFill>
              </a:rPr>
              <a:t>Помни, что букеты можно составлять только из тех растений, которые выращены человеком.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i="1" dirty="0">
                <a:solidFill>
                  <a:schemeClr val="tx1"/>
                </a:solidFill>
              </a:rPr>
              <a:t>Посади первоцветы в саду и ухаживай за ними.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i="1" dirty="0">
                <a:solidFill>
                  <a:schemeClr val="tx1"/>
                </a:solidFill>
              </a:rPr>
              <a:t>Расскажи друзьям и близким об охране первоцветов.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310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0782"/>
            <a:ext cx="9171709" cy="68787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9200" y="114300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Спасибо за внимание!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Рисунок 3" descr="C:\Users\Елизавета\Desktop\конкурсы\первоцветы\images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4267200" cy="36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Первоцветы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37160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Приход весны – природное явление, к которому неравнодушны все – от мала до велика. </a:t>
            </a:r>
            <a:endParaRPr lang="ru-RU" sz="2000" b="1" dirty="0" smtClean="0"/>
          </a:p>
          <a:p>
            <a:r>
              <a:rPr lang="ru-RU" sz="2000" b="1" dirty="0" smtClean="0"/>
              <a:t>И</a:t>
            </a:r>
            <a:r>
              <a:rPr lang="ru-RU" sz="2000" b="1" dirty="0"/>
              <a:t>, наверное, самое волнующее событие пробуждения природы – появление первоцветов. </a:t>
            </a:r>
            <a:endParaRPr lang="ru-RU" sz="2000" b="1" dirty="0" smtClean="0"/>
          </a:p>
          <a:p>
            <a:r>
              <a:rPr lang="ru-RU" sz="2000" b="1" dirty="0" smtClean="0"/>
              <a:t>Эти </a:t>
            </a:r>
            <a:r>
              <a:rPr lang="ru-RU" sz="2000" b="1" dirty="0"/>
              <a:t>чудо - растения распускаются буквально на глазах: еще кое – где лежит снег, степь укрыта прошлогодней пожухлой травой, а на пригорках, в </a:t>
            </a:r>
            <a:r>
              <a:rPr lang="ru-RU" sz="2000" b="1" dirty="0" smtClean="0"/>
              <a:t>лесу </a:t>
            </a:r>
            <a:r>
              <a:rPr lang="ru-RU" sz="2000" b="1" dirty="0"/>
              <a:t>подставляют весеннему солнцу свои нежные головки подснежники. </a:t>
            </a:r>
          </a:p>
        </p:txBody>
      </p:sp>
      <p:pic>
        <p:nvPicPr>
          <p:cNvPr id="6" name="Рисунок 5" descr="885f8b3b0a8c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51380"/>
            <a:ext cx="4996992" cy="269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2537" y="415636"/>
            <a:ext cx="33026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216862"/>
            <a:ext cx="80812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+mj-lt"/>
              </a:rPr>
              <a:t>Первоцвет </a:t>
            </a:r>
            <a:r>
              <a:rPr lang="ru-RU" sz="2000" b="1" dirty="0">
                <a:latin typeface="+mj-lt"/>
              </a:rPr>
              <a:t>– это род растений, относящихся к семейству первоцветных. </a:t>
            </a:r>
            <a:endParaRPr lang="ru-RU" sz="2000" b="1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924748"/>
            <a:ext cx="82141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62626"/>
                </a:solidFill>
                <a:latin typeface="+mj-lt"/>
              </a:rPr>
              <a:t>В нем насчитывается более 500 видов и все они ранние весенние цветы. </a:t>
            </a:r>
          </a:p>
          <a:p>
            <a:pPr lvl="0"/>
            <a:endParaRPr lang="ru-RU" b="1" dirty="0">
              <a:solidFill>
                <a:srgbClr val="26262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255569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62626"/>
                </a:solidFill>
              </a:rPr>
              <a:t>В народе же первоцветами называют растения, период массового цветения которых приходится на раннюю весну.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082" y="198079"/>
            <a:ext cx="7010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Первоцветы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 descr="C:\Users\Елизавета\Desktop\конкурсы\первоцветы\vesennie-pervotsve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101" y="3226573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0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73769" y="3685288"/>
            <a:ext cx="4876800" cy="2947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/>
              <a:t>Морозник</a:t>
            </a:r>
            <a:r>
              <a:rPr lang="ru-RU" sz="2000" dirty="0"/>
              <a:t>. </a:t>
            </a:r>
            <a:r>
              <a:rPr lang="ru-RU" dirty="0" smtClean="0"/>
              <a:t>Это </a:t>
            </a:r>
            <a:r>
              <a:rPr lang="ru-RU" dirty="0"/>
              <a:t>вечнозеленое </a:t>
            </a:r>
            <a:r>
              <a:rPr lang="ru-RU" dirty="0" smtClean="0"/>
              <a:t>растение. </a:t>
            </a:r>
            <a:r>
              <a:rPr lang="ru-RU" dirty="0"/>
              <a:t>Может зимовать под снегом, не вымерзает даже в самые суровые зимы. Цвести начинает ранней весной, прямо из-под снега появляются цветки, которые сохраняются на растении до полугода. Цветки в зависимости от вида бывают и белыми, и розоватыми, с желтым оттенком, всех оттенков красного и бордового, почти до </a:t>
            </a:r>
            <a:r>
              <a:rPr lang="ru-RU" dirty="0" smtClean="0"/>
              <a:t>черного</a:t>
            </a:r>
            <a:r>
              <a:rPr lang="ru-RU" dirty="0"/>
              <a:t>.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1165859"/>
            <a:ext cx="4876799" cy="2474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/>
              <a:t>Подснежник.</a:t>
            </a:r>
            <a:r>
              <a:rPr lang="ru-RU" sz="2000" dirty="0"/>
              <a:t> </a:t>
            </a:r>
            <a:r>
              <a:rPr lang="ru-RU" dirty="0"/>
              <a:t>Этот нежный белый </a:t>
            </a:r>
            <a:r>
              <a:rPr lang="ru-RU" dirty="0" smtClean="0"/>
              <a:t>цветок.</a:t>
            </a:r>
          </a:p>
          <a:p>
            <a:pPr>
              <a:lnSpc>
                <a:spcPct val="114000"/>
              </a:lnSpc>
            </a:pPr>
            <a:r>
              <a:rPr lang="ru-RU" dirty="0" smtClean="0"/>
              <a:t>Он </a:t>
            </a:r>
            <a:r>
              <a:rPr lang="ru-RU" dirty="0"/>
              <a:t>первым появляется на проталинках после зимы и ему не страшны ни весенние заморозки, ни зимние морозы, ни выпавший весной снег. Сначала появляется пара листочков и вслед за ними распускаются белые колокольчики.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www.dacha.tv/bs/statty/szmq2fdgekubmzxzn96h/anonce_1/h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7" y="1165859"/>
            <a:ext cx="3267075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9437" y="1292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Первоцветы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1"/>
          <a:stretch/>
        </p:blipFill>
        <p:spPr bwMode="auto">
          <a:xfrm>
            <a:off x="639437" y="4038600"/>
            <a:ext cx="3219450" cy="2594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89864" y="3929270"/>
            <a:ext cx="4525536" cy="2337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b="1" dirty="0"/>
              <a:t>Медуница.</a:t>
            </a:r>
            <a:r>
              <a:rPr lang="ru-RU" sz="1600" dirty="0"/>
              <a:t> Растение очень ценится садоводами за красоту, неприхотливость и ранние сроки цветения. Ранней весной медуница покрывается множеством мелких цветков в форме колокольчиков белого, фиолетового, бледно – голубого, розового, лилового цвета. Нередко на одном растении бывают цветки разных оттенков – розовые </a:t>
            </a:r>
            <a:r>
              <a:rPr lang="ru-RU" sz="1600" dirty="0" smtClean="0"/>
              <a:t>и лиловые. </a:t>
            </a:r>
            <a:endParaRPr lang="ru-RU" sz="16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6998" y="1165859"/>
            <a:ext cx="4664602" cy="2491742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pPr>
              <a:lnSpc>
                <a:spcPct val="114000"/>
              </a:lnSpc>
            </a:pPr>
            <a:r>
              <a:rPr lang="ru-RU" sz="7200" b="1" dirty="0"/>
              <a:t>Гиацинт.</a:t>
            </a:r>
            <a:r>
              <a:rPr lang="ru-RU" sz="6400" b="1" dirty="0"/>
              <a:t> </a:t>
            </a:r>
            <a:r>
              <a:rPr lang="ru-RU" sz="6400" dirty="0"/>
              <a:t>Распускается одним из первых в саду. </a:t>
            </a:r>
            <a:r>
              <a:rPr lang="ru-RU" sz="6400" dirty="0" smtClean="0"/>
              <a:t>Очень </a:t>
            </a:r>
            <a:r>
              <a:rPr lang="ru-RU" sz="6400" dirty="0"/>
              <a:t>душистые, красивые цветки гиацинта бывают </a:t>
            </a:r>
            <a:r>
              <a:rPr lang="ru-RU" sz="6400" dirty="0" smtClean="0"/>
              <a:t>разных  </a:t>
            </a:r>
            <a:r>
              <a:rPr lang="ru-RU" sz="6400" dirty="0"/>
              <a:t>оттенков </a:t>
            </a:r>
            <a:r>
              <a:rPr lang="ru-RU" sz="6400" dirty="0" smtClean="0"/>
              <a:t>– </a:t>
            </a:r>
            <a:r>
              <a:rPr lang="ru-RU" sz="6400" dirty="0"/>
              <a:t>от белого до темно – фиолетового и даже черного. В самом начале весны </a:t>
            </a:r>
            <a:r>
              <a:rPr lang="ru-RU" sz="6400" dirty="0" smtClean="0"/>
              <a:t>из </a:t>
            </a:r>
            <a:r>
              <a:rPr lang="ru-RU" sz="6400" dirty="0"/>
              <a:t>земли появляются листья гиацинта, как бы свернутые в трубочку. Они постепенно приоткрываются и из них показывается зеленое соцветие, которое быстро приобретает свойственный виду цвет. </a:t>
            </a:r>
            <a:r>
              <a:rPr lang="ru-RU" sz="6400" dirty="0" smtClean="0"/>
              <a:t>В соцветии может </a:t>
            </a:r>
            <a:r>
              <a:rPr lang="ru-RU" sz="6400" dirty="0"/>
              <a:t>быть до </a:t>
            </a:r>
            <a:r>
              <a:rPr lang="ru-RU" sz="6400" dirty="0" smtClean="0"/>
              <a:t>30 </a:t>
            </a:r>
            <a:r>
              <a:rPr lang="ru-RU" sz="6400" dirty="0"/>
              <a:t>цветков.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37" y="1292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Первоцветы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6146" name="Picture 2" descr="http://magicwall.ru/wallpapers/spring-flowers-16_pepemczolz_s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6" y="1185736"/>
            <a:ext cx="3589222" cy="22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zdravsite.ru/wp-content/uploads/2011/04/Pulmonaria_officinalis_L.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0" y="3929270"/>
            <a:ext cx="3558771" cy="249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6200" y="1165859"/>
            <a:ext cx="5029200" cy="2110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4000"/>
              </a:lnSpc>
            </a:pPr>
            <a:r>
              <a:rPr lang="ru-RU" dirty="0">
                <a:latin typeface="+mj-lt"/>
              </a:rPr>
              <a:t>Это лишь немногие из первоцветов.</a:t>
            </a:r>
            <a:r>
              <a:rPr lang="ru-RU" b="1" dirty="0">
                <a:latin typeface="+mj-lt"/>
              </a:rPr>
              <a:t> </a:t>
            </a:r>
            <a:r>
              <a:rPr lang="ru-RU" b="1" dirty="0" smtClean="0">
                <a:latin typeface="+mj-lt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ru-RU" b="1" dirty="0" smtClean="0">
                <a:latin typeface="+mj-lt"/>
              </a:rPr>
              <a:t>Примула</a:t>
            </a:r>
            <a:r>
              <a:rPr lang="ru-RU" b="1" dirty="0">
                <a:latin typeface="+mj-lt"/>
              </a:rPr>
              <a:t>, крокус, прострел, нарцисс, цикламен </a:t>
            </a:r>
            <a:r>
              <a:rPr lang="ru-RU" b="1" dirty="0" err="1">
                <a:latin typeface="+mj-lt"/>
              </a:rPr>
              <a:t>косский</a:t>
            </a:r>
            <a:r>
              <a:rPr lang="ru-RU" b="1" dirty="0">
                <a:latin typeface="+mj-lt"/>
              </a:rPr>
              <a:t>, ветреница лютиковая, </a:t>
            </a:r>
            <a:r>
              <a:rPr lang="ru-RU" b="1" dirty="0" err="1">
                <a:latin typeface="+mj-lt"/>
              </a:rPr>
              <a:t>весенник</a:t>
            </a:r>
            <a:r>
              <a:rPr lang="ru-RU" b="1" dirty="0">
                <a:latin typeface="+mj-lt"/>
              </a:rPr>
              <a:t> </a:t>
            </a:r>
            <a:r>
              <a:rPr lang="ru-RU" dirty="0">
                <a:latin typeface="+mj-lt"/>
              </a:rPr>
              <a:t>– все эти растения считаются первоцветами, хотя и относятся к разным семействам.</a:t>
            </a:r>
            <a:endParaRPr lang="ru-RU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437" y="1292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Первоцветы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7170" name="Picture 2" descr="http://www.keepflowers.ru/wp-content/uploads/2010/12/Primul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155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zlp.ru/d/208326/d/406123801_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419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рокусы, бутоны, фиолетовый, первоцвет, снег, весна, цветы, макр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8600" y="3762375"/>
            <a:ext cx="46482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95715" y="609600"/>
            <a:ext cx="45743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81910"/>
                </a:solidFill>
                <a:latin typeface="Arial"/>
              </a:rPr>
              <a:t>Откуда же берутся на лесных полянах и </a:t>
            </a:r>
            <a:r>
              <a:rPr lang="ru-RU" b="1" dirty="0" smtClean="0">
                <a:solidFill>
                  <a:srgbClr val="181910"/>
                </a:solidFill>
                <a:latin typeface="Arial"/>
              </a:rPr>
              <a:t>опушках эти растения?</a:t>
            </a:r>
          </a:p>
          <a:p>
            <a:endParaRPr lang="ru-RU" dirty="0" smtClean="0">
              <a:solidFill>
                <a:srgbClr val="181910"/>
              </a:solidFill>
              <a:latin typeface="Arial"/>
            </a:endParaRPr>
          </a:p>
          <a:p>
            <a:r>
              <a:rPr lang="ru-RU" dirty="0" smtClean="0">
                <a:solidFill>
                  <a:srgbClr val="181910"/>
                </a:solidFill>
                <a:latin typeface="Arial"/>
              </a:rPr>
              <a:t>В почве содержится большое 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количество </a:t>
            </a:r>
            <a:r>
              <a:rPr lang="ru-RU" b="1" dirty="0">
                <a:solidFill>
                  <a:srgbClr val="181910"/>
                </a:solidFill>
                <a:latin typeface="Arial"/>
              </a:rPr>
              <a:t>корневищ </a:t>
            </a:r>
            <a:r>
              <a:rPr lang="ru-RU" b="1" dirty="0" smtClean="0">
                <a:solidFill>
                  <a:srgbClr val="181910"/>
                </a:solidFill>
                <a:latin typeface="Arial"/>
              </a:rPr>
              <a:t>клубней и луковиц</a:t>
            </a:r>
            <a:r>
              <a:rPr lang="ru-RU" dirty="0" smtClean="0">
                <a:solidFill>
                  <a:srgbClr val="181910"/>
                </a:solidFill>
                <a:latin typeface="Arial"/>
              </a:rPr>
              <a:t>, в виде 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которых и прячутся в это время года в почве наши первоцветы и подснежники</a:t>
            </a:r>
            <a:r>
              <a:rPr lang="ru-RU" dirty="0" smtClean="0">
                <a:solidFill>
                  <a:srgbClr val="181910"/>
                </a:solidFill>
                <a:latin typeface="Arial"/>
              </a:rPr>
              <a:t>.</a:t>
            </a:r>
          </a:p>
          <a:p>
            <a:endParaRPr lang="ru-RU" dirty="0" smtClean="0">
              <a:solidFill>
                <a:srgbClr val="181910"/>
              </a:solidFill>
              <a:latin typeface="Arial"/>
            </a:endParaRPr>
          </a:p>
          <a:p>
            <a:r>
              <a:rPr lang="ru-RU" dirty="0" smtClean="0">
                <a:solidFill>
                  <a:srgbClr val="181910"/>
                </a:solidFill>
                <a:latin typeface="Arial"/>
              </a:rPr>
              <a:t> 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В своих подземных органах весной и в начале лета они успели отложить про запас </a:t>
            </a:r>
            <a:r>
              <a:rPr lang="ru-RU" b="1" dirty="0">
                <a:solidFill>
                  <a:srgbClr val="181910"/>
                </a:solidFill>
                <a:latin typeface="Arial"/>
              </a:rPr>
              <a:t>большое количество питательных веществ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, главным образом </a:t>
            </a:r>
            <a:r>
              <a:rPr lang="ru-RU" dirty="0" smtClean="0">
                <a:solidFill>
                  <a:srgbClr val="181910"/>
                </a:solidFill>
                <a:latin typeface="Arial"/>
              </a:rPr>
              <a:t>сахаров 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и крахмала. </a:t>
            </a:r>
            <a:endParaRPr lang="ru-RU" dirty="0" smtClean="0">
              <a:solidFill>
                <a:srgbClr val="181910"/>
              </a:solidFill>
              <a:latin typeface="Arial"/>
            </a:endParaRPr>
          </a:p>
          <a:p>
            <a:endParaRPr lang="ru-RU" dirty="0" smtClean="0">
              <a:solidFill>
                <a:srgbClr val="181910"/>
              </a:solidFill>
              <a:latin typeface="Arial"/>
            </a:endParaRPr>
          </a:p>
          <a:p>
            <a:r>
              <a:rPr lang="ru-RU" dirty="0" smtClean="0">
                <a:solidFill>
                  <a:srgbClr val="181910"/>
                </a:solidFill>
                <a:latin typeface="Arial"/>
              </a:rPr>
              <a:t>Все 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эти </a:t>
            </a:r>
            <a:r>
              <a:rPr lang="ru-RU" b="1" dirty="0">
                <a:solidFill>
                  <a:srgbClr val="181910"/>
                </a:solidFill>
                <a:latin typeface="Arial"/>
              </a:rPr>
              <a:t>накопленные запасы </a:t>
            </a:r>
            <a:r>
              <a:rPr lang="ru-RU" b="1" dirty="0" smtClean="0">
                <a:solidFill>
                  <a:srgbClr val="181910"/>
                </a:solidFill>
                <a:latin typeface="Arial"/>
              </a:rPr>
              <a:t>позволяют </a:t>
            </a:r>
            <a:r>
              <a:rPr lang="ru-RU" b="1" dirty="0">
                <a:solidFill>
                  <a:srgbClr val="181910"/>
                </a:solidFill>
                <a:latin typeface="Arial"/>
              </a:rPr>
              <a:t>успешно </a:t>
            </a:r>
            <a:r>
              <a:rPr lang="ru-RU" b="1" dirty="0" smtClean="0">
                <a:solidFill>
                  <a:srgbClr val="181910"/>
                </a:solidFill>
                <a:latin typeface="Arial"/>
              </a:rPr>
              <a:t>перезимовать</a:t>
            </a:r>
            <a:r>
              <a:rPr lang="ru-RU" dirty="0" smtClean="0">
                <a:solidFill>
                  <a:srgbClr val="181910"/>
                </a:solidFill>
                <a:latin typeface="Arial"/>
              </a:rPr>
              <a:t> и </a:t>
            </a:r>
            <a:r>
              <a:rPr lang="ru-RU" dirty="0">
                <a:solidFill>
                  <a:srgbClr val="181910"/>
                </a:solidFill>
                <a:latin typeface="Arial"/>
              </a:rPr>
              <a:t>весной появиться из-под снега с листьями и даже с уже окрашенными бутонами!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9200" cy="5895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рострел раскрыт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29158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437" y="1292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Первоцветы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48300" y="914400"/>
            <a:ext cx="35433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Многие первоцветы – исчезающие растения.</a:t>
            </a:r>
          </a:p>
          <a:p>
            <a:r>
              <a:rPr lang="ru-RU" dirty="0" smtClean="0"/>
              <a:t>Их заносят в </a:t>
            </a:r>
            <a:r>
              <a:rPr lang="ru-RU" dirty="0"/>
              <a:t>К</a:t>
            </a:r>
            <a:r>
              <a:rPr lang="ru-RU" dirty="0" smtClean="0"/>
              <a:t>расную Книгу.</a:t>
            </a:r>
          </a:p>
          <a:p>
            <a:endParaRPr lang="ru-RU" dirty="0" smtClean="0"/>
          </a:p>
          <a:p>
            <a:r>
              <a:rPr lang="ru-RU" dirty="0" smtClean="0"/>
              <a:t>Чтобы сохранить эти растения, их нельзя срывать в дикой природе.</a:t>
            </a:r>
          </a:p>
          <a:p>
            <a:endParaRPr lang="ru-RU" dirty="0" smtClean="0"/>
          </a:p>
          <a:p>
            <a:r>
              <a:rPr lang="ru-RU" dirty="0" smtClean="0"/>
              <a:t>Человек может разводить первоцветы в своем саду, сохраняя разнообразие прекрасных цветов на нашей планете.</a:t>
            </a:r>
          </a:p>
          <a:p>
            <a:endParaRPr lang="ru-RU" dirty="0"/>
          </a:p>
        </p:txBody>
      </p:sp>
      <p:pic>
        <p:nvPicPr>
          <p:cNvPr id="3074" name="Picture 2" descr="http://starayapoltavka.ru/images/stories/redbo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91" y="0"/>
            <a:ext cx="5280991" cy="68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1735" y="12920"/>
            <a:ext cx="3170563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Первоцветы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2" descr="Картинки по запросу сохрани природу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1" y="4366241"/>
            <a:ext cx="3886200" cy="252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2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41473" y="1788081"/>
            <a:ext cx="6669028" cy="457200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 lang="ru-RU"/>
            </a:pPr>
            <a:endParaRPr lang="ru-RU" sz="2800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14130" y="1795462"/>
            <a:ext cx="1438275" cy="1438275"/>
            <a:chOff x="762001" y="1946209"/>
            <a:chExt cx="2057400" cy="2057400"/>
          </a:xfrm>
        </p:grpSpPr>
        <p:sp>
          <p:nvSpPr>
            <p:cNvPr id="8" name="Oval 7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9" y="1947862"/>
            <a:ext cx="1133856" cy="1133856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45911" y="76200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Цветочная викторина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34649" y="3778794"/>
            <a:ext cx="6669028" cy="457200"/>
          </a:xfrm>
          <a:prstGeom prst="rect">
            <a:avLst/>
          </a:prstGeom>
        </p:spPr>
        <p:txBody>
          <a:bodyPr>
            <a:noAutofit/>
          </a:bodyPr>
          <a:lstStyle>
            <a:extLst/>
          </a:lstStyle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 lang="ru-RU"/>
            </a:pPr>
            <a:endParaRPr lang="ru-RU" sz="2800" dirty="0">
              <a:solidFill>
                <a:prstClr val="black"/>
              </a:solidFill>
            </a:endParaRPr>
          </a:p>
        </p:txBody>
      </p:sp>
      <p:grpSp>
        <p:nvGrpSpPr>
          <p:cNvPr id="18" name="Group 9"/>
          <p:cNvGrpSpPr/>
          <p:nvPr/>
        </p:nvGrpSpPr>
        <p:grpSpPr>
          <a:xfrm>
            <a:off x="414130" y="3603454"/>
            <a:ext cx="1438275" cy="1438275"/>
            <a:chOff x="762001" y="1946209"/>
            <a:chExt cx="2057400" cy="2057400"/>
          </a:xfrm>
        </p:grpSpPr>
        <p:sp>
          <p:nvSpPr>
            <p:cNvPr id="20" name="Oval 7"/>
            <p:cNvSpPr/>
            <p:nvPr/>
          </p:nvSpPr>
          <p:spPr>
            <a:xfrm>
              <a:off x="762001" y="1946209"/>
              <a:ext cx="2057400" cy="2057400"/>
            </a:xfrm>
            <a:prstGeom prst="ellipse">
              <a:avLst/>
            </a:prstGeom>
            <a:gradFill>
              <a:gsLst>
                <a:gs pos="38000">
                  <a:srgbClr val="00B0F0"/>
                </a:gs>
                <a:gs pos="79000">
                  <a:srgbClr val="0065B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      </a:t>
              </a:r>
            </a:p>
          </p:txBody>
        </p:sp>
        <p:sp>
          <p:nvSpPr>
            <p:cNvPr id="21" name="Oval 8"/>
            <p:cNvSpPr/>
            <p:nvPr/>
          </p:nvSpPr>
          <p:spPr>
            <a:xfrm>
              <a:off x="1007328" y="1992354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>
                  <a:solidFill>
                    <a:prstClr val="white"/>
                  </a:solidFill>
                </a:rPr>
                <a:t>       </a:t>
              </a:r>
            </a:p>
          </p:txBody>
        </p:sp>
      </p:grpSp>
      <p:pic>
        <p:nvPicPr>
          <p:cNvPr id="2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9" y="3755854"/>
            <a:ext cx="1133856" cy="1133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4323" y="1676399"/>
            <a:ext cx="69986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 Black" pitchFamily="34" charset="0"/>
              </a:rPr>
              <a:t>Какие </a:t>
            </a:r>
            <a:r>
              <a:rPr lang="ru-RU" dirty="0">
                <a:latin typeface="Arial Black" pitchFamily="34" charset="0"/>
              </a:rPr>
              <a:t>первоцветы занесены в Красную книгу? </a:t>
            </a:r>
            <a:r>
              <a:rPr lang="ru-RU" dirty="0" smtClean="0">
                <a:latin typeface="Arial Black" pitchFamily="34" charset="0"/>
              </a:rPr>
              <a:t>2</a:t>
            </a:r>
            <a:r>
              <a:rPr lang="ru-RU" dirty="0">
                <a:latin typeface="Arial Black" pitchFamily="34" charset="0"/>
              </a:rPr>
              <a:t>. Благодаря чему мать-и-мачеха получила своё название?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3</a:t>
            </a:r>
            <a:r>
              <a:rPr lang="ru-RU" dirty="0">
                <a:latin typeface="Arial Black" pitchFamily="34" charset="0"/>
              </a:rPr>
              <a:t>. Какой из первоцветов используют в парфюмерной промышленности</a:t>
            </a:r>
            <a:r>
              <a:rPr lang="ru-RU" dirty="0" smtClean="0">
                <a:latin typeface="Arial Black" pitchFamily="34" charset="0"/>
              </a:rPr>
              <a:t>?</a:t>
            </a:r>
          </a:p>
          <a:p>
            <a:r>
              <a:rPr lang="ru-RU" dirty="0" smtClean="0">
                <a:latin typeface="Arial Black" pitchFamily="34" charset="0"/>
              </a:rPr>
              <a:t> 4</a:t>
            </a:r>
            <a:r>
              <a:rPr lang="ru-RU" dirty="0">
                <a:latin typeface="Arial Black" pitchFamily="34" charset="0"/>
              </a:rPr>
              <a:t>. Какой период цветения ранневесенних растений</a:t>
            </a:r>
            <a:r>
              <a:rPr lang="ru-RU" dirty="0" smtClean="0">
                <a:latin typeface="Arial Black" pitchFamily="34" charset="0"/>
              </a:rPr>
              <a:t>?</a:t>
            </a:r>
          </a:p>
          <a:p>
            <a:r>
              <a:rPr lang="ru-RU" dirty="0" smtClean="0">
                <a:latin typeface="Arial Black" pitchFamily="34" charset="0"/>
              </a:rPr>
              <a:t> 5</a:t>
            </a:r>
            <a:r>
              <a:rPr lang="ru-RU" dirty="0">
                <a:latin typeface="Arial Black" pitchFamily="34" charset="0"/>
              </a:rPr>
              <a:t>. Какой первоцвет называют «золотым ключом весны»?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6.Какое </a:t>
            </a:r>
            <a:r>
              <a:rPr lang="ru-RU" dirty="0">
                <a:latin typeface="Arial Black" pitchFamily="34" charset="0"/>
              </a:rPr>
              <a:t>травянистое растение без листьев цветет? За что его так прозвали? </a:t>
            </a:r>
          </a:p>
          <a:p>
            <a:r>
              <a:rPr lang="ru-RU" dirty="0">
                <a:latin typeface="Arial Black" pitchFamily="34" charset="0"/>
              </a:rPr>
              <a:t>7.Растение – символ весны, из фарфоровых чашечек которого образуются красные </a:t>
            </a:r>
            <a:r>
              <a:rPr lang="ru-RU" dirty="0" smtClean="0">
                <a:latin typeface="Arial Black" pitchFamily="34" charset="0"/>
              </a:rPr>
              <a:t>бусинки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bkdZuEZ0Onown8fg9IOmK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EDC33B-480B-4D4D-AAAA-443CBE30E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Экран (4:3)</PresentationFormat>
  <Paragraphs>66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Introducing PowerPoint 2010</vt:lpstr>
      <vt:lpstr>Первые вестники весны</vt:lpstr>
      <vt:lpstr>Презентация PowerPoint</vt:lpstr>
      <vt:lpstr>Первоцветы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Цветочная викторина</vt:lpstr>
      <vt:lpstr>Помни правила: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2018-02-08T18:55:07Z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