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notesMasterIdLst>
    <p:notesMasterId r:id="rId42"/>
  </p:notesMasterIdLst>
  <p:handoutMasterIdLst>
    <p:handoutMasterId r:id="rId43"/>
  </p:handoutMasterIdLst>
  <p:sldIdLst>
    <p:sldId id="256" r:id="rId2"/>
    <p:sldId id="292" r:id="rId3"/>
    <p:sldId id="294" r:id="rId4"/>
    <p:sldId id="293" r:id="rId5"/>
    <p:sldId id="296" r:id="rId6"/>
    <p:sldId id="257" r:id="rId7"/>
    <p:sldId id="258" r:id="rId8"/>
    <p:sldId id="260" r:id="rId9"/>
    <p:sldId id="297" r:id="rId10"/>
    <p:sldId id="298" r:id="rId11"/>
    <p:sldId id="261" r:id="rId12"/>
    <p:sldId id="287" r:id="rId13"/>
    <p:sldId id="263" r:id="rId14"/>
    <p:sldId id="320" r:id="rId15"/>
    <p:sldId id="288" r:id="rId16"/>
    <p:sldId id="265" r:id="rId17"/>
    <p:sldId id="308" r:id="rId18"/>
    <p:sldId id="280" r:id="rId19"/>
    <p:sldId id="310" r:id="rId20"/>
    <p:sldId id="311" r:id="rId21"/>
    <p:sldId id="312" r:id="rId22"/>
    <p:sldId id="313" r:id="rId23"/>
    <p:sldId id="315" r:id="rId24"/>
    <p:sldId id="283" r:id="rId25"/>
    <p:sldId id="284" r:id="rId26"/>
    <p:sldId id="316" r:id="rId27"/>
    <p:sldId id="274" r:id="rId28"/>
    <p:sldId id="278" r:id="rId29"/>
    <p:sldId id="276" r:id="rId30"/>
    <p:sldId id="319" r:id="rId31"/>
    <p:sldId id="268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272" r:id="rId41"/>
  </p:sldIdLst>
  <p:sldSz cx="12192000" cy="6858000"/>
  <p:notesSz cx="9945688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4612" autoAdjust="0"/>
  </p:normalViewPr>
  <p:slideViewPr>
    <p:cSldViewPr snapToGrid="0">
      <p:cViewPr>
        <p:scale>
          <a:sx n="66" d="100"/>
          <a:sy n="66" d="100"/>
        </p:scale>
        <p:origin x="-1397" y="-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CA379B-D8B0-441A-8869-2F40FE482244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9363C-3E44-4D87-BA49-B9938AB8A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815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05EB0-610F-4D14-922E-1E130379CE48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D059F8-5083-4AC1-928C-011D05227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61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2/28/2025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F023B31-8D25-4548-9013-358A58AF7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4158" y="782321"/>
            <a:ext cx="9095764" cy="46630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 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>«Использование приёмов и методов ТРИЗ </a:t>
            </a:r>
            <a:r>
              <a:rPr lang="ru-RU" sz="3600" b="1" dirty="0" smtClean="0"/>
              <a:t> и Развития  креативного мышления с целью формирования функционально грамотной личности</a:t>
            </a:r>
            <a:br>
              <a:rPr lang="ru-RU" sz="3600" b="1" dirty="0" smtClean="0"/>
            </a:br>
            <a:r>
              <a:rPr lang="ru-RU" sz="3600" b="1" dirty="0" smtClean="0"/>
              <a:t>на </a:t>
            </a:r>
            <a:r>
              <a:rPr lang="ru-RU" sz="3600" b="1" dirty="0"/>
              <a:t>уроках английского языка»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D5087CF-8F92-4A9D-88DE-C7FCC09FE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76601" y="5528674"/>
            <a:ext cx="8915399" cy="70473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Иркитова Н.С.,</a:t>
            </a:r>
          </a:p>
          <a:p>
            <a:r>
              <a:rPr lang="ru-RU" b="1" dirty="0" smtClean="0"/>
              <a:t> </a:t>
            </a:r>
            <a:r>
              <a:rPr lang="ru-RU" b="1" dirty="0"/>
              <a:t>учитель английского языка </a:t>
            </a:r>
            <a:r>
              <a:rPr lang="ru-RU" b="1" dirty="0" smtClean="0"/>
              <a:t>МБОУ «</a:t>
            </a:r>
            <a:r>
              <a:rPr lang="ru-RU" b="1" dirty="0" err="1" smtClean="0"/>
              <a:t>Кленовская</a:t>
            </a:r>
            <a:r>
              <a:rPr lang="ru-RU" b="1" dirty="0" smtClean="0"/>
              <a:t> основная школа»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2879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7"/>
    </mc:Choice>
    <mc:Fallback xmlns="">
      <p:transition spd="slow" advTm="216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8496" y="255177"/>
            <a:ext cx="9652000" cy="484632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20000"/>
              </a:lnSpc>
              <a:spcAft>
                <a:spcPts val="1000"/>
              </a:spcAft>
              <a:buNone/>
            </a:pPr>
            <a:r>
              <a:rPr lang="ru-RU" sz="3300" dirty="0" smtClean="0">
                <a:latin typeface="Times New Roman"/>
                <a:ea typeface="Calibri"/>
                <a:cs typeface="Times New Roman"/>
              </a:rPr>
              <a:t>   Давайте</a:t>
            </a:r>
            <a:r>
              <a:rPr lang="ru-RU" sz="3300" dirty="0">
                <a:latin typeface="Times New Roman"/>
                <a:ea typeface="Calibri"/>
                <a:cs typeface="Times New Roman"/>
              </a:rPr>
              <a:t>, перейдем </a:t>
            </a:r>
            <a:r>
              <a:rPr lang="ru-RU" sz="33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от теории к практическому применению </a:t>
            </a:r>
            <a:r>
              <a:rPr lang="ru-RU" sz="3300" dirty="0">
                <a:latin typeface="Times New Roman"/>
                <a:ea typeface="Calibri"/>
                <a:cs typeface="Times New Roman"/>
              </a:rPr>
              <a:t>приемов и методов ТРИЗ на уроках английского языка, которые помогают развивать творческое мышление, применять нестандартные решения в решении поставленных задач. Безусловно, при изучении иностранного языка необходимо </a:t>
            </a:r>
            <a:r>
              <a:rPr lang="ru-RU" sz="33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овладевать исходной языковой базой (обучать лексико-грамматической и фонетической стороне речи, формировать навыки чтения и письма), т.е. в этом случае «решать закрытые задачи».</a:t>
            </a:r>
            <a:endParaRPr lang="ru-RU" sz="33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879" y="4247908"/>
            <a:ext cx="6143989" cy="236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873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355075-DB2A-4B32-847F-8F9C6E0BB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              </a:t>
            </a:r>
            <a:r>
              <a:rPr lang="en-US" b="1" dirty="0" smtClean="0"/>
              <a:t>Guess </a:t>
            </a:r>
            <a:r>
              <a:rPr lang="en-US" b="1" dirty="0"/>
              <a:t>a puzzle: </a:t>
            </a:r>
            <a:endParaRPr lang="ru-RU" b="1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xmlns="" id="{C75FD8C5-4615-4DD2-ACE6-767FD5CB82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5828204"/>
              </p:ext>
            </p:extLst>
          </p:nvPr>
        </p:nvGraphicFramePr>
        <p:xfrm>
          <a:off x="1471122" y="1788159"/>
          <a:ext cx="8911688" cy="2571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7922">
                  <a:extLst>
                    <a:ext uri="{9D8B030D-6E8A-4147-A177-3AD203B41FA5}">
                      <a16:colId xmlns:a16="http://schemas.microsoft.com/office/drawing/2014/main" xmlns="" val="995865784"/>
                    </a:ext>
                  </a:extLst>
                </a:gridCol>
                <a:gridCol w="2227922">
                  <a:extLst>
                    <a:ext uri="{9D8B030D-6E8A-4147-A177-3AD203B41FA5}">
                      <a16:colId xmlns:a16="http://schemas.microsoft.com/office/drawing/2014/main" xmlns="" val="4015489140"/>
                    </a:ext>
                  </a:extLst>
                </a:gridCol>
                <a:gridCol w="2227922">
                  <a:extLst>
                    <a:ext uri="{9D8B030D-6E8A-4147-A177-3AD203B41FA5}">
                      <a16:colId xmlns:a16="http://schemas.microsoft.com/office/drawing/2014/main" xmlns="" val="1625402820"/>
                    </a:ext>
                  </a:extLst>
                </a:gridCol>
                <a:gridCol w="2227922">
                  <a:extLst>
                    <a:ext uri="{9D8B030D-6E8A-4147-A177-3AD203B41FA5}">
                      <a16:colId xmlns:a16="http://schemas.microsoft.com/office/drawing/2014/main" xmlns="" val="644695736"/>
                    </a:ext>
                  </a:extLst>
                </a:gridCol>
              </a:tblGrid>
              <a:tr h="257156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3605991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C2BF6E2-C19A-448A-8BA9-76F94AB0E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043" y="2116920"/>
            <a:ext cx="1651207" cy="16776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0279BC6-F8FE-407E-B77A-2B497ECDD8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412" y="2137455"/>
            <a:ext cx="1828311" cy="167762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B89670C-36C2-46CF-9F80-B3FD8A0004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023" y="2137455"/>
            <a:ext cx="2097819" cy="13013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1A58CC5-CE3C-4705-B4D4-64BF22DAD3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4217" y="2116920"/>
            <a:ext cx="1842272" cy="184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81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9C913A-13FF-47B2-927B-55EB052D1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solidFill>
                  <a:srgbClr val="C00000"/>
                </a:solidFill>
              </a:rPr>
              <a:t>ПРИЁМ «Словарная ловушка»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FFC87F7-00BF-452A-93F6-DA4AB1EA79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45996"/>
            <a:ext cx="8915400" cy="43652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Использование иностранного слова не в прямом, а в переносном значении. </a:t>
            </a:r>
          </a:p>
          <a:p>
            <a:pPr marL="0" indent="0">
              <a:buNone/>
            </a:pPr>
            <a:r>
              <a:rPr lang="ru-RU" sz="3200" b="1" dirty="0"/>
              <a:t>Очень часто это встречается в рекламе, названии товаров.</a:t>
            </a:r>
          </a:p>
        </p:txBody>
      </p:sp>
      <p:pic>
        <p:nvPicPr>
          <p:cNvPr id="1026" name="Picture 2" descr="Корзина. Картинка для аппликации — скачать и распечатать ...">
            <a:extLst>
              <a:ext uri="{FF2B5EF4-FFF2-40B4-BE49-F238E27FC236}">
                <a16:creationId xmlns:a16="http://schemas.microsoft.com/office/drawing/2014/main" xmlns="" id="{213089E0-5746-43C9-8BBB-35FE52FE7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39" y="3183948"/>
            <a:ext cx="2210581" cy="315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Мячик надувной баскетбольный">
            <a:extLst>
              <a:ext uri="{FF2B5EF4-FFF2-40B4-BE49-F238E27FC236}">
                <a16:creationId xmlns:a16="http://schemas.microsoft.com/office/drawing/2014/main" xmlns="" id="{948F0A6F-A084-4063-A347-40B8897A77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507" y="3582731"/>
            <a:ext cx="2898559" cy="289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05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B95BA8-DE1C-490B-8DD4-60CB83902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My shoppings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D9EA88-C088-4F49-AFD2-C823AF6C7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/>
              <a:t>МАРС</a:t>
            </a:r>
          </a:p>
          <a:p>
            <a:pPr marL="0" indent="0">
              <a:buNone/>
            </a:pPr>
            <a:endParaRPr lang="ru-RU" sz="4400" b="1" dirty="0"/>
          </a:p>
          <a:p>
            <a:pPr marL="0" indent="0">
              <a:buNone/>
            </a:pPr>
            <a:r>
              <a:rPr lang="ru-RU" sz="4400" b="1" dirty="0"/>
              <a:t>ПАРА И </a:t>
            </a:r>
            <a:r>
              <a:rPr lang="ru-RU" sz="4400" b="1" dirty="0" smtClean="0"/>
              <a:t>ОРЕХИ</a:t>
            </a:r>
          </a:p>
          <a:p>
            <a:pPr marL="0" indent="0">
              <a:buNone/>
            </a:pPr>
            <a:endParaRPr lang="ru-RU" sz="4400" b="1" dirty="0"/>
          </a:p>
          <a:p>
            <a:pPr marL="0" indent="0">
              <a:buNone/>
            </a:pPr>
            <a:r>
              <a:rPr lang="ru-RU" sz="4400" b="1" dirty="0" smtClean="0"/>
              <a:t>УДОВОЛЬСТВИЕ/ </a:t>
            </a:r>
          </a:p>
          <a:p>
            <a:pPr marL="0" indent="0">
              <a:buNone/>
            </a:pPr>
            <a:r>
              <a:rPr lang="ru-RU" sz="4400" b="1" dirty="0" smtClean="0"/>
              <a:t>ЩЕДРОСТЬ</a:t>
            </a:r>
            <a:endParaRPr lang="ru-RU" sz="4400" b="1" dirty="0"/>
          </a:p>
          <a:p>
            <a:pPr marL="0" indent="0">
              <a:buNone/>
            </a:pP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849" y="1168949"/>
            <a:ext cx="6018714" cy="4098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361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56" y="653693"/>
            <a:ext cx="9740760" cy="576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005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7F8F10A-6135-4F04-8040-61B73BA77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 </a:t>
            </a:r>
            <a:r>
              <a:rPr lang="ru-RU" sz="4400" b="1" dirty="0">
                <a:solidFill>
                  <a:srgbClr val="C00000"/>
                </a:solidFill>
              </a:rPr>
              <a:t>Русские слова, которые шокируют англичан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0ED053E-FC0C-485D-B875-7A0E87433E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904" y="1834590"/>
            <a:ext cx="8915400" cy="44832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Смелый (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smelly)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вонючий 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cabinet)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шкаф</a:t>
            </a:r>
          </a:p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Пьяный (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piano)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пианино</a:t>
            </a:r>
          </a:p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Марш (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mash)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болото</a:t>
            </a:r>
          </a:p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 Мороз (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dead) –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угрюмый мертвец</a:t>
            </a:r>
          </a:p>
        </p:txBody>
      </p:sp>
      <p:pic>
        <p:nvPicPr>
          <p:cNvPr id="4" name="Рисунок 3" descr="Ты смелый!">
            <a:extLst>
              <a:ext uri="{FF2B5EF4-FFF2-40B4-BE49-F238E27FC236}">
                <a16:creationId xmlns:a16="http://schemas.microsoft.com/office/drawing/2014/main" xmlns="" id="{5C50A931-AA92-4418-93C1-C4E203A3253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186" y="1651000"/>
            <a:ext cx="2929014" cy="224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122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6D142A-F8D0-4B5A-9226-96A96CFAB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003" y="285316"/>
            <a:ext cx="96520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/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Метод </a:t>
            </a:r>
            <a:r>
              <a:rPr lang="ru-RU" sz="4400" b="1" dirty="0">
                <a:solidFill>
                  <a:srgbClr val="FF0000"/>
                </a:solidFill>
              </a:rPr>
              <a:t>фокальных объектов</a:t>
            </a:r>
            <a:br>
              <a:rPr lang="ru-RU" sz="4400" b="1" dirty="0">
                <a:solidFill>
                  <a:srgbClr val="FF0000"/>
                </a:solidFill>
              </a:rPr>
            </a:b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E1B03E4-001C-4588-9228-CFBE763DD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602" y="835561"/>
            <a:ext cx="9663748" cy="502495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метода заключается в том, что к определённому объекту "примеряются" свойства и характеристики других, ни чем с ним не связанных объектов. Сочетания свойств оказываются иногда очень неожиданными, но именно это и вызывает интерес.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45" y="3927314"/>
            <a:ext cx="8807309" cy="286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07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87" y="133354"/>
            <a:ext cx="11068607" cy="647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67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AF99A9A3-BD87-41E4-BCD3-7B57AC8C1F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9107" y="501457"/>
            <a:ext cx="5288752" cy="5281021"/>
          </a:xfr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343" y="3171525"/>
            <a:ext cx="4908137" cy="290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092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95" y="285350"/>
            <a:ext cx="10289892" cy="638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36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Calibri"/>
              </a:rPr>
              <a:t>«Мои ученики будут узнавать новое не от меня.</a:t>
            </a:r>
            <a:endParaRPr lang="ru-RU" sz="3200" b="1" dirty="0">
              <a:latin typeface="Times New Roman"/>
              <a:ea typeface="Calibri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Calibri"/>
              </a:rPr>
              <a:t>Они будут открывать это новое сами.</a:t>
            </a:r>
            <a:endParaRPr lang="ru-RU" sz="3200" b="1" dirty="0">
              <a:latin typeface="Times New Roman"/>
              <a:ea typeface="Calibri"/>
            </a:endParaRPr>
          </a:p>
          <a:p>
            <a:pPr marL="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>
                <a:latin typeface="Times New Roman"/>
                <a:ea typeface="Calibri"/>
              </a:rPr>
              <a:t>Моя задача - помочь им раскрыться и развить собственные идеи».</a:t>
            </a:r>
            <a:endParaRPr lang="ru-RU" sz="3200" b="1" dirty="0">
              <a:latin typeface="Times New Roman"/>
              <a:ea typeface="Calibri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endParaRPr lang="ru-RU" sz="3200" b="1" dirty="0">
              <a:latin typeface="Times New Roman"/>
              <a:ea typeface="Calibri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dirty="0" smtClean="0">
                <a:latin typeface="Times New Roman"/>
                <a:ea typeface="Calibri"/>
              </a:rPr>
              <a:t>Песталоцци И.Г</a:t>
            </a:r>
            <a:endParaRPr lang="ru-RU" sz="3200" b="1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600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76" y="416690"/>
            <a:ext cx="10833692" cy="5949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8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34" y="394051"/>
            <a:ext cx="9670769" cy="5711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6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47" y="393540"/>
            <a:ext cx="10531211" cy="590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68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0" y="278505"/>
            <a:ext cx="10475088" cy="63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126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5779D-6BF2-47CD-8D3F-CBE0CE21E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5300" b="1" dirty="0">
                <a:solidFill>
                  <a:srgbClr val="C00000"/>
                </a:solidFill>
              </a:rPr>
              <a:t>Морфологический анализ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6B17BD-A071-4726-9EB3-EECA254A05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932" y="1599317"/>
            <a:ext cx="8915400" cy="42712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метода 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возможные факты решения проблемы.</a:t>
            </a:r>
          </a:p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Лучше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начинать работу с этим методом при создании образа литературного персонажа. Образ собирается в таблице.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80900" y="3167390"/>
            <a:ext cx="1430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/>
            <a:r>
              <a:rPr lang="en-US" sz="2800" b="1" dirty="0">
                <a:solidFill>
                  <a:prstClr val="white"/>
                </a:solidFill>
              </a:rPr>
              <a:t>Clothes</a:t>
            </a:r>
            <a:endParaRPr lang="ru-RU" sz="2800" b="1" dirty="0">
              <a:solidFill>
                <a:prstClr val="white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0" y="3884462"/>
            <a:ext cx="10405639" cy="281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80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AAC2E0-2839-413C-BAD6-0CF185DD9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en-US" sz="6000" b="1" dirty="0"/>
              <a:t>A super hero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upon a time there was an old man. 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a real superhero. 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lived in the kindergarten. 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Sometimes he road the horse. 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wearing  a tracksuit.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spite of being a hero, </a:t>
            </a:r>
          </a:p>
          <a:p>
            <a:pPr marL="0" indent="0">
              <a:buNone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was a real whiner (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нытик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157" y="2227523"/>
            <a:ext cx="3517900" cy="432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12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35" y="410099"/>
            <a:ext cx="10162271" cy="5740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05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03390E4-2736-4318-ABC7-A5C73FE88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114" y="244262"/>
            <a:ext cx="9645228" cy="6035927"/>
          </a:xfrm>
        </p:spPr>
        <p:txBody>
          <a:bodyPr>
            <a:normAutofit/>
          </a:bodyPr>
          <a:lstStyle/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leg is a part of the table.  </a:t>
            </a:r>
            <a:endParaRPr lang="ru-RU" sz="3600" b="1" dirty="0" smtClean="0"/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 smtClean="0"/>
              <a:t>The </a:t>
            </a:r>
            <a:r>
              <a:rPr lang="en-US" sz="3600" b="1" dirty="0"/>
              <a:t>table is a part of the …</a:t>
            </a:r>
            <a:r>
              <a:rPr lang="ru-RU" sz="3600" b="1" dirty="0"/>
              <a:t>  .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room is the part of the… . 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flat is the part of the … .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house is the part of the… .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neighbourhood is the part of the … .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city is the part of the … .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3600" b="1" dirty="0"/>
              <a:t>The country is the part of the … .</a:t>
            </a:r>
          </a:p>
          <a:p>
            <a:pPr>
              <a:buFont typeface="Symbol" panose="05050102010706020507" pitchFamily="18" charset="2"/>
              <a:buChar char="·"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8451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87CD91-F8FC-4D00-979C-722B16BEB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4754" y="624110"/>
            <a:ext cx="8911687" cy="778562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Ключ от королевства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8A58860-63C5-44AB-8140-4E513B78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041" y="1402672"/>
            <a:ext cx="8915400" cy="51156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Вот вам ключ от королевства. </a:t>
            </a:r>
          </a:p>
          <a:p>
            <a:pPr marL="0" indent="0">
              <a:buNone/>
            </a:pPr>
            <a:r>
              <a:rPr lang="ru-RU" sz="3200" b="1" dirty="0"/>
              <a:t>В королевстве - город, </a:t>
            </a:r>
          </a:p>
          <a:p>
            <a:pPr marL="0" indent="0">
              <a:buNone/>
            </a:pPr>
            <a:r>
              <a:rPr lang="ru-RU" sz="3200" b="1" dirty="0"/>
              <a:t>А в городе - улица,</a:t>
            </a:r>
          </a:p>
          <a:p>
            <a:pPr marL="0" indent="0">
              <a:buNone/>
            </a:pPr>
            <a:r>
              <a:rPr lang="ru-RU" sz="3200" b="1" dirty="0"/>
              <a:t> А на улице есть двор, </a:t>
            </a:r>
          </a:p>
          <a:p>
            <a:pPr marL="0" indent="0">
              <a:buNone/>
            </a:pPr>
            <a:r>
              <a:rPr lang="ru-RU" sz="3200" b="1" dirty="0"/>
              <a:t>На дворе - высокий дом, </a:t>
            </a:r>
          </a:p>
          <a:p>
            <a:pPr marL="0" indent="0">
              <a:buNone/>
            </a:pPr>
            <a:r>
              <a:rPr lang="ru-RU" sz="3200" b="1" dirty="0"/>
              <a:t>В этом доме - спаленка,</a:t>
            </a:r>
          </a:p>
          <a:p>
            <a:pPr marL="0" indent="0">
              <a:buNone/>
            </a:pPr>
            <a:r>
              <a:rPr lang="ru-RU" sz="3200" b="1" dirty="0"/>
              <a:t> В спальне - колыбелька, </a:t>
            </a:r>
          </a:p>
          <a:p>
            <a:pPr marL="0" indent="0">
              <a:buNone/>
            </a:pPr>
            <a:r>
              <a:rPr lang="ru-RU" sz="3200" b="1" dirty="0"/>
              <a:t>В колыбельке - ландышей полная корзина.</a:t>
            </a:r>
            <a:br>
              <a:rPr lang="ru-RU" sz="3200" b="1" dirty="0"/>
            </a:br>
            <a:r>
              <a:rPr lang="ru-RU" sz="700" b="1" dirty="0"/>
              <a:t/>
            </a:r>
            <a:br>
              <a:rPr lang="ru-RU" sz="700" b="1" dirty="0"/>
            </a:br>
            <a:endParaRPr lang="ru-RU" sz="700" b="1" dirty="0"/>
          </a:p>
        </p:txBody>
      </p:sp>
    </p:spTree>
    <p:extLst>
      <p:ext uri="{BB962C8B-B14F-4D97-AF65-F5344CB8AC3E}">
        <p14:creationId xmlns:p14="http://schemas.microsoft.com/office/powerpoint/2010/main" val="21085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9841A90-8E80-413B-AAD4-6C996EBEA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208" y="507590"/>
            <a:ext cx="9450767" cy="59047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b="1" u="sng" dirty="0">
                <a:solidFill>
                  <a:srgbClr val="C00000"/>
                </a:solidFill>
              </a:rPr>
              <a:t>This is the key of the </a:t>
            </a:r>
            <a:r>
              <a:rPr lang="en-US" sz="3200" b="1" u="sng" dirty="0" smtClean="0">
                <a:solidFill>
                  <a:srgbClr val="C00000"/>
                </a:solidFill>
              </a:rPr>
              <a:t>kingdom</a:t>
            </a:r>
            <a:r>
              <a:rPr lang="en-US" sz="3200" b="1" u="sng" dirty="0" smtClean="0"/>
              <a:t> </a:t>
            </a:r>
            <a:endParaRPr lang="en-US" sz="3200" b="1" u="sng" dirty="0"/>
          </a:p>
          <a:p>
            <a:pPr marL="0" indent="0">
              <a:buNone/>
            </a:pPr>
            <a:r>
              <a:rPr lang="en-US" sz="2800" b="1" dirty="0"/>
              <a:t>In that kingdom there is a city. </a:t>
            </a:r>
          </a:p>
          <a:p>
            <a:pPr marL="0" indent="0">
              <a:buNone/>
            </a:pPr>
            <a:r>
              <a:rPr lang="en-US" sz="2800" b="1" dirty="0"/>
              <a:t>In that city there is a town.</a:t>
            </a:r>
          </a:p>
          <a:p>
            <a:pPr marL="0" indent="0">
              <a:buNone/>
            </a:pPr>
            <a:r>
              <a:rPr lang="en-US" sz="2800" b="1" dirty="0"/>
              <a:t> In that town there is a street.</a:t>
            </a:r>
          </a:p>
          <a:p>
            <a:pPr marL="0" indent="0">
              <a:buNone/>
            </a:pPr>
            <a:r>
              <a:rPr lang="en-US" sz="2800" b="1" dirty="0"/>
              <a:t> In that street there is a lane.</a:t>
            </a:r>
          </a:p>
          <a:p>
            <a:pPr marL="0" indent="0">
              <a:buNone/>
            </a:pPr>
            <a:r>
              <a:rPr lang="en-US" sz="2800" b="1" dirty="0"/>
              <a:t> In that lane there is a yard.</a:t>
            </a:r>
          </a:p>
          <a:p>
            <a:pPr marL="0" indent="0">
              <a:buNone/>
            </a:pPr>
            <a:r>
              <a:rPr lang="en-US" sz="2800" b="1" dirty="0"/>
              <a:t> In that yard there is a house. </a:t>
            </a:r>
          </a:p>
          <a:p>
            <a:pPr marL="0" indent="0">
              <a:buNone/>
            </a:pPr>
            <a:r>
              <a:rPr lang="en-US" sz="2800" b="1" dirty="0"/>
              <a:t>In that house there is a room.</a:t>
            </a:r>
          </a:p>
          <a:p>
            <a:pPr marL="0" indent="0">
              <a:buNone/>
            </a:pPr>
            <a:r>
              <a:rPr lang="en-US" sz="2800" b="1" dirty="0"/>
              <a:t> In that room there is a bed.</a:t>
            </a:r>
          </a:p>
          <a:p>
            <a:pPr marL="0" indent="0">
              <a:buNone/>
            </a:pPr>
            <a:r>
              <a:rPr lang="en-US" sz="2800" b="1" dirty="0"/>
              <a:t> In that bed there is a basket. </a:t>
            </a:r>
          </a:p>
          <a:p>
            <a:pPr marL="0" indent="0">
              <a:buNone/>
            </a:pPr>
            <a:r>
              <a:rPr lang="en-US" sz="2800" b="1" dirty="0"/>
              <a:t>In that basket there are some flowers. </a:t>
            </a:r>
          </a:p>
          <a:p>
            <a:pPr marL="0" indent="0">
              <a:buNone/>
            </a:pPr>
            <a:r>
              <a:rPr lang="en-US" sz="2000" b="1" dirty="0"/>
              <a:t/>
            </a:r>
            <a:br>
              <a:rPr lang="en-US" sz="2000" b="1" dirty="0"/>
            </a:br>
            <a:endParaRPr lang="ru-RU" sz="20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61" y="1026972"/>
            <a:ext cx="4367299" cy="478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15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" y="390216"/>
            <a:ext cx="10607040" cy="4846320"/>
          </a:xfrm>
        </p:spPr>
        <p:txBody>
          <a:bodyPr>
            <a:noAutofit/>
          </a:bodyPr>
          <a:lstStyle/>
          <a:p>
            <a:pPr marL="475488" lvl="1" indent="0" algn="just">
              <a:lnSpc>
                <a:spcPct val="115000"/>
              </a:lnSpc>
              <a:buNone/>
            </a:pPr>
            <a:r>
              <a:rPr lang="ru-RU" sz="2800" dirty="0" smtClean="0">
                <a:latin typeface="Times New Roman"/>
                <a:ea typeface="Calibri"/>
              </a:rPr>
              <a:t>    </a:t>
            </a:r>
            <a:r>
              <a:rPr lang="ru-RU" sz="2800" dirty="0" smtClean="0">
                <a:solidFill>
                  <a:schemeClr val="tx1"/>
                </a:solidFill>
                <a:latin typeface="Times New Roman"/>
                <a:ea typeface="Calibri"/>
              </a:rPr>
              <a:t>Важно научить детей извлекать информацию из различных источников: СМИ, интернет, книги, рейтинговые таблицы, объявления на дверях учреждений, названия магазинов, буклеты туристических агентств и т.д. Это тот уровень грамотности, который даст человеку возможность вступать в отношения с внешней средой и максимально быстро адаптироваться и функционировать в ней. </a:t>
            </a:r>
          </a:p>
          <a:p>
            <a:pPr marL="475488" lvl="1" indent="0" algn="just">
              <a:lnSpc>
                <a:spcPct val="115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/>
                <a:ea typeface="Calibri"/>
              </a:rPr>
              <a:t>   Основной целью обучения иностранному языку является формирование навыков свободного общения и практического применения знаний, поэтому можно смело утверждать, что на уроках английского языка учитель работает по всем направлениям формирования функциональной грамотности.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213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65" y="518221"/>
            <a:ext cx="10567687" cy="555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04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4" y="353694"/>
            <a:ext cx="10487585" cy="538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12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3" y="142558"/>
            <a:ext cx="8340407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737" y="4480197"/>
            <a:ext cx="2476982" cy="2088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906" y="499058"/>
            <a:ext cx="3785537" cy="287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621" y="3805754"/>
            <a:ext cx="2546431" cy="251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799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креативного мышления на уроках английского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  Одним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из компонентов функциональной грамотности, является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креативное мышление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под которым понимают умение человека использовать свое воображение для выработки и совершенствования идей, формирование нового знания, решение задач с которыми обучающийся   не сталкивался раннее, нахождение новых интересных решений для простых задач.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   Креативное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мышление можно формировать на разных уроках, поэтому урок иностранного языка не  является исключением,  а наоборот помогает сделать урок интересным для учащихся любого возраста. Рассмотрим те методы и технологии , которые использую на своих уроках. 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6549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394" y="210026"/>
            <a:ext cx="10145853" cy="4846320"/>
          </a:xfrm>
        </p:spPr>
        <p:txBody>
          <a:bodyPr>
            <a:normAutofit fontScale="47500" lnSpcReduction="20000"/>
          </a:bodyPr>
          <a:lstStyle/>
          <a:p>
            <a:pPr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93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93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  Веер </a:t>
            </a:r>
            <a:r>
              <a:rPr lang="ru-RU" sz="93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самооценки</a:t>
            </a:r>
            <a:r>
              <a:rPr lang="en-US" sz="93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(self-esteem fan</a:t>
            </a:r>
            <a:r>
              <a:rPr lang="en-US" sz="93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)</a:t>
            </a:r>
            <a:endParaRPr lang="ru-RU" sz="9300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5100" dirty="0">
                <a:latin typeface="Times New Roman"/>
                <a:ea typeface="Calibri"/>
                <a:cs typeface="Times New Roman"/>
              </a:rPr>
              <a:t>Обучающему выдается лист бумаги, дается задание сложить его гармошкой, чтобы   получился веер. Складок нужно сделать столько сколько букв в имени. Например  имя 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Alina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-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active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lively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intelligent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nice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ambitious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. Для старших ребят можно давать задание анализировать свой веер и качества которые выбрали, для младших школьников задание упрощаем. Например</a:t>
            </a:r>
            <a:r>
              <a:rPr lang="en-US" sz="5100" dirty="0">
                <a:latin typeface="Times New Roman"/>
                <a:ea typeface="Calibri"/>
                <a:cs typeface="Times New Roman"/>
              </a:rPr>
              <a:t>: I think I am active because I always do sports. </a:t>
            </a:r>
            <a:r>
              <a:rPr lang="ru-RU" sz="5100" dirty="0">
                <a:latin typeface="Times New Roman"/>
                <a:ea typeface="Calibri"/>
                <a:cs typeface="Times New Roman"/>
              </a:rPr>
              <a:t>Данная технология помогает научить детей писать их имя, формирует знание лексики (прилагательные) а также поднимает самооценку обучающихся. </a:t>
            </a:r>
            <a:endParaRPr lang="ru-RU" sz="5100" dirty="0">
              <a:latin typeface="Calibri"/>
              <a:ea typeface="Calibri"/>
              <a:cs typeface="Times New Roman"/>
            </a:endParaRPr>
          </a:p>
          <a:p>
            <a:pPr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686" y="4085864"/>
            <a:ext cx="3672647" cy="24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449" y="4085864"/>
            <a:ext cx="3637605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31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792" y="463299"/>
            <a:ext cx="66692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Calibri"/>
              </a:rPr>
              <a:t>«</a:t>
            </a:r>
            <a:r>
              <a:rPr lang="en-US" sz="2000" b="1" dirty="0">
                <a:latin typeface="Times New Roman"/>
                <a:ea typeface="Calibri"/>
              </a:rPr>
              <a:t>Mind map</a:t>
            </a:r>
            <a:r>
              <a:rPr lang="ru-RU" sz="2000" b="1" dirty="0">
                <a:latin typeface="Times New Roman"/>
                <a:ea typeface="Calibri"/>
              </a:rPr>
              <a:t>»</a:t>
            </a:r>
            <a:r>
              <a:rPr lang="ru-RU" sz="2000" dirty="0">
                <a:latin typeface="Times New Roman"/>
                <a:ea typeface="Calibri"/>
              </a:rPr>
              <a:t>-ментальные карты, автором является Тони </a:t>
            </a:r>
            <a:r>
              <a:rPr lang="ru-RU" sz="2000" dirty="0" err="1">
                <a:latin typeface="Times New Roman"/>
                <a:ea typeface="Calibri"/>
              </a:rPr>
              <a:t>Бьюзан</a:t>
            </a:r>
            <a:r>
              <a:rPr lang="ru-RU" sz="2000" dirty="0">
                <a:latin typeface="Times New Roman"/>
                <a:ea typeface="Calibri"/>
              </a:rPr>
              <a:t> (2003), данная технология помогает учащимся визуализировать процесс мышления по заданному вопросу или проблеме, теме или в рамках конкретной лексики. Можно использовать при индивидуальной и групповой работе, для выработки идей, также в начале урока для постановки цели или повторения лексики предыдущего </a:t>
            </a:r>
            <a:r>
              <a:rPr lang="ru-RU" sz="2000" dirty="0" smtClean="0">
                <a:latin typeface="Times New Roman"/>
                <a:ea typeface="Calibri"/>
              </a:rPr>
              <a:t>урока</a:t>
            </a:r>
            <a:r>
              <a:rPr lang="ru-RU" sz="2000" dirty="0">
                <a:latin typeface="Times New Roman"/>
                <a:ea typeface="Calibri"/>
              </a:rPr>
              <a:t>.</a:t>
            </a:r>
            <a:endParaRPr lang="ru-RU" sz="2000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350" y="289679"/>
            <a:ext cx="4393011" cy="313932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77792" y="3555512"/>
            <a:ext cx="65512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«Паутина вопросов ( </a:t>
            </a:r>
            <a:r>
              <a:rPr lang="en-US" sz="2000" b="1" dirty="0" err="1">
                <a:latin typeface="Times New Roman"/>
                <a:ea typeface="Calibri"/>
                <a:cs typeface="Times New Roman"/>
              </a:rPr>
              <a:t>Wh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-</a:t>
            </a:r>
            <a:r>
              <a:rPr lang="en-US" sz="2000" b="1" dirty="0">
                <a:latin typeface="Times New Roman"/>
                <a:ea typeface="Calibri"/>
                <a:cs typeface="Times New Roman"/>
              </a:rPr>
              <a:t>question web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)»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Пишем тему в кругу например, 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London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проводим линию и пишем вопросительные слова по кругу 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What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why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when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how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where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who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. Обучающиеся работают в парах или индивидуально, составляют интересные вопросы. Далее используя эти вопросы можно написать сочинение или задать вопросы друг другу или учителю. 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746" y="3304714"/>
            <a:ext cx="4069515" cy="3049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03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024" y="336201"/>
            <a:ext cx="10096983" cy="4846320"/>
          </a:xfrm>
        </p:spPr>
        <p:txBody>
          <a:bodyPr>
            <a:normAutofit/>
          </a:bodyPr>
          <a:lstStyle/>
          <a:p>
            <a:pPr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Проектная </a:t>
            </a:r>
            <a:r>
              <a:rPr lang="ru-RU" sz="4400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деятельность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- </a:t>
            </a: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создание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проектов по пройденным темам, или дополнительное творческое задание, групповой или индивидуальный проект.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   Проектная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деятельность значительно расширяет и углубляет знания учащихся в процессе работы над проектом, учит взаимодействовать друг с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другом</a:t>
            </a: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endParaRPr lang="ru-RU" sz="2800" dirty="0">
              <a:latin typeface="Times New Roman"/>
              <a:ea typeface="Calibri"/>
              <a:cs typeface="Times New Roman"/>
            </a:endParaRP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 indent="0">
              <a:lnSpc>
                <a:spcPct val="110000"/>
              </a:lnSpc>
              <a:spcAft>
                <a:spcPts val="0"/>
              </a:spcAft>
              <a:buNone/>
            </a:pPr>
            <a:endParaRPr lang="ru-RU" sz="2800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160" y="3379807"/>
            <a:ext cx="3601697" cy="321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412" y="3853369"/>
            <a:ext cx="4077926" cy="27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75" y="4225784"/>
            <a:ext cx="3306137" cy="229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10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2963" y="0"/>
            <a:ext cx="9652000" cy="1143000"/>
          </a:xfrm>
        </p:spPr>
        <p:txBody>
          <a:bodyPr>
            <a:normAutofit/>
          </a:bodyPr>
          <a:lstStyle/>
          <a:p>
            <a:r>
              <a:rPr lang="ru-RU" sz="4000" dirty="0" err="1" smtClean="0"/>
              <a:t>Оправдашки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450" y="1331624"/>
            <a:ext cx="9652000" cy="4846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Ребятам предлагаются достаточно абсурдные ситуации. Их задача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оправдаться.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were seen gluing apples to the tree in the garden. Why did you do that?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were seen in the zoo at midnight. What were you doing there</a:t>
            </a:r>
            <a:r>
              <a:rPr lang="en-US" sz="3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3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were seen at school on Sunday</a:t>
            </a:r>
            <a:r>
              <a:rPr lang="ru-RU" sz="3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 were you doing there?</a:t>
            </a:r>
            <a:endParaRPr lang="en-US" sz="36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081" y="0"/>
            <a:ext cx="9652000" cy="1143000"/>
          </a:xfrm>
        </p:spPr>
        <p:txBody>
          <a:bodyPr/>
          <a:lstStyle/>
          <a:p>
            <a:r>
              <a:rPr lang="ru-RU" dirty="0" smtClean="0"/>
              <a:t>Вторая половина фото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107" y="1181153"/>
            <a:ext cx="9652000" cy="484632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>
                <a:solidFill>
                  <a:srgbClr val="000000"/>
                </a:solidFill>
                <a:latin typeface="MuseoSansCyrl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georgia"/>
              </a:rPr>
              <a:t>Покажите </a:t>
            </a:r>
            <a:r>
              <a:rPr lang="ru-RU" sz="2800" dirty="0">
                <a:solidFill>
                  <a:srgbClr val="000000"/>
                </a:solidFill>
                <a:latin typeface="georgia"/>
              </a:rPr>
              <a:t>детям половину фотографии. Пусть они попробуют догадаться, что изображено на второй части. Интересно, если изображение необычное или неожиданное</a:t>
            </a:r>
            <a:r>
              <a:rPr lang="ru-RU" sz="2800" dirty="0" smtClean="0">
                <a:solidFill>
                  <a:srgbClr val="000000"/>
                </a:solidFill>
                <a:latin typeface="georgia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800" i="1" dirty="0" smtClean="0">
                <a:solidFill>
                  <a:srgbClr val="000000"/>
                </a:solidFill>
                <a:latin typeface="georgia"/>
              </a:rPr>
              <a:t> </a:t>
            </a:r>
            <a:r>
              <a:rPr lang="ru-RU" sz="2800" i="1" dirty="0">
                <a:solidFill>
                  <a:srgbClr val="000000"/>
                </a:solidFill>
                <a:latin typeface="georgia"/>
              </a:rPr>
              <a:t>Например,</a:t>
            </a:r>
            <a:endParaRPr lang="ru-RU" i="1" dirty="0">
              <a:solidFill>
                <a:srgbClr val="000000"/>
              </a:solidFill>
              <a:latin typeface="MuseoSansCyrl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397" y="4041216"/>
            <a:ext cx="7518400" cy="24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61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69" y="98468"/>
            <a:ext cx="11289647" cy="660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958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4496"/>
            <a:ext cx="9652000" cy="4846320"/>
          </a:xfrm>
        </p:spPr>
        <p:txBody>
          <a:bodyPr>
            <a:normAutofit/>
          </a:bodyPr>
          <a:lstStyle/>
          <a:p>
            <a:pPr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Calibri"/>
              </a:rPr>
              <a:t>       Функциональная </a:t>
            </a:r>
            <a:r>
              <a:rPr lang="ru-RU" sz="2800" b="1" dirty="0">
                <a:latin typeface="Times New Roman"/>
                <a:ea typeface="Calibri"/>
              </a:rPr>
              <a:t>грамотность </a:t>
            </a:r>
            <a:r>
              <a:rPr lang="ru-RU" sz="2800" dirty="0">
                <a:latin typeface="Times New Roman"/>
                <a:ea typeface="Calibri"/>
              </a:rPr>
              <a:t>– это готовность и способность использовать постоянно приобретаемые в жизни знания, умения и навыки для решения максимально широкого спектра проблем и жизненных задач в различных сферах общения, деятельности и социальных взаимоотношений.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933" y="3276600"/>
            <a:ext cx="6638889" cy="316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130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E295D30-26FA-45DD-85EB-A78F1B807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6479" y="412622"/>
            <a:ext cx="8911687" cy="162979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Какие же открытия вы сделали сегодня</a:t>
            </a:r>
            <a:r>
              <a:rPr lang="ru-RU" sz="5400" b="1" dirty="0" smtClean="0"/>
              <a:t>?</a:t>
            </a:r>
            <a:endParaRPr lang="ru-RU" sz="5400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D9AB23BD-0F04-49D5-9953-86AB37149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246811"/>
            <a:ext cx="8915400" cy="419317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Помните! </a:t>
            </a:r>
            <a:endParaRPr lang="ru-RU" sz="1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стать умнее, есть три пути:</a:t>
            </a:r>
            <a:endParaRPr lang="ru-RU" sz="1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путём опыта </a:t>
            </a:r>
            <a:r>
              <a:rPr lang="ru-RU" sz="1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самый горький путь,</a:t>
            </a:r>
          </a:p>
          <a:p>
            <a:r>
              <a:rPr lang="ru-RU" sz="14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путём подражания </a:t>
            </a:r>
            <a:r>
              <a:rPr lang="ru-RU" sz="1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самый лёгкий путь,</a:t>
            </a:r>
          </a:p>
          <a:p>
            <a:r>
              <a:rPr lang="ru-RU" sz="14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путём размышления </a:t>
            </a:r>
            <a:r>
              <a:rPr lang="ru-RU" sz="1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самый благородный путь.</a:t>
            </a:r>
          </a:p>
          <a:p>
            <a:pPr marL="0" indent="0" algn="ctr">
              <a:buNone/>
            </a:pPr>
            <a:r>
              <a:rPr lang="ru-RU" sz="14400" b="1" dirty="0"/>
              <a:t> </a:t>
            </a:r>
          </a:p>
          <a:p>
            <a:endParaRPr lang="ru-RU" dirty="0"/>
          </a:p>
        </p:txBody>
      </p:sp>
      <p:pic>
        <p:nvPicPr>
          <p:cNvPr id="6" name="Picture 2" descr="Объявляется конкурс научно-инновационных работ «УМНИК-ДГТУ ...">
            <a:extLst>
              <a:ext uri="{FF2B5EF4-FFF2-40B4-BE49-F238E27FC236}">
                <a16:creationId xmlns:a16="http://schemas.microsoft.com/office/drawing/2014/main" xmlns="" id="{DF006723-2366-451A-A14D-16B001A75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41" y="1604814"/>
            <a:ext cx="2502855" cy="250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30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7720" y="222576"/>
            <a:ext cx="9652000" cy="48463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</a:rPr>
              <a:t>Достичь функциональной грамотности в процессе обучения английскому языку можно различными способами</a:t>
            </a:r>
            <a:r>
              <a:rPr lang="ru-RU" sz="2800" dirty="0">
                <a:latin typeface="Times New Roman"/>
                <a:ea typeface="Calibri"/>
              </a:rPr>
              <a:t>. Однако поскольку одной из главных составляющих преподавания иностранного языка является заинтересованность обучающихся, на уроках при работе с текстом мы используем следующие современные педагогические </a:t>
            </a:r>
            <a:r>
              <a:rPr lang="ru-RU" sz="2800" b="1" dirty="0">
                <a:latin typeface="Times New Roman"/>
                <a:ea typeface="Calibri"/>
              </a:rPr>
              <a:t>технологии и методы, которые делают урок интересным и повышают мотивацию обучающихся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948" y="3788728"/>
            <a:ext cx="8779189" cy="229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390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545F45-E6E4-4E61-BBBE-875A04A65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u="sng" dirty="0">
                <a:solidFill>
                  <a:srgbClr val="C00000"/>
                </a:solidFill>
              </a:rPr>
              <a:t>Что такое ТРИЗ?</a:t>
            </a:r>
            <a:r>
              <a:rPr lang="ru-RU" sz="4000" dirty="0">
                <a:solidFill>
                  <a:srgbClr val="C00000"/>
                </a:solidFill>
              </a:rPr>
              <a:t/>
            </a:r>
            <a:br>
              <a:rPr lang="ru-RU" sz="4000" dirty="0">
                <a:solidFill>
                  <a:srgbClr val="C00000"/>
                </a:solidFill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581AD6-391C-4E74-8670-666A6CF21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49" y="1114419"/>
            <a:ext cx="8915400" cy="37776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ТРИЗ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еория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ешения 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зобретательских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адач.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ТРИЗ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Генрихом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Альтшуллером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(советский учёный,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фантаст).</a:t>
            </a:r>
          </a:p>
          <a:p>
            <a:pPr marL="0" indent="0" algn="ctr">
              <a:buNone/>
            </a:pPr>
            <a:endParaRPr lang="ru-RU" sz="28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8" name="Picture 4" descr="Альтшуллер Генрих | Петрозаводск ГОВОРИТ | Газета ...">
            <a:extLst>
              <a:ext uri="{FF2B5EF4-FFF2-40B4-BE49-F238E27FC236}">
                <a16:creationId xmlns:a16="http://schemas.microsoft.com/office/drawing/2014/main" xmlns="" id="{4DFBB63B-3084-4255-90C2-BB72A508E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831" y="1816371"/>
            <a:ext cx="3455569" cy="446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56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5"/>
    </mc:Choice>
    <mc:Fallback xmlns="">
      <p:transition spd="slow" advTm="67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B8D74D-44EB-4355-94B2-8CCA8B81A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/>
              <a:t>Методы и приемы ТРИЗ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28F13D8-412E-4323-95DD-F4AD98444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4452" y="1608190"/>
            <a:ext cx="8915400" cy="4348752"/>
          </a:xfrm>
        </p:spPr>
        <p:txBody>
          <a:bodyPr>
            <a:normAutofit/>
          </a:bodyPr>
          <a:lstStyle/>
          <a:p>
            <a:pPr lvl="0"/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Ребусы, слова - ассоциации </a:t>
            </a:r>
            <a:endParaRPr lang="ru-RU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«Словарная ловушка»</a:t>
            </a:r>
            <a:endParaRPr lang="ru-RU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</a:rPr>
              <a:t>Метод фокальных </a:t>
            </a: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объектов</a:t>
            </a:r>
            <a:endParaRPr lang="ru-RU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Сегментация</a:t>
            </a:r>
            <a:endParaRPr lang="ru-RU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3200" b="1" u="sng" dirty="0" err="1">
                <a:solidFill>
                  <a:schemeClr val="accent1">
                    <a:lumMod val="75000"/>
                  </a:schemeClr>
                </a:solidFill>
              </a:rPr>
              <a:t>Синквейн</a:t>
            </a:r>
            <a:endParaRPr lang="ru-RU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</a:rPr>
              <a:t>Морфологический анализ</a:t>
            </a:r>
          </a:p>
          <a:p>
            <a:pPr lvl="0"/>
            <a:r>
              <a:rPr lang="ru-RU" sz="3200" b="1" u="sng" dirty="0">
                <a:solidFill>
                  <a:schemeClr val="accent1">
                    <a:lumMod val="75000"/>
                  </a:schemeClr>
                </a:solidFill>
              </a:rPr>
              <a:t>Круги </a:t>
            </a:r>
            <a:r>
              <a:rPr lang="ru-RU" sz="3200" b="1" u="sng" dirty="0" err="1" smtClean="0">
                <a:solidFill>
                  <a:schemeClr val="accent1">
                    <a:lumMod val="75000"/>
                  </a:schemeClr>
                </a:solidFill>
              </a:rPr>
              <a:t>Луллия</a:t>
            </a:r>
            <a:r>
              <a:rPr lang="ru-RU" sz="3200" b="1" u="sng" dirty="0" smtClean="0">
                <a:solidFill>
                  <a:schemeClr val="accent1">
                    <a:lumMod val="75000"/>
                  </a:schemeClr>
                </a:solidFill>
              </a:rPr>
              <a:t>                    </a:t>
            </a:r>
            <a:r>
              <a:rPr lang="ru-RU" sz="1800" i="1" u="sng" dirty="0" smtClean="0">
                <a:solidFill>
                  <a:schemeClr val="accent1">
                    <a:lumMod val="75000"/>
                  </a:schemeClr>
                </a:solidFill>
              </a:rPr>
              <a:t>и другие</a:t>
            </a:r>
            <a:endParaRPr lang="ru-RU" sz="1800" i="1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74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B99AC8-BC1F-48E7-82A9-3712E8B70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dirty="0"/>
              <a:t>Что помогает формировать </a:t>
            </a:r>
            <a:r>
              <a:rPr lang="ru-RU" sz="4400" b="1" dirty="0">
                <a:solidFill>
                  <a:schemeClr val="bg2">
                    <a:lumMod val="50000"/>
                  </a:schemeClr>
                </a:solidFill>
              </a:rPr>
              <a:t>ТРИЗ</a:t>
            </a:r>
            <a:r>
              <a:rPr lang="ru-RU" sz="4400" b="1" dirty="0"/>
              <a:t> у ученика?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1C3A5E-FF40-4A71-A5CD-A9B0DF275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97476"/>
            <a:ext cx="8915400" cy="4403324"/>
          </a:xfrm>
        </p:spPr>
        <p:txBody>
          <a:bodyPr>
            <a:normAutofit/>
          </a:bodyPr>
          <a:lstStyle/>
          <a:p>
            <a:r>
              <a:rPr lang="ru-RU" sz="3600" b="1" dirty="0"/>
              <a:t>Личностные УУД,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Регулятивные </a:t>
            </a:r>
            <a:r>
              <a:rPr lang="ru-RU" sz="3600" b="1" dirty="0"/>
              <a:t>УУД, 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Познавательные  </a:t>
            </a:r>
            <a:r>
              <a:rPr lang="ru-RU" sz="3600" b="1" dirty="0"/>
              <a:t>УУД,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Коммуникативные </a:t>
            </a:r>
            <a:r>
              <a:rPr lang="ru-RU" sz="3600" b="1" dirty="0"/>
              <a:t>УУД.</a:t>
            </a:r>
          </a:p>
        </p:txBody>
      </p:sp>
    </p:spTree>
    <p:extLst>
      <p:ext uri="{BB962C8B-B14F-4D97-AF65-F5344CB8AC3E}">
        <p14:creationId xmlns:p14="http://schemas.microsoft.com/office/powerpoint/2010/main" val="3662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906" y="357806"/>
            <a:ext cx="10162572" cy="484632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Важно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помнить, что для того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чтобы учитель смог раскрыть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  творческий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потенциал своих учеников, ему </a:t>
            </a: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надо усилить креативное начало в самом себе.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Например: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быть примером для подражания;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поощрять сомнения, возникающие </a:t>
            </a:r>
            <a:endParaRPr lang="ru-RU" sz="2800" b="1" i="1" dirty="0" smtClean="0">
              <a:solidFill>
                <a:schemeClr val="bg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630555" algn="l"/>
              </a:tabLst>
            </a:pP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отношению к общепринятым предположениям;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разрешать делать ошибки;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поощрять разумный риск;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поощрять и вознаграждать творческие идеи </a:t>
            </a:r>
            <a:endParaRPr lang="ru-RU" sz="2800" b="1" i="1" dirty="0" smtClean="0">
              <a:solidFill>
                <a:schemeClr val="bg2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подготовить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препятствиям</a:t>
            </a: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630555" algn="l"/>
              </a:tabLst>
            </a:pP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стимулировать </a:t>
            </a:r>
            <a:r>
              <a:rPr lang="ru-RU" sz="2800" b="1" i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дальнейшее </a:t>
            </a:r>
            <a:r>
              <a:rPr lang="ru-RU" sz="2800" b="1" i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развитие..</a:t>
            </a:r>
            <a:endParaRPr lang="ru-RU" sz="2800" b="1" i="1" dirty="0">
              <a:solidFill>
                <a:schemeClr val="bg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0" indent="0" algn="just">
              <a:spcAft>
                <a:spcPts val="1000"/>
              </a:spcAft>
              <a:buNone/>
            </a:pPr>
            <a:r>
              <a:rPr lang="ru-RU" sz="2800" b="1" dirty="0">
                <a:solidFill>
                  <a:schemeClr val="bg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071" y="1967695"/>
            <a:ext cx="3552166" cy="4352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72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804</TotalTime>
  <Words>1331</Words>
  <Application>Microsoft Office PowerPoint</Application>
  <PresentationFormat>Произвольный</PresentationFormat>
  <Paragraphs>132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Изящная</vt:lpstr>
      <vt:lpstr>  «Использование приёмов и методов ТРИЗ  и Развития  креативного мышления с целью формирования функционально грамотной личности на уроках английского языка» 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ТРИЗ? </vt:lpstr>
      <vt:lpstr>Методы и приемы ТРИЗ </vt:lpstr>
      <vt:lpstr>Что помогает формировать ТРИЗ у ученика?</vt:lpstr>
      <vt:lpstr>Презентация PowerPoint</vt:lpstr>
      <vt:lpstr>Презентация PowerPoint</vt:lpstr>
      <vt:lpstr>                  Guess a puzzle: </vt:lpstr>
      <vt:lpstr>ПРИЁМ «Словарная ловушка»</vt:lpstr>
      <vt:lpstr>My shoppings</vt:lpstr>
      <vt:lpstr>Презентация PowerPoint</vt:lpstr>
      <vt:lpstr> Русские слова, которые шокируют англичан</vt:lpstr>
      <vt:lpstr> Метод фокальных объектов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Морфологический анализ</vt:lpstr>
      <vt:lpstr> A super hero</vt:lpstr>
      <vt:lpstr>Презентация PowerPoint</vt:lpstr>
      <vt:lpstr>Презентация PowerPoint</vt:lpstr>
      <vt:lpstr>Ключ от королевства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креативного мышления на уроках английского</vt:lpstr>
      <vt:lpstr>Презентация PowerPoint</vt:lpstr>
      <vt:lpstr>Презентация PowerPoint</vt:lpstr>
      <vt:lpstr>Презентация PowerPoint</vt:lpstr>
      <vt:lpstr>Оправдашки</vt:lpstr>
      <vt:lpstr>Вторая половина фото</vt:lpstr>
      <vt:lpstr>Презентация PowerPoint</vt:lpstr>
      <vt:lpstr>Какие же открытия вы сделали сегодня?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Иркитова</cp:lastModifiedBy>
  <cp:revision>72</cp:revision>
  <cp:lastPrinted>2025-02-27T18:34:45Z</cp:lastPrinted>
  <dcterms:created xsi:type="dcterms:W3CDTF">2023-09-24T12:17:44Z</dcterms:created>
  <dcterms:modified xsi:type="dcterms:W3CDTF">2025-02-28T12:37:47Z</dcterms:modified>
</cp:coreProperties>
</file>