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2"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5" r:id="rId19"/>
    <p:sldId id="276" r:id="rId20"/>
    <p:sldId id="273" r:id="rId21"/>
    <p:sldId id="274" r:id="rId22"/>
    <p:sldId id="277" r:id="rId23"/>
  </p:sldIdLst>
  <p:sldSz cx="9144000" cy="6858000" type="screen4x3"/>
  <p:notesSz cx="6858000" cy="9144000"/>
  <p:custDataLst>
    <p:tags r:id="rId24"/>
  </p:custDataLst>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0B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445"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6E2E96A-DAA4-43CE-84F0-90D8B1F70C04}"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096490-0185-491A-A305-44D3A47BD64F}"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D6E2E96A-DAA4-43CE-84F0-90D8B1F70C04}"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096490-0185-491A-A305-44D3A47BD64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6E2E96A-DAA4-43CE-84F0-90D8B1F70C04}"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096490-0185-491A-A305-44D3A47BD64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6E2E96A-DAA4-43CE-84F0-90D8B1F70C04}"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096490-0185-491A-A305-44D3A47BD64F}"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6E2E96A-DAA4-43CE-84F0-90D8B1F70C04}" type="datetimeFigureOut">
              <a:rPr lang="ru-RU" smtClean="0"/>
              <a:t>03.12.2020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2096490-0185-491A-A305-44D3A47BD64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6E2E96A-DAA4-43CE-84F0-90D8B1F70C04}" type="datetimeFigureOut">
              <a:rPr lang="ru-RU" smtClean="0"/>
              <a:t>03.12.2020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096490-0185-491A-A305-44D3A47BD64F}"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6E2E96A-DAA4-43CE-84F0-90D8B1F70C04}" type="datetimeFigureOut">
              <a:rPr lang="ru-RU" smtClean="0"/>
              <a:t>03.12.2020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2096490-0185-491A-A305-44D3A47BD64F}"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6E2E96A-DAA4-43CE-84F0-90D8B1F70C04}" type="datetimeFigureOut">
              <a:rPr lang="ru-RU" smtClean="0"/>
              <a:t>03.12.2020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2096490-0185-491A-A305-44D3A47BD64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E2E96A-DAA4-43CE-84F0-90D8B1F70C04}" type="datetimeFigureOut">
              <a:rPr lang="ru-RU" smtClean="0"/>
              <a:t>03.12.2020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2096490-0185-491A-A305-44D3A47BD64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6E2E96A-DAA4-43CE-84F0-90D8B1F70C04}" type="datetimeFigureOut">
              <a:rPr lang="ru-RU" smtClean="0"/>
              <a:t>03.12.2020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096490-0185-491A-A305-44D3A47BD64F}"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6E2E96A-DAA4-43CE-84F0-90D8B1F70C04}" type="datetimeFigureOut">
              <a:rPr lang="ru-RU" smtClean="0"/>
              <a:t>03.12.2020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2096490-0185-491A-A305-44D3A47BD64F}"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D6E2E96A-DAA4-43CE-84F0-90D8B1F70C04}" type="datetimeFigureOut">
              <a:rPr lang="ru-RU" smtClean="0"/>
              <a:t>03.12.2020</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62096490-0185-491A-A305-44D3A47BD64F}"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1223070" y="836712"/>
            <a:ext cx="6624736" cy="5016758"/>
          </a:xfrm>
          <a:prstGeom prst="rect">
            <a:avLst/>
          </a:prstGeom>
        </p:spPr>
        <p:txBody>
          <a:bodyPr wrap="square">
            <a:spAutoFit/>
          </a:bodyPr>
          <a:lstStyle/>
          <a:p>
            <a:pPr algn="ctr"/>
            <a:r>
              <a:rPr lang="ru-RU" sz="3200" b="1" dirty="0" smtClean="0">
                <a:latin typeface="Times New Roman" panose="02020603050405020304" pitchFamily="18" charset="0"/>
                <a:cs typeface="Times New Roman" panose="02020603050405020304" pitchFamily="18" charset="0"/>
              </a:rPr>
              <a:t>Подготовка к ЕГЭ </a:t>
            </a:r>
          </a:p>
          <a:p>
            <a:pPr algn="ctr"/>
            <a:r>
              <a:rPr lang="ru-RU" sz="3200" b="1" dirty="0" smtClean="0">
                <a:latin typeface="Times New Roman" panose="02020603050405020304" pitchFamily="18" charset="0"/>
                <a:cs typeface="Times New Roman" panose="02020603050405020304" pitchFamily="18" charset="0"/>
              </a:rPr>
              <a:t>Экономика</a:t>
            </a:r>
            <a:r>
              <a:rPr lang="ru-RU" sz="3200" b="1" dirty="0">
                <a:latin typeface="Times New Roman" panose="02020603050405020304" pitchFamily="18" charset="0"/>
                <a:cs typeface="Times New Roman" panose="02020603050405020304" pitchFamily="18" charset="0"/>
              </a:rPr>
              <a:t>. Выбор позиций из списка (задание 7</a:t>
            </a:r>
            <a:r>
              <a:rPr lang="ru-RU" sz="3200" b="1" dirty="0" smtClean="0">
                <a:latin typeface="Times New Roman" panose="02020603050405020304" pitchFamily="18" charset="0"/>
                <a:cs typeface="Times New Roman" panose="02020603050405020304" pitchFamily="18" charset="0"/>
              </a:rPr>
              <a:t>)</a:t>
            </a:r>
          </a:p>
          <a:p>
            <a:pPr algn="ctr"/>
            <a:endParaRPr lang="ru-RU" sz="3200" b="1" dirty="0" smtClean="0">
              <a:latin typeface="Times New Roman" panose="02020603050405020304" pitchFamily="18" charset="0"/>
              <a:cs typeface="Times New Roman" panose="02020603050405020304" pitchFamily="18" charset="0"/>
            </a:endParaRPr>
          </a:p>
          <a:p>
            <a:pPr marL="36830" lvl="0" algn="r">
              <a:buClr>
                <a:srgbClr val="F07F09"/>
              </a:buClr>
              <a:buSzPct val="80000"/>
            </a:pPr>
            <a:r>
              <a:rPr lang="uk-UA" sz="2800" dirty="0" smtClean="0">
                <a:solidFill>
                  <a:prstClr val="black"/>
                </a:solidFill>
                <a:latin typeface="Times New Roman" panose="02020603050405020304" pitchFamily="18" charset="0"/>
                <a:cs typeface="Times New Roman" panose="02020603050405020304" pitchFamily="18" charset="0"/>
              </a:rPr>
              <a:t>Банкетова </a:t>
            </a:r>
            <a:r>
              <a:rPr lang="uk-UA" sz="2800" dirty="0" err="1" smtClean="0">
                <a:solidFill>
                  <a:prstClr val="black"/>
                </a:solidFill>
                <a:latin typeface="Times New Roman" panose="02020603050405020304" pitchFamily="18" charset="0"/>
                <a:cs typeface="Times New Roman" panose="02020603050405020304" pitchFamily="18" charset="0"/>
              </a:rPr>
              <a:t>Светлана</a:t>
            </a:r>
            <a:r>
              <a:rPr lang="uk-UA" sz="2800" dirty="0" smtClean="0">
                <a:solidFill>
                  <a:prstClr val="black"/>
                </a:solidFill>
                <a:latin typeface="Times New Roman" panose="02020603050405020304" pitchFamily="18" charset="0"/>
                <a:cs typeface="Times New Roman" panose="02020603050405020304" pitchFamily="18" charset="0"/>
              </a:rPr>
              <a:t> </a:t>
            </a:r>
            <a:r>
              <a:rPr lang="uk-UA" sz="2800" dirty="0" err="1" smtClean="0">
                <a:solidFill>
                  <a:prstClr val="black"/>
                </a:solidFill>
                <a:latin typeface="Times New Roman" panose="02020603050405020304" pitchFamily="18" charset="0"/>
                <a:cs typeface="Times New Roman" panose="02020603050405020304" pitchFamily="18" charset="0"/>
              </a:rPr>
              <a:t>Александровна</a:t>
            </a:r>
            <a:endParaRPr lang="uk-UA" sz="2800" dirty="0">
              <a:solidFill>
                <a:prstClr val="black"/>
              </a:solidFill>
              <a:latin typeface="Times New Roman" panose="02020603050405020304" pitchFamily="18" charset="0"/>
              <a:cs typeface="Times New Roman" panose="02020603050405020304" pitchFamily="18" charset="0"/>
            </a:endParaRPr>
          </a:p>
          <a:p>
            <a:pPr marL="36830" lvl="0" algn="r">
              <a:buClr>
                <a:srgbClr val="F07F09"/>
              </a:buClr>
              <a:buSzPct val="80000"/>
            </a:pPr>
            <a:r>
              <a:rPr lang="uk-UA" sz="2800" dirty="0" smtClean="0">
                <a:solidFill>
                  <a:prstClr val="black"/>
                </a:solidFill>
                <a:latin typeface="Times New Roman" panose="02020603050405020304" pitchFamily="18" charset="0"/>
                <a:cs typeface="Times New Roman" panose="02020603050405020304" pitchFamily="18" charset="0"/>
              </a:rPr>
              <a:t>учитель </a:t>
            </a:r>
            <a:r>
              <a:rPr lang="uk-UA" sz="2800" dirty="0" err="1">
                <a:solidFill>
                  <a:prstClr val="black"/>
                </a:solidFill>
                <a:latin typeface="Times New Roman" panose="02020603050405020304" pitchFamily="18" charset="0"/>
                <a:cs typeface="Times New Roman" panose="02020603050405020304" pitchFamily="18" charset="0"/>
              </a:rPr>
              <a:t>истории</a:t>
            </a:r>
            <a:r>
              <a:rPr lang="uk-UA" sz="2800" dirty="0">
                <a:solidFill>
                  <a:prstClr val="black"/>
                </a:solidFill>
                <a:latin typeface="Times New Roman" panose="02020603050405020304" pitchFamily="18" charset="0"/>
                <a:cs typeface="Times New Roman" panose="02020603050405020304" pitchFamily="18" charset="0"/>
              </a:rPr>
              <a:t> и </a:t>
            </a:r>
            <a:r>
              <a:rPr lang="uk-UA" sz="2800" dirty="0" err="1">
                <a:solidFill>
                  <a:prstClr val="black"/>
                </a:solidFill>
                <a:latin typeface="Times New Roman" panose="02020603050405020304" pitchFamily="18" charset="0"/>
                <a:cs typeface="Times New Roman" panose="02020603050405020304" pitchFamily="18" charset="0"/>
              </a:rPr>
              <a:t>обществознания</a:t>
            </a:r>
            <a:endParaRPr lang="uk-UA" sz="2800" dirty="0">
              <a:solidFill>
                <a:prstClr val="black"/>
              </a:solidFill>
              <a:latin typeface="Times New Roman" panose="02020603050405020304" pitchFamily="18" charset="0"/>
              <a:cs typeface="Times New Roman" panose="02020603050405020304" pitchFamily="18" charset="0"/>
            </a:endParaRPr>
          </a:p>
          <a:p>
            <a:pPr marL="36830" lvl="0" algn="ctr">
              <a:buClr>
                <a:srgbClr val="F07F09"/>
              </a:buClr>
              <a:buSzPct val="80000"/>
            </a:pPr>
            <a:endParaRPr lang="uk-UA" sz="2000" b="1" dirty="0" smtClean="0">
              <a:solidFill>
                <a:prstClr val="black"/>
              </a:solidFill>
              <a:latin typeface="Times New Roman" panose="02020603050405020304" pitchFamily="18" charset="0"/>
              <a:cs typeface="Times New Roman" panose="02020603050405020304" pitchFamily="18" charset="0"/>
            </a:endParaRPr>
          </a:p>
          <a:p>
            <a:pPr marL="36830" lvl="0" algn="ctr">
              <a:buClr>
                <a:srgbClr val="F07F09"/>
              </a:buClr>
              <a:buSzPct val="80000"/>
            </a:pPr>
            <a:r>
              <a:rPr lang="uk-UA" sz="2000" b="1" dirty="0" smtClean="0">
                <a:solidFill>
                  <a:prstClr val="black"/>
                </a:solidFill>
                <a:latin typeface="Times New Roman" panose="02020603050405020304" pitchFamily="18" charset="0"/>
                <a:cs typeface="Times New Roman" panose="02020603050405020304" pitchFamily="18" charset="0"/>
              </a:rPr>
              <a:t>МБОУ </a:t>
            </a:r>
            <a:r>
              <a:rPr lang="uk-UA" sz="2000" b="1" dirty="0">
                <a:solidFill>
                  <a:prstClr val="black"/>
                </a:solidFill>
                <a:latin typeface="Times New Roman" panose="02020603050405020304" pitchFamily="18" charset="0"/>
                <a:cs typeface="Times New Roman" panose="02020603050405020304" pitchFamily="18" charset="0"/>
              </a:rPr>
              <a:t>“ </a:t>
            </a:r>
            <a:r>
              <a:rPr lang="uk-UA" sz="2000" b="1" dirty="0" err="1" smtClean="0">
                <a:solidFill>
                  <a:prstClr val="black"/>
                </a:solidFill>
                <a:latin typeface="Times New Roman" panose="02020603050405020304" pitchFamily="18" charset="0"/>
                <a:cs typeface="Times New Roman" panose="02020603050405020304" pitchFamily="18" charset="0"/>
              </a:rPr>
              <a:t>Кольчугинская</a:t>
            </a:r>
            <a:r>
              <a:rPr lang="uk-UA" sz="2000" b="1" dirty="0" smtClean="0">
                <a:solidFill>
                  <a:prstClr val="black"/>
                </a:solidFill>
                <a:latin typeface="Times New Roman" panose="02020603050405020304" pitchFamily="18" charset="0"/>
                <a:cs typeface="Times New Roman" panose="02020603050405020304" pitchFamily="18" charset="0"/>
              </a:rPr>
              <a:t>  школа №1”.</a:t>
            </a:r>
            <a:r>
              <a:rPr lang="ru-RU" sz="2000" b="1" dirty="0">
                <a:solidFill>
                  <a:prstClr val="black"/>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-2020</a:t>
            </a:r>
          </a:p>
          <a:p>
            <a:pPr algn="ctr"/>
            <a:endParaRPr lang="ru-RU" sz="3200" b="1" dirty="0">
              <a:latin typeface="Times New Roman" panose="02020603050405020304" pitchFamily="18" charset="0"/>
              <a:cs typeface="Times New Roman" panose="02020603050405020304" pitchFamily="18" charset="0"/>
            </a:endParaRPr>
          </a:p>
          <a:p>
            <a:pPr algn="ctr"/>
            <a:endParaRPr lang="ru-RU" sz="3200" b="1" dirty="0" smtClean="0">
              <a:latin typeface="Times New Roman" panose="02020603050405020304" pitchFamily="18" charset="0"/>
              <a:cs typeface="Times New Roman" panose="02020603050405020304" pitchFamily="18" charset="0"/>
            </a:endParaRPr>
          </a:p>
          <a:p>
            <a:pPr algn="ctr"/>
            <a:endParaRPr lang="ru-RU"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08072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920880" cy="5649808"/>
          </a:xfrm>
        </p:spPr>
        <p:txBody>
          <a:bodyPr>
            <a:normAutofit lnSpcReduction="10000"/>
          </a:bodyPr>
          <a:lstStyle/>
          <a:p>
            <a:pPr marL="45720" indent="0" algn="just" fontAlgn="base">
              <a:lnSpc>
                <a:spcPct val="115000"/>
              </a:lnSpc>
              <a:spcAft>
                <a:spcPts val="0"/>
              </a:spcAft>
              <a:buNone/>
            </a:pPr>
            <a:r>
              <a:rPr lang="ru-RU" sz="2400" dirty="0">
                <a:solidFill>
                  <a:srgbClr val="193D00"/>
                </a:solidFill>
                <a:latin typeface="inherit"/>
                <a:ea typeface="Times New Roman"/>
                <a:cs typeface="Times New Roman"/>
              </a:rPr>
              <a:t>При исчислении ВВП учитывается стоимость конечных товаров и услуг, которые были произведены на территории страны. Доход от перепродажи подержанного авто не учитывается, так как это не конечный продукт. А вот доход от продажи яблок, выращенных фермером, подходит, так же как и доход от продажи партии новых автомобилей. Доход от сдачи макулатуры учитываться не будет, поскольку не является конечным продуктом. Доход от реализации партии контрафактного товара не подходит, так как он был произведен на территории другого государства. Доходы от продаж шоколада будут учитываться.</a:t>
            </a:r>
            <a:endParaRPr lang="ru-RU" sz="2000" dirty="0">
              <a:latin typeface="Calibri"/>
              <a:ea typeface="Calibri"/>
              <a:cs typeface="Times New Roman"/>
            </a:endParaRPr>
          </a:p>
          <a:p>
            <a:pPr marL="45720" indent="0" algn="just" fontAlgn="base">
              <a:lnSpc>
                <a:spcPct val="115000"/>
              </a:lnSpc>
              <a:spcAft>
                <a:spcPts val="0"/>
              </a:spcAft>
              <a:buNone/>
            </a:pPr>
            <a:r>
              <a:rPr lang="ru-RU" sz="2400" dirty="0">
                <a:solidFill>
                  <a:srgbClr val="370BC5"/>
                </a:solidFill>
                <a:latin typeface="inherit"/>
                <a:ea typeface="Times New Roman"/>
                <a:cs typeface="Times New Roman"/>
              </a:rPr>
              <a:t>Ответ: 236.</a:t>
            </a:r>
            <a:endParaRPr lang="ru-RU" sz="2000" dirty="0">
              <a:solidFill>
                <a:srgbClr val="370BC5"/>
              </a:solidFill>
              <a:latin typeface="Calibri"/>
              <a:ea typeface="Calibri"/>
              <a:cs typeface="Times New Roman"/>
            </a:endParaRPr>
          </a:p>
          <a:p>
            <a:pPr marL="45720" indent="0">
              <a:buNone/>
            </a:pPr>
            <a:endParaRPr lang="ru-RU" dirty="0"/>
          </a:p>
        </p:txBody>
      </p:sp>
    </p:spTree>
    <p:extLst>
      <p:ext uri="{BB962C8B-B14F-4D97-AF65-F5344CB8AC3E}">
        <p14:creationId xmlns:p14="http://schemas.microsoft.com/office/powerpoint/2010/main" val="7527758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8208912" cy="5145752"/>
          </a:xfrm>
        </p:spPr>
        <p:txBody>
          <a:bodyPr>
            <a:normAutofit/>
          </a:bodyPr>
          <a:lstStyle/>
          <a:p>
            <a:pPr marL="45720" indent="0" algn="ctr" fontAlgn="base">
              <a:lnSpc>
                <a:spcPct val="115000"/>
              </a:lnSpc>
              <a:spcAft>
                <a:spcPts val="0"/>
              </a:spcAft>
              <a:buNone/>
            </a:pPr>
            <a:r>
              <a:rPr lang="ru-RU" sz="2400" b="1" dirty="0" smtClean="0">
                <a:solidFill>
                  <a:srgbClr val="370BC5"/>
                </a:solidFill>
                <a:latin typeface="inherit"/>
                <a:ea typeface="Times New Roman"/>
                <a:cs typeface="Times New Roman"/>
              </a:rPr>
              <a:t>Найдите </a:t>
            </a:r>
            <a:r>
              <a:rPr lang="ru-RU" sz="2400" b="1" dirty="0">
                <a:solidFill>
                  <a:srgbClr val="370BC5"/>
                </a:solidFill>
                <a:latin typeface="inherit"/>
                <a:ea typeface="Times New Roman"/>
                <a:cs typeface="Times New Roman"/>
              </a:rPr>
              <a:t>в списке те операции, которые выполняются Центральным Банком РФ, и занесите в ответ цифры, под которыми они указаны.</a:t>
            </a:r>
            <a:endParaRPr lang="ru-RU" sz="2000" b="1" dirty="0">
              <a:solidFill>
                <a:srgbClr val="370BC5"/>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Проведение эмиссии денег.</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Кредитование банков.</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Финансовые консультации для граждан.</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Прием коммунальных платежей.</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Определение обязательных норм резервов.</a:t>
            </a:r>
            <a:endParaRPr lang="ru-RU" sz="2000" dirty="0">
              <a:latin typeface="Calibri"/>
              <a:ea typeface="Calibri"/>
              <a:cs typeface="Times New Roman"/>
            </a:endParaRPr>
          </a:p>
          <a:p>
            <a:pPr marL="502920" indent="-457200">
              <a:buFont typeface="+mj-lt"/>
              <a:buAutoNum type="arabicPeriod"/>
            </a:pPr>
            <a:endParaRPr lang="ru-RU" dirty="0"/>
          </a:p>
        </p:txBody>
      </p:sp>
    </p:spTree>
    <p:extLst>
      <p:ext uri="{BB962C8B-B14F-4D97-AF65-F5344CB8AC3E}">
        <p14:creationId xmlns:p14="http://schemas.microsoft.com/office/powerpoint/2010/main" val="1000144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8136904" cy="5433784"/>
          </a:xfrm>
        </p:spPr>
        <p:txBody>
          <a:bodyPr>
            <a:normAutofit fontScale="92500" lnSpcReduction="20000"/>
          </a:bodyPr>
          <a:lstStyle/>
          <a:p>
            <a:pPr marL="45720" indent="0" algn="just" fontAlgn="base">
              <a:lnSpc>
                <a:spcPct val="115000"/>
              </a:lnSpc>
              <a:spcAft>
                <a:spcPts val="0"/>
              </a:spcAft>
              <a:buNone/>
            </a:pPr>
            <a:r>
              <a:rPr lang="ru-RU" sz="2400" dirty="0">
                <a:solidFill>
                  <a:srgbClr val="193D00"/>
                </a:solidFill>
                <a:latin typeface="inherit"/>
                <a:ea typeface="Times New Roman"/>
                <a:cs typeface="Times New Roman"/>
              </a:rPr>
              <a:t>Поскольку </a:t>
            </a:r>
            <a:r>
              <a:rPr lang="ru-RU" sz="2600" b="1" dirty="0">
                <a:solidFill>
                  <a:srgbClr val="370BC5"/>
                </a:solidFill>
                <a:latin typeface="inherit"/>
                <a:ea typeface="Times New Roman"/>
                <a:cs typeface="Times New Roman"/>
              </a:rPr>
              <a:t>ЦБ РФ </a:t>
            </a:r>
            <a:r>
              <a:rPr lang="ru-RU" sz="2400" dirty="0">
                <a:solidFill>
                  <a:srgbClr val="193D00"/>
                </a:solidFill>
                <a:latin typeface="inherit"/>
                <a:ea typeface="Times New Roman"/>
                <a:cs typeface="Times New Roman"/>
              </a:rPr>
              <a:t>– это главный банк страны, играющий основную роль в регулировании кредитно-банковской системы, он наделен особыми полномочиями и выполняет функции, отличные от других банков и связанные с обеспечением устойчивости национальной валюты и функционирования платежной системы. Проведение эмиссии – одна из его основных функций. Кредитование банков также входит в перечень выполняемых им операций. А вот финансовые консультации для граждан и прием коммунальных платежей он не проводит. Определение обязательных норм резервов для банков – одна из функций </a:t>
            </a:r>
            <a:r>
              <a:rPr lang="ru-RU" sz="2400" b="1" dirty="0">
                <a:solidFill>
                  <a:srgbClr val="370BC5"/>
                </a:solidFill>
                <a:latin typeface="inherit"/>
                <a:ea typeface="Times New Roman"/>
                <a:cs typeface="Times New Roman"/>
              </a:rPr>
              <a:t>ЦБ</a:t>
            </a:r>
            <a:r>
              <a:rPr lang="ru-RU" sz="2400" dirty="0">
                <a:solidFill>
                  <a:srgbClr val="193D00"/>
                </a:solidFill>
                <a:latin typeface="inherit"/>
                <a:ea typeface="Times New Roman"/>
                <a:cs typeface="Times New Roman"/>
              </a:rPr>
              <a:t>, помогающая осуществлять контроль за деятельностью кредитно-финансовых организаций и руководство над платежной системой.</a:t>
            </a:r>
            <a:endParaRPr lang="ru-RU" sz="2000" dirty="0">
              <a:latin typeface="Calibri"/>
              <a:ea typeface="Calibri"/>
              <a:cs typeface="Times New Roman"/>
            </a:endParaRPr>
          </a:p>
          <a:p>
            <a:pPr marL="45720" indent="0" algn="just" fontAlgn="base">
              <a:lnSpc>
                <a:spcPct val="115000"/>
              </a:lnSpc>
              <a:spcAft>
                <a:spcPts val="0"/>
              </a:spcAft>
              <a:buNone/>
            </a:pPr>
            <a:r>
              <a:rPr lang="ru-RU" sz="2400" dirty="0">
                <a:solidFill>
                  <a:srgbClr val="370BC5"/>
                </a:solidFill>
                <a:latin typeface="inherit"/>
                <a:ea typeface="Times New Roman"/>
                <a:cs typeface="Times New Roman"/>
              </a:rPr>
              <a:t>Ответ: 125.</a:t>
            </a:r>
            <a:endParaRPr lang="ru-RU" sz="2000" dirty="0">
              <a:solidFill>
                <a:srgbClr val="370BC5"/>
              </a:solidFill>
              <a:latin typeface="Calibri"/>
              <a:ea typeface="Calibri"/>
              <a:cs typeface="Times New Roman"/>
            </a:endParaRPr>
          </a:p>
          <a:p>
            <a:pPr marL="45720" indent="0">
              <a:buNone/>
            </a:pPr>
            <a:endParaRPr lang="ru-RU" dirty="0"/>
          </a:p>
        </p:txBody>
      </p:sp>
    </p:spTree>
    <p:extLst>
      <p:ext uri="{BB962C8B-B14F-4D97-AF65-F5344CB8AC3E}">
        <p14:creationId xmlns:p14="http://schemas.microsoft.com/office/powerpoint/2010/main" val="2005580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8064896" cy="5361776"/>
          </a:xfrm>
        </p:spPr>
        <p:txBody>
          <a:bodyPr>
            <a:normAutofit lnSpcReduction="10000"/>
          </a:bodyPr>
          <a:lstStyle/>
          <a:p>
            <a:pPr marL="45720" indent="0" fontAlgn="base">
              <a:lnSpc>
                <a:spcPct val="115000"/>
              </a:lnSpc>
              <a:spcAft>
                <a:spcPts val="0"/>
              </a:spcAft>
              <a:buNone/>
            </a:pPr>
            <a:r>
              <a:rPr lang="ru-RU" sz="2400" b="1" dirty="0" smtClean="0">
                <a:solidFill>
                  <a:srgbClr val="370BC5"/>
                </a:solidFill>
                <a:latin typeface="inherit"/>
                <a:ea typeface="Times New Roman"/>
                <a:cs typeface="Times New Roman"/>
              </a:rPr>
              <a:t>Найдите </a:t>
            </a:r>
            <a:r>
              <a:rPr lang="ru-RU" sz="2400" b="1" dirty="0">
                <a:solidFill>
                  <a:srgbClr val="370BC5"/>
                </a:solidFill>
                <a:latin typeface="inherit"/>
                <a:ea typeface="Times New Roman"/>
                <a:cs typeface="Times New Roman"/>
              </a:rPr>
              <a:t>в списке верные суждения об инфляции и занесите в ответ цифры, под которыми они </a:t>
            </a:r>
            <a:r>
              <a:rPr lang="ru-RU" sz="2400" b="1" dirty="0" smtClean="0">
                <a:solidFill>
                  <a:srgbClr val="370BC5"/>
                </a:solidFill>
                <a:latin typeface="inherit"/>
                <a:ea typeface="Times New Roman"/>
                <a:cs typeface="Times New Roman"/>
              </a:rPr>
              <a:t>указаны</a:t>
            </a:r>
            <a:endParaRPr lang="ru-RU" sz="2000" b="1" dirty="0">
              <a:solidFill>
                <a:srgbClr val="370BC5"/>
              </a:solidFill>
              <a:latin typeface="Calibri"/>
              <a:ea typeface="Calibri"/>
              <a:cs typeface="Times New Roman"/>
            </a:endParaRPr>
          </a:p>
          <a:p>
            <a:pPr marL="457200" lvl="0" indent="-457200" algn="just" fontAlgn="base">
              <a:lnSpc>
                <a:spcPct val="115000"/>
              </a:lnSpc>
              <a:spcAft>
                <a:spcPts val="0"/>
              </a:spcAft>
              <a:buClrTx/>
              <a:buFont typeface="+mj-lt"/>
              <a:buAutoNum type="arabicPeriod"/>
              <a:tabLst>
                <a:tab pos="457200" algn="l"/>
              </a:tabLst>
            </a:pPr>
            <a:r>
              <a:rPr lang="ru-RU" sz="2400" b="1" dirty="0">
                <a:solidFill>
                  <a:srgbClr val="333333"/>
                </a:solidFill>
                <a:latin typeface="inherit"/>
                <a:ea typeface="Times New Roman"/>
                <a:cs typeface="Times New Roman"/>
              </a:rPr>
              <a:t>С</a:t>
            </a:r>
            <a:r>
              <a:rPr lang="ru-RU" sz="2400" dirty="0">
                <a:solidFill>
                  <a:srgbClr val="333333"/>
                </a:solidFill>
                <a:latin typeface="inherit"/>
                <a:ea typeface="Times New Roman"/>
                <a:cs typeface="Times New Roman"/>
              </a:rPr>
              <a:t>нижение покупательной способности денег – проявление инфляции.</a:t>
            </a:r>
            <a:endParaRPr lang="ru-RU" sz="2000" dirty="0">
              <a:latin typeface="Calibri"/>
              <a:ea typeface="Calibri"/>
              <a:cs typeface="Times New Roman"/>
            </a:endParaRPr>
          </a:p>
          <a:p>
            <a:pPr marL="457200" lvl="0" indent="-457200" algn="just"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Инфляция не может быть скрытой.</a:t>
            </a:r>
            <a:endParaRPr lang="ru-RU" sz="2000" dirty="0">
              <a:latin typeface="Calibri"/>
              <a:ea typeface="Calibri"/>
              <a:cs typeface="Times New Roman"/>
            </a:endParaRPr>
          </a:p>
          <a:p>
            <a:pPr marL="457200" lvl="0" indent="-457200" algn="just"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При умеренной инфляции рост цен не превышает 25% в год.</a:t>
            </a:r>
            <a:endParaRPr lang="ru-RU" sz="2000" dirty="0">
              <a:latin typeface="Calibri"/>
              <a:ea typeface="Calibri"/>
              <a:cs typeface="Times New Roman"/>
            </a:endParaRPr>
          </a:p>
          <a:p>
            <a:pPr marL="457200" lvl="0" indent="-457200" algn="just" fontAlgn="base">
              <a:lnSpc>
                <a:spcPct val="115000"/>
              </a:lnSpc>
              <a:spcAft>
                <a:spcPts val="0"/>
              </a:spcAft>
              <a:buClrTx/>
              <a:buFont typeface="+mj-lt"/>
              <a:buAutoNum type="arabicPeriod"/>
              <a:tabLst>
                <a:tab pos="457200" algn="l"/>
              </a:tabLst>
            </a:pPr>
            <a:r>
              <a:rPr lang="ru-RU" sz="2400" b="1" dirty="0">
                <a:solidFill>
                  <a:srgbClr val="333333"/>
                </a:solidFill>
                <a:latin typeface="inherit"/>
                <a:ea typeface="Times New Roman"/>
                <a:cs typeface="Times New Roman"/>
              </a:rPr>
              <a:t>К</a:t>
            </a:r>
            <a:r>
              <a:rPr lang="ru-RU" sz="2400" dirty="0">
                <a:solidFill>
                  <a:srgbClr val="333333"/>
                </a:solidFill>
                <a:latin typeface="inherit"/>
                <a:ea typeface="Times New Roman"/>
                <a:cs typeface="Times New Roman"/>
              </a:rPr>
              <a:t> причинам инфляции относится рост налогообложения.</a:t>
            </a:r>
            <a:endParaRPr lang="ru-RU" sz="2000" dirty="0">
              <a:latin typeface="Calibri"/>
              <a:ea typeface="Calibri"/>
              <a:cs typeface="Times New Roman"/>
            </a:endParaRPr>
          </a:p>
          <a:p>
            <a:pPr marL="457200" lvl="0" indent="-457200" algn="just" fontAlgn="base">
              <a:lnSpc>
                <a:spcPct val="115000"/>
              </a:lnSpc>
              <a:spcAft>
                <a:spcPts val="0"/>
              </a:spcAft>
              <a:buClrTx/>
              <a:buFont typeface="+mj-lt"/>
              <a:buAutoNum type="arabicPeriod"/>
              <a:tabLst>
                <a:tab pos="457200" algn="l"/>
              </a:tabLst>
            </a:pPr>
            <a:r>
              <a:rPr lang="ru-RU" sz="2400" b="1" dirty="0">
                <a:solidFill>
                  <a:srgbClr val="333333"/>
                </a:solidFill>
                <a:latin typeface="inherit"/>
                <a:ea typeface="Times New Roman"/>
                <a:cs typeface="Times New Roman"/>
              </a:rPr>
              <a:t>П</a:t>
            </a:r>
            <a:r>
              <a:rPr lang="ru-RU" sz="2400" dirty="0">
                <a:solidFill>
                  <a:srgbClr val="333333"/>
                </a:solidFill>
                <a:latin typeface="inherit"/>
                <a:ea typeface="Times New Roman"/>
                <a:cs typeface="Times New Roman"/>
              </a:rPr>
              <a:t>ри гиперинфляции рост цен превышает 100% в год.</a:t>
            </a:r>
            <a:endParaRPr lang="ru-RU" sz="2000" dirty="0">
              <a:latin typeface="Calibri"/>
              <a:ea typeface="Calibri"/>
              <a:cs typeface="Times New Roman"/>
            </a:endParaRPr>
          </a:p>
          <a:p>
            <a:pPr marL="45720" indent="0">
              <a:buNone/>
            </a:pPr>
            <a:endParaRPr lang="ru-RU" dirty="0"/>
          </a:p>
        </p:txBody>
      </p:sp>
    </p:spTree>
    <p:extLst>
      <p:ext uri="{BB962C8B-B14F-4D97-AF65-F5344CB8AC3E}">
        <p14:creationId xmlns:p14="http://schemas.microsoft.com/office/powerpoint/2010/main" val="682474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731520"/>
            <a:ext cx="8208912" cy="5361776"/>
          </a:xfrm>
        </p:spPr>
        <p:txBody>
          <a:bodyPr>
            <a:normAutofit fontScale="92500" lnSpcReduction="20000"/>
          </a:bodyPr>
          <a:lstStyle/>
          <a:p>
            <a:pPr marL="45720" indent="0" algn="just" fontAlgn="base">
              <a:lnSpc>
                <a:spcPct val="115000"/>
              </a:lnSpc>
              <a:spcAft>
                <a:spcPts val="0"/>
              </a:spcAft>
              <a:buNone/>
            </a:pPr>
            <a:r>
              <a:rPr lang="ru-RU" sz="3000" dirty="0">
                <a:solidFill>
                  <a:srgbClr val="370BC5"/>
                </a:solidFill>
                <a:latin typeface="inherit"/>
                <a:ea typeface="Times New Roman"/>
                <a:cs typeface="Times New Roman"/>
              </a:rPr>
              <a:t>Инфляция</a:t>
            </a:r>
            <a:r>
              <a:rPr lang="ru-RU" sz="2400" dirty="0">
                <a:solidFill>
                  <a:srgbClr val="193D00"/>
                </a:solidFill>
                <a:latin typeface="inherit"/>
                <a:ea typeface="Times New Roman"/>
                <a:cs typeface="Times New Roman"/>
              </a:rPr>
              <a:t> – это обесценивание денег, которое выражается в снижении их покупательной способности и общем повышении цен, не подкрепленном повышением качества. Как видно, первое утверждение верно. Инфляция бывает скрытой или открытой, поэтому второе утверждение неверно. При умеренной (или ползучей) инфляции рост цен не превышает 10% в год, а рост цен на 25% в год относится к галопирующей инфляции, значит, 3 утверждение неверно. 4 утверждение также верно, поскольку рост налогообложения – одна из причин инфляции, наряду с ростом цен на сырье и ресурсы, снижением объемов производства, ростом расходов государства. При гиперинфляции рост цен превышает 100% в год – 5 утверждение верно.</a:t>
            </a:r>
            <a:endParaRPr lang="ru-RU" sz="2000" dirty="0">
              <a:latin typeface="Calibri"/>
              <a:ea typeface="Calibri"/>
              <a:cs typeface="Times New Roman"/>
            </a:endParaRPr>
          </a:p>
          <a:p>
            <a:pPr marL="45720" indent="0" algn="just" fontAlgn="base">
              <a:lnSpc>
                <a:spcPct val="115000"/>
              </a:lnSpc>
              <a:spcAft>
                <a:spcPts val="0"/>
              </a:spcAft>
              <a:buNone/>
            </a:pPr>
            <a:r>
              <a:rPr lang="ru-RU" sz="2400" dirty="0">
                <a:solidFill>
                  <a:srgbClr val="370BC5"/>
                </a:solidFill>
                <a:latin typeface="inherit"/>
                <a:ea typeface="Times New Roman"/>
                <a:cs typeface="Times New Roman"/>
              </a:rPr>
              <a:t>Ответ: 145</a:t>
            </a:r>
            <a:r>
              <a:rPr lang="ru-RU" sz="2400" dirty="0" smtClean="0">
                <a:solidFill>
                  <a:srgbClr val="370BC5"/>
                </a:solidFill>
                <a:latin typeface="inherit"/>
                <a:ea typeface="Times New Roman"/>
                <a:cs typeface="Times New Roman"/>
              </a:rPr>
              <a:t>.</a:t>
            </a:r>
            <a:endParaRPr lang="ru-RU" sz="2000" dirty="0">
              <a:solidFill>
                <a:srgbClr val="370BC5"/>
              </a:solidFill>
              <a:latin typeface="Calibri"/>
              <a:ea typeface="Calibri"/>
              <a:cs typeface="Times New Roman"/>
            </a:endParaRPr>
          </a:p>
        </p:txBody>
      </p:sp>
    </p:spTree>
    <p:extLst>
      <p:ext uri="{BB962C8B-B14F-4D97-AF65-F5344CB8AC3E}">
        <p14:creationId xmlns:p14="http://schemas.microsoft.com/office/powerpoint/2010/main" val="31402033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731520"/>
            <a:ext cx="8496944" cy="5361776"/>
          </a:xfrm>
        </p:spPr>
        <p:txBody>
          <a:bodyPr>
            <a:normAutofit fontScale="92500" lnSpcReduction="10000"/>
          </a:bodyPr>
          <a:lstStyle/>
          <a:p>
            <a:pPr marL="45720" indent="0" fontAlgn="base">
              <a:lnSpc>
                <a:spcPct val="115000"/>
              </a:lnSpc>
              <a:spcAft>
                <a:spcPts val="0"/>
              </a:spcAft>
              <a:buNone/>
            </a:pPr>
            <a:r>
              <a:rPr lang="ru-RU" sz="2400" b="1" dirty="0" smtClean="0">
                <a:solidFill>
                  <a:srgbClr val="370BC5"/>
                </a:solidFill>
                <a:latin typeface="inherit"/>
                <a:ea typeface="Times New Roman"/>
                <a:cs typeface="Times New Roman"/>
              </a:rPr>
              <a:t>Найдите </a:t>
            </a:r>
            <a:r>
              <a:rPr lang="ru-RU" sz="2400" b="1" dirty="0">
                <a:solidFill>
                  <a:srgbClr val="370BC5"/>
                </a:solidFill>
                <a:latin typeface="inherit"/>
                <a:ea typeface="Times New Roman"/>
                <a:cs typeface="Times New Roman"/>
              </a:rPr>
              <a:t>в списке верные суждения о расходной части государственного бюджета и занесите в ответ цифры, под которыми они </a:t>
            </a:r>
            <a:r>
              <a:rPr lang="ru-RU" sz="2400" b="1" dirty="0" smtClean="0">
                <a:solidFill>
                  <a:srgbClr val="370BC5"/>
                </a:solidFill>
                <a:latin typeface="inherit"/>
                <a:ea typeface="Times New Roman"/>
                <a:cs typeface="Times New Roman"/>
              </a:rPr>
              <a:t>указаны</a:t>
            </a:r>
            <a:endParaRPr lang="ru-RU" sz="2000" b="1" dirty="0">
              <a:solidFill>
                <a:srgbClr val="370BC5"/>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chemeClr val="tx1"/>
                </a:solidFill>
                <a:latin typeface="inherit"/>
                <a:ea typeface="Times New Roman"/>
                <a:cs typeface="Times New Roman"/>
              </a:rPr>
              <a:t>Расходы государственного бюджета всегда ниже, чем доходы.</a:t>
            </a:r>
            <a:endParaRPr lang="ru-RU" sz="2000" dirty="0">
              <a:solidFill>
                <a:schemeClr val="tx1"/>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chemeClr val="tx1"/>
                </a:solidFill>
                <a:latin typeface="inherit"/>
                <a:ea typeface="Times New Roman"/>
                <a:cs typeface="Times New Roman"/>
              </a:rPr>
              <a:t>Значительная часть расходов государственного бюджета идет на социальные нужды.</a:t>
            </a:r>
            <a:endParaRPr lang="ru-RU" sz="2000" dirty="0">
              <a:solidFill>
                <a:schemeClr val="tx1"/>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chemeClr val="tx1"/>
                </a:solidFill>
                <a:latin typeface="inherit"/>
                <a:ea typeface="Times New Roman"/>
                <a:cs typeface="Times New Roman"/>
              </a:rPr>
              <a:t>Поддержание обороноспособности входит в список расходов государственного бюджета.</a:t>
            </a:r>
            <a:endParaRPr lang="ru-RU" sz="2000" dirty="0">
              <a:solidFill>
                <a:schemeClr val="tx1"/>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chemeClr val="tx1"/>
                </a:solidFill>
                <a:latin typeface="inherit"/>
                <a:ea typeface="Times New Roman"/>
                <a:cs typeface="Times New Roman"/>
              </a:rPr>
              <a:t>К расходам государственного бюджета относится эмиссия денег.</a:t>
            </a:r>
            <a:endParaRPr lang="ru-RU" sz="2000" dirty="0">
              <a:solidFill>
                <a:schemeClr val="tx1"/>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chemeClr val="tx1"/>
                </a:solidFill>
                <a:latin typeface="inherit"/>
                <a:ea typeface="Times New Roman"/>
                <a:cs typeface="Times New Roman"/>
              </a:rPr>
              <a:t>Если расходы государственного бюджета превышают доходы, наблюдается профицит бюджета.</a:t>
            </a:r>
            <a:endParaRPr lang="ru-RU" sz="2000" dirty="0">
              <a:solidFill>
                <a:schemeClr val="tx1"/>
              </a:solidFill>
              <a:latin typeface="Calibri"/>
              <a:ea typeface="Calibri"/>
              <a:cs typeface="Times New Roman"/>
            </a:endParaRPr>
          </a:p>
          <a:p>
            <a:pPr marL="502920" indent="-457200">
              <a:buClrTx/>
              <a:buFont typeface="+mj-lt"/>
              <a:buAutoNum type="arabicPeriod"/>
            </a:pPr>
            <a:endParaRPr lang="ru-RU" dirty="0">
              <a:solidFill>
                <a:schemeClr val="tx1"/>
              </a:solidFill>
            </a:endParaRPr>
          </a:p>
        </p:txBody>
      </p:sp>
    </p:spTree>
    <p:extLst>
      <p:ext uri="{BB962C8B-B14F-4D97-AF65-F5344CB8AC3E}">
        <p14:creationId xmlns:p14="http://schemas.microsoft.com/office/powerpoint/2010/main" val="817013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136904" cy="5361776"/>
          </a:xfrm>
        </p:spPr>
        <p:txBody>
          <a:bodyPr>
            <a:normAutofit fontScale="92500" lnSpcReduction="10000"/>
          </a:bodyPr>
          <a:lstStyle/>
          <a:p>
            <a:pPr marL="45720" indent="0" algn="just" fontAlgn="base">
              <a:lnSpc>
                <a:spcPct val="115000"/>
              </a:lnSpc>
              <a:spcAft>
                <a:spcPts val="0"/>
              </a:spcAft>
              <a:buNone/>
            </a:pPr>
            <a:r>
              <a:rPr lang="ru-RU" sz="2600" dirty="0">
                <a:solidFill>
                  <a:srgbClr val="370BC5"/>
                </a:solidFill>
                <a:latin typeface="inherit"/>
                <a:ea typeface="Times New Roman"/>
                <a:cs typeface="Times New Roman"/>
              </a:rPr>
              <a:t>Расходная часть государственного бюджета </a:t>
            </a:r>
            <a:r>
              <a:rPr lang="ru-RU" sz="2400" dirty="0">
                <a:solidFill>
                  <a:srgbClr val="193D00"/>
                </a:solidFill>
                <a:latin typeface="inherit"/>
                <a:ea typeface="Times New Roman"/>
                <a:cs typeface="Times New Roman"/>
              </a:rPr>
              <a:t>может быть ниже доходов, равна им или же превышать доходную часть – следовательно, первое утверждение неверно. Социальные нужды – одна из самых значительных статей расходов госбюджета, на них приходится около 50% всех расходов, поэтому 2 утверждение верно. Поддержание обороноспособности занимает около 20% расходов государственного бюджета, поэтому 3 суждение также верно. Эмиссия денег относится не к расходной, а к доходной части государственного бюджета, поэтому 4 утверждение не подходит. Ситуация, при которой расходы превышают доходы, называется дефицитом, а при профиците расходы, наоборот, меньше доходов.</a:t>
            </a:r>
            <a:endParaRPr lang="ru-RU" sz="2000" dirty="0">
              <a:latin typeface="Calibri"/>
              <a:ea typeface="Calibri"/>
              <a:cs typeface="Times New Roman"/>
            </a:endParaRPr>
          </a:p>
          <a:p>
            <a:pPr marL="45720" indent="0" algn="just" fontAlgn="base">
              <a:lnSpc>
                <a:spcPct val="115000"/>
              </a:lnSpc>
              <a:spcAft>
                <a:spcPts val="0"/>
              </a:spcAft>
              <a:buNone/>
            </a:pPr>
            <a:r>
              <a:rPr lang="ru-RU" sz="2400" dirty="0">
                <a:solidFill>
                  <a:srgbClr val="370BC5"/>
                </a:solidFill>
                <a:latin typeface="inherit"/>
                <a:ea typeface="Times New Roman"/>
                <a:cs typeface="Times New Roman"/>
              </a:rPr>
              <a:t>Ответ: 23</a:t>
            </a:r>
            <a:r>
              <a:rPr lang="ru-RU" sz="2400" dirty="0" smtClean="0">
                <a:solidFill>
                  <a:srgbClr val="370BC5"/>
                </a:solidFill>
                <a:latin typeface="inherit"/>
                <a:ea typeface="Times New Roman"/>
                <a:cs typeface="Times New Roman"/>
              </a:rPr>
              <a:t>.</a:t>
            </a:r>
            <a:endParaRPr lang="ru-RU" sz="2000" dirty="0">
              <a:solidFill>
                <a:srgbClr val="370BC5"/>
              </a:solidFill>
              <a:latin typeface="Calibri"/>
              <a:ea typeface="Calibri"/>
              <a:cs typeface="Times New Roman"/>
            </a:endParaRPr>
          </a:p>
        </p:txBody>
      </p:sp>
    </p:spTree>
    <p:extLst>
      <p:ext uri="{BB962C8B-B14F-4D97-AF65-F5344CB8AC3E}">
        <p14:creationId xmlns:p14="http://schemas.microsoft.com/office/powerpoint/2010/main" val="679746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467544" y="692696"/>
            <a:ext cx="8280920" cy="5649808"/>
          </a:xfrm>
        </p:spPr>
        <p:txBody>
          <a:bodyPr>
            <a:normAutofit fontScale="92500"/>
          </a:bodyPr>
          <a:lstStyle/>
          <a:p>
            <a:pPr marL="0" lvl="1" indent="0">
              <a:spcAft>
                <a:spcPts val="0"/>
              </a:spcAft>
              <a:buNone/>
            </a:pPr>
            <a:r>
              <a:rPr lang="ru-RU" sz="2600" b="1" dirty="0" smtClean="0">
                <a:solidFill>
                  <a:srgbClr val="370BC5"/>
                </a:solidFill>
                <a:latin typeface="Times New Roman" panose="02020603050405020304" pitchFamily="18" charset="0"/>
                <a:ea typeface="Times New Roman"/>
                <a:cs typeface="Times New Roman" panose="02020603050405020304" pitchFamily="18" charset="0"/>
              </a:rPr>
              <a:t>Выберите </a:t>
            </a:r>
            <a:r>
              <a:rPr lang="ru-RU" sz="2600" b="1" dirty="0">
                <a:solidFill>
                  <a:srgbClr val="370BC5"/>
                </a:solidFill>
                <a:latin typeface="Times New Roman" panose="02020603050405020304" pitchFamily="18" charset="0"/>
                <a:ea typeface="Times New Roman"/>
                <a:cs typeface="Times New Roman" panose="02020603050405020304" pitchFamily="18" charset="0"/>
              </a:rPr>
              <a:t>верные суждения о характере рыночных отношений и видах рынков и запишите цифры, под которыми они </a:t>
            </a:r>
            <a:r>
              <a:rPr lang="ru-RU" sz="2600" b="1" dirty="0" smtClean="0">
                <a:solidFill>
                  <a:srgbClr val="370BC5"/>
                </a:solidFill>
                <a:latin typeface="Times New Roman" panose="02020603050405020304" pitchFamily="18" charset="0"/>
                <a:ea typeface="Times New Roman"/>
                <a:cs typeface="Times New Roman" panose="02020603050405020304" pitchFamily="18" charset="0"/>
              </a:rPr>
              <a:t>указаны</a:t>
            </a:r>
            <a:endParaRPr lang="ru-RU" sz="3900" b="1" dirty="0">
              <a:solidFill>
                <a:srgbClr val="370BC5"/>
              </a:solidFill>
              <a:latin typeface="Times New Roman" panose="02020603050405020304" pitchFamily="18" charset="0"/>
              <a:ea typeface="Calibri"/>
              <a:cs typeface="Times New Roman" panose="02020603050405020304" pitchFamily="18" charset="0"/>
            </a:endParaRPr>
          </a:p>
          <a:p>
            <a:pPr marL="685800" indent="-457200" algn="just">
              <a:lnSpc>
                <a:spcPct val="115000"/>
              </a:lnSpc>
              <a:spcAft>
                <a:spcPts val="0"/>
              </a:spcAft>
              <a:buClrTx/>
              <a:buFont typeface="+mj-lt"/>
              <a:buAutoNum type="arabicPeriod"/>
            </a:pPr>
            <a:r>
              <a:rPr lang="ru-RU" sz="2400" dirty="0" smtClean="0">
                <a:solidFill>
                  <a:schemeClr val="tx1"/>
                </a:solidFill>
                <a:latin typeface="Verdana"/>
                <a:ea typeface="Times New Roman"/>
                <a:cs typeface="Times New Roman"/>
              </a:rPr>
              <a:t> </a:t>
            </a:r>
            <a:r>
              <a:rPr lang="ru-RU" sz="2400" dirty="0">
                <a:solidFill>
                  <a:schemeClr val="tx1"/>
                </a:solidFill>
                <a:latin typeface="Verdana"/>
                <a:ea typeface="Times New Roman"/>
                <a:cs typeface="Times New Roman"/>
              </a:rPr>
              <a:t>Конкуренция производителей способствует улучшению качества товаров.</a:t>
            </a:r>
            <a:endParaRPr lang="ru-RU" sz="3600" dirty="0">
              <a:solidFill>
                <a:schemeClr val="tx1"/>
              </a:solidFill>
              <a:latin typeface="Calibri"/>
              <a:ea typeface="Calibri"/>
              <a:cs typeface="Times New Roman"/>
            </a:endParaRPr>
          </a:p>
          <a:p>
            <a:pPr marL="685800" indent="-457200" algn="just">
              <a:lnSpc>
                <a:spcPct val="115000"/>
              </a:lnSpc>
              <a:spcAft>
                <a:spcPts val="0"/>
              </a:spcAft>
              <a:buClrTx/>
              <a:buFont typeface="+mj-lt"/>
              <a:buAutoNum type="arabicPeriod"/>
            </a:pPr>
            <a:r>
              <a:rPr lang="ru-RU" sz="2400" dirty="0" smtClean="0">
                <a:solidFill>
                  <a:schemeClr val="tx1"/>
                </a:solidFill>
                <a:latin typeface="Verdana"/>
                <a:ea typeface="Times New Roman"/>
                <a:cs typeface="Times New Roman"/>
              </a:rPr>
              <a:t> </a:t>
            </a:r>
            <a:r>
              <a:rPr lang="ru-RU" sz="2400" dirty="0">
                <a:solidFill>
                  <a:schemeClr val="tx1"/>
                </a:solidFill>
                <a:latin typeface="Verdana"/>
                <a:ea typeface="Times New Roman"/>
                <a:cs typeface="Times New Roman"/>
              </a:rPr>
              <a:t>Монополизация рынка ведет к снижению цен на товары и услуги.</a:t>
            </a:r>
            <a:endParaRPr lang="ru-RU" sz="3600" dirty="0">
              <a:solidFill>
                <a:schemeClr val="tx1"/>
              </a:solidFill>
              <a:latin typeface="Calibri"/>
              <a:ea typeface="Calibri"/>
              <a:cs typeface="Times New Roman"/>
            </a:endParaRPr>
          </a:p>
          <a:p>
            <a:pPr marL="685800" indent="-457200" algn="just">
              <a:lnSpc>
                <a:spcPct val="115000"/>
              </a:lnSpc>
              <a:spcAft>
                <a:spcPts val="0"/>
              </a:spcAft>
              <a:buClrTx/>
              <a:buFont typeface="+mj-lt"/>
              <a:buAutoNum type="arabicPeriod"/>
            </a:pPr>
            <a:r>
              <a:rPr lang="ru-RU" sz="2400" dirty="0" smtClean="0">
                <a:solidFill>
                  <a:schemeClr val="tx1"/>
                </a:solidFill>
                <a:latin typeface="Verdana"/>
                <a:ea typeface="Times New Roman"/>
                <a:cs typeface="Times New Roman"/>
              </a:rPr>
              <a:t> Рынок </a:t>
            </a:r>
            <a:r>
              <a:rPr lang="ru-RU" sz="2400" dirty="0">
                <a:solidFill>
                  <a:schemeClr val="tx1"/>
                </a:solidFill>
                <a:latin typeface="Verdana"/>
                <a:ea typeface="Times New Roman"/>
                <a:cs typeface="Times New Roman"/>
              </a:rPr>
              <a:t>свободной конкуренции отличает легкий вход на него для предприятий и сложный выход.</a:t>
            </a:r>
            <a:endParaRPr lang="ru-RU" sz="3600" dirty="0">
              <a:solidFill>
                <a:schemeClr val="tx1"/>
              </a:solidFill>
              <a:latin typeface="Calibri"/>
              <a:ea typeface="Calibri"/>
              <a:cs typeface="Times New Roman"/>
            </a:endParaRPr>
          </a:p>
          <a:p>
            <a:pPr marL="685800" indent="-457200" algn="just">
              <a:lnSpc>
                <a:spcPct val="115000"/>
              </a:lnSpc>
              <a:spcAft>
                <a:spcPts val="0"/>
              </a:spcAft>
              <a:buClrTx/>
              <a:buFont typeface="+mj-lt"/>
              <a:buAutoNum type="arabicPeriod"/>
            </a:pPr>
            <a:r>
              <a:rPr lang="ru-RU" sz="2400" dirty="0" smtClean="0">
                <a:solidFill>
                  <a:schemeClr val="tx1"/>
                </a:solidFill>
                <a:latin typeface="Verdana"/>
                <a:ea typeface="Times New Roman"/>
                <a:cs typeface="Times New Roman"/>
              </a:rPr>
              <a:t> </a:t>
            </a:r>
            <a:r>
              <a:rPr lang="ru-RU" sz="2400" dirty="0">
                <a:solidFill>
                  <a:schemeClr val="tx1"/>
                </a:solidFill>
                <a:latin typeface="Verdana"/>
                <a:ea typeface="Times New Roman"/>
                <a:cs typeface="Times New Roman"/>
              </a:rPr>
              <a:t>Рыночной конкуренции свойственна только конкуренция потребителей.</a:t>
            </a:r>
            <a:endParaRPr lang="ru-RU" sz="3600" dirty="0">
              <a:solidFill>
                <a:schemeClr val="tx1"/>
              </a:solidFill>
              <a:latin typeface="Calibri"/>
              <a:ea typeface="Calibri"/>
              <a:cs typeface="Times New Roman"/>
            </a:endParaRPr>
          </a:p>
          <a:p>
            <a:pPr marL="685800" indent="-457200" algn="just">
              <a:lnSpc>
                <a:spcPct val="115000"/>
              </a:lnSpc>
              <a:spcAft>
                <a:spcPts val="0"/>
              </a:spcAft>
              <a:buClrTx/>
              <a:buFont typeface="+mj-lt"/>
              <a:buAutoNum type="arabicPeriod"/>
            </a:pPr>
            <a:r>
              <a:rPr lang="ru-RU" sz="2400" dirty="0" smtClean="0">
                <a:solidFill>
                  <a:schemeClr val="tx1"/>
                </a:solidFill>
                <a:latin typeface="Verdana"/>
                <a:ea typeface="Times New Roman"/>
                <a:cs typeface="Times New Roman"/>
              </a:rPr>
              <a:t> </a:t>
            </a:r>
            <a:r>
              <a:rPr lang="ru-RU" sz="2400" dirty="0">
                <a:solidFill>
                  <a:schemeClr val="tx1"/>
                </a:solidFill>
                <a:latin typeface="Verdana"/>
                <a:ea typeface="Times New Roman"/>
                <a:cs typeface="Times New Roman"/>
              </a:rPr>
              <a:t>В условиях олигополии возможен контроль за ценой при тайном сговоре.</a:t>
            </a:r>
            <a:endParaRPr lang="ru-RU" sz="3600" dirty="0">
              <a:solidFill>
                <a:schemeClr val="tx1"/>
              </a:solidFill>
              <a:latin typeface="Calibri"/>
              <a:ea typeface="Calibri"/>
              <a:cs typeface="Times New Roman"/>
            </a:endParaRPr>
          </a:p>
          <a:p>
            <a:pPr marL="502920" indent="-457200">
              <a:buClrTx/>
              <a:buFont typeface="+mj-lt"/>
              <a:buAutoNum type="arabicPeriod"/>
            </a:pPr>
            <a:endParaRPr lang="ru-RU" dirty="0">
              <a:solidFill>
                <a:schemeClr val="tx1"/>
              </a:solidFill>
            </a:endParaRPr>
          </a:p>
        </p:txBody>
      </p:sp>
    </p:spTree>
    <p:extLst>
      <p:ext uri="{BB962C8B-B14F-4D97-AF65-F5344CB8AC3E}">
        <p14:creationId xmlns:p14="http://schemas.microsoft.com/office/powerpoint/2010/main" val="12960924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539552" y="731520"/>
            <a:ext cx="8280920" cy="5721816"/>
          </a:xfrm>
        </p:spPr>
        <p:txBody>
          <a:bodyPr>
            <a:normAutofit fontScale="62500" lnSpcReduction="20000"/>
          </a:bodyPr>
          <a:lstStyle/>
          <a:p>
            <a:r>
              <a:rPr lang="ru-RU" sz="4500" b="1" dirty="0">
                <a:solidFill>
                  <a:srgbClr val="370BC5"/>
                </a:solidFill>
                <a:latin typeface="Roboto"/>
              </a:rPr>
              <a:t>Рыночные отношения </a:t>
            </a:r>
            <a:r>
              <a:rPr lang="ru-RU" sz="3600" dirty="0">
                <a:solidFill>
                  <a:schemeClr val="tx1"/>
                </a:solidFill>
                <a:latin typeface="Roboto"/>
              </a:rPr>
              <a:t>— это система экономических, </a:t>
            </a:r>
            <a:r>
              <a:rPr lang="ru-RU" sz="3600" dirty="0" smtClean="0">
                <a:solidFill>
                  <a:schemeClr val="tx1"/>
                </a:solidFill>
                <a:latin typeface="Roboto"/>
              </a:rPr>
              <a:t>социально-психологических </a:t>
            </a:r>
            <a:r>
              <a:rPr lang="ru-RU" sz="3600" dirty="0">
                <a:solidFill>
                  <a:schemeClr val="tx1"/>
                </a:solidFill>
                <a:latin typeface="Roboto"/>
              </a:rPr>
              <a:t>отношений между продавцом и потребителями, с разными формами собственности и конкуренции.</a:t>
            </a:r>
          </a:p>
          <a:p>
            <a:r>
              <a:rPr lang="ru-RU" sz="3600" dirty="0">
                <a:solidFill>
                  <a:schemeClr val="tx1"/>
                </a:solidFill>
                <a:latin typeface="Roboto"/>
              </a:rPr>
              <a:t>Рыночные отношения различаются по </a:t>
            </a:r>
            <a:r>
              <a:rPr lang="ru-RU" sz="3600" u="sng" dirty="0">
                <a:solidFill>
                  <a:schemeClr val="tx1"/>
                </a:solidFill>
                <a:latin typeface="Roboto"/>
              </a:rPr>
              <a:t>характеру поведения участников торговых сделок</a:t>
            </a:r>
            <a:r>
              <a:rPr lang="ru-RU" sz="3600" dirty="0">
                <a:solidFill>
                  <a:schemeClr val="tx1"/>
                </a:solidFill>
                <a:latin typeface="Roboto"/>
              </a:rPr>
              <a:t>, главными из которых являются покупатель и продавец.</a:t>
            </a:r>
          </a:p>
          <a:p>
            <a:r>
              <a:rPr lang="ru-RU" sz="3400" b="1" i="1" dirty="0">
                <a:solidFill>
                  <a:srgbClr val="370BC5"/>
                </a:solidFill>
                <a:latin typeface="Roboto"/>
              </a:rPr>
              <a:t>Свободный рынок</a:t>
            </a:r>
            <a:r>
              <a:rPr lang="ru-RU" sz="3400" dirty="0">
                <a:solidFill>
                  <a:schemeClr val="tx1"/>
                </a:solidFill>
                <a:latin typeface="Roboto"/>
              </a:rPr>
              <a:t> обладает максимумом свобод и полной независимостью. Этот рынок свободен от вмешательства государства и строгого правового регулирования.</a:t>
            </a:r>
          </a:p>
          <a:p>
            <a:r>
              <a:rPr lang="ru-RU" sz="3400" b="1" i="1" dirty="0">
                <a:solidFill>
                  <a:srgbClr val="370BC5"/>
                </a:solidFill>
                <a:latin typeface="Roboto"/>
              </a:rPr>
              <a:t>Нелегальный рынок</a:t>
            </a:r>
            <a:r>
              <a:rPr lang="ru-RU" sz="3400" dirty="0">
                <a:solidFill>
                  <a:schemeClr val="tx1"/>
                </a:solidFill>
                <a:latin typeface="Roboto"/>
              </a:rPr>
              <a:t> близок по характеру поведения его субъектов к первому типу рыночных отношений. Но они существенно различаются между собой. Нелегальный рынок включает в себя его разновидность — теневую торговлю. Она ведется с нарушением законов и правил купли-продажи обычных товаров (при отсутствии необходимых патентов, лицензий, при неуплате рыночных сборов, налогов и т.п</a:t>
            </a:r>
            <a:r>
              <a:rPr lang="ru-RU" sz="3400" dirty="0" smtClean="0">
                <a:solidFill>
                  <a:schemeClr val="tx1"/>
                </a:solidFill>
                <a:latin typeface="Roboto"/>
              </a:rPr>
              <a:t>.).</a:t>
            </a:r>
            <a:endParaRPr lang="ru-RU" sz="3400" dirty="0">
              <a:solidFill>
                <a:schemeClr val="tx1"/>
              </a:solidFill>
              <a:latin typeface="Roboto"/>
            </a:endParaRPr>
          </a:p>
        </p:txBody>
      </p:sp>
    </p:spTree>
    <p:extLst>
      <p:ext uri="{BB962C8B-B14F-4D97-AF65-F5344CB8AC3E}">
        <p14:creationId xmlns:p14="http://schemas.microsoft.com/office/powerpoint/2010/main" val="1841647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208912" cy="5577800"/>
          </a:xfrm>
        </p:spPr>
        <p:txBody>
          <a:bodyPr>
            <a:normAutofit fontScale="77500" lnSpcReduction="20000"/>
          </a:bodyPr>
          <a:lstStyle/>
          <a:p>
            <a:pPr marL="45720" indent="0">
              <a:buNone/>
            </a:pPr>
            <a:r>
              <a:rPr lang="ru-RU" sz="3600" b="1" i="1" dirty="0">
                <a:solidFill>
                  <a:srgbClr val="370BC5"/>
                </a:solidFill>
                <a:latin typeface="Times New Roman" panose="02020603050405020304" pitchFamily="18" charset="0"/>
                <a:cs typeface="Times New Roman" panose="02020603050405020304" pitchFamily="18" charset="0"/>
              </a:rPr>
              <a:t>Регулируемый рынок</a:t>
            </a:r>
            <a:r>
              <a:rPr lang="ru-RU" sz="3400" dirty="0">
                <a:solidFill>
                  <a:schemeClr val="tx1"/>
                </a:solidFill>
                <a:latin typeface="Times New Roman" panose="02020603050405020304" pitchFamily="18" charset="0"/>
                <a:cs typeface="Times New Roman" panose="02020603050405020304" pitchFamily="18" charset="0"/>
              </a:rPr>
              <a:t> подчинен определенному порядку, который закреплен в правовых нормах и поддерживается государством. Такой порядок обусловлен объективными причинами: прежде всего важную роль сыграли резко возросший уровень концентрации и централизации производства и расширение масштабов фактического обобществления экономики. Крупные предприятия уже не могут, как это было прежде, вслепую работать на неизвестный им рынок, подверженный стихийным переменам. Чтобы не рисковать огромными капиталами, они стремятся заблаговременно обеспечить себе рынки сбыта, охотно идут на выполнение выгодных им государственных законов.</a:t>
            </a:r>
            <a:endParaRPr lang="ru-RU" sz="3400" dirty="0" smtClean="0">
              <a:solidFill>
                <a:schemeClr val="tx1"/>
              </a:solidFill>
              <a:latin typeface="Times New Roman" panose="02020603050405020304" pitchFamily="18" charset="0"/>
              <a:cs typeface="Times New Roman" panose="02020603050405020304" pitchFamily="18" charset="0"/>
            </a:endParaRPr>
          </a:p>
          <a:p>
            <a:pPr marL="45720" indent="0">
              <a:buNone/>
            </a:pPr>
            <a:r>
              <a:rPr lang="ru-RU" sz="2400" spc="150" dirty="0" smtClean="0">
                <a:solidFill>
                  <a:srgbClr val="370BC5"/>
                </a:solidFill>
                <a:latin typeface="Arial Black" panose="020B0A04020102020204" pitchFamily="34" charset="0"/>
                <a:ea typeface="Times New Roman"/>
                <a:cs typeface="Times New Roman"/>
              </a:rPr>
              <a:t>Ответ</a:t>
            </a:r>
            <a:r>
              <a:rPr lang="ru-RU" sz="2400" spc="150" dirty="0">
                <a:solidFill>
                  <a:srgbClr val="370BC5"/>
                </a:solidFill>
                <a:latin typeface="Arial Black" panose="020B0A04020102020204" pitchFamily="34" charset="0"/>
                <a:ea typeface="Times New Roman"/>
                <a:cs typeface="Times New Roman"/>
              </a:rPr>
              <a:t>:</a:t>
            </a:r>
            <a:r>
              <a:rPr lang="ru-RU" sz="2400" dirty="0">
                <a:solidFill>
                  <a:srgbClr val="370BC5"/>
                </a:solidFill>
                <a:latin typeface="Arial Black" panose="020B0A04020102020204" pitchFamily="34" charset="0"/>
                <a:ea typeface="Times New Roman"/>
                <a:cs typeface="Times New Roman"/>
              </a:rPr>
              <a:t> 15</a:t>
            </a:r>
            <a:r>
              <a:rPr lang="ru-RU" sz="2400" dirty="0" smtClean="0">
                <a:solidFill>
                  <a:srgbClr val="370BC5"/>
                </a:solidFill>
                <a:latin typeface="Arial Black" panose="020B0A04020102020204" pitchFamily="34" charset="0"/>
                <a:ea typeface="Times New Roman"/>
                <a:cs typeface="Times New Roman"/>
              </a:rPr>
              <a:t>.</a:t>
            </a:r>
            <a:endParaRPr lang="ru-RU" sz="4400" dirty="0">
              <a:solidFill>
                <a:srgbClr val="370BC5"/>
              </a:solidFill>
              <a:latin typeface="Arial Black" panose="020B0A04020102020204" pitchFamily="34" charset="0"/>
              <a:ea typeface="Calibri"/>
              <a:cs typeface="Times New Roman"/>
            </a:endParaRPr>
          </a:p>
        </p:txBody>
      </p:sp>
    </p:spTree>
    <p:extLst>
      <p:ext uri="{BB962C8B-B14F-4D97-AF65-F5344CB8AC3E}">
        <p14:creationId xmlns:p14="http://schemas.microsoft.com/office/powerpoint/2010/main" val="33435426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980728"/>
            <a:ext cx="7920880" cy="4401205"/>
          </a:xfrm>
          <a:prstGeom prst="rect">
            <a:avLst/>
          </a:prstGeom>
        </p:spPr>
        <p:txBody>
          <a:bodyPr wrap="square">
            <a:spAutoFit/>
          </a:bodyPr>
          <a:lstStyle/>
          <a:p>
            <a:pPr algn="just" fontAlgn="base"/>
            <a:r>
              <a:rPr lang="ru-RU" sz="2000" b="0" i="0" dirty="0" smtClean="0">
                <a:solidFill>
                  <a:srgbClr val="193D00"/>
                </a:solidFill>
                <a:effectLst/>
                <a:latin typeface="Georgia"/>
              </a:rPr>
              <a:t>Седьмое задание ЕГЭ по обществознанию, аналогично предыдущему, относится к повышенному уровню сложности. В нем экзаменующемуся предлагается список из 5-6 позиций, из которых нужно выбрать те, которые соответствуют определенному условию.</a:t>
            </a:r>
          </a:p>
          <a:p>
            <a:pPr algn="just" fontAlgn="base"/>
            <a:r>
              <a:rPr lang="ru-RU" sz="2000" b="0" i="0" dirty="0" smtClean="0">
                <a:solidFill>
                  <a:srgbClr val="193D00"/>
                </a:solidFill>
                <a:effectLst/>
                <a:latin typeface="Georgia"/>
              </a:rPr>
              <a:t>Как правило, верными бывают 2 или 3 варианта. Если в ответе указаны все необходимые цифры, нет лишних либо недописанных, он оценивается в 2 балла. При наличии одной ошибки ставится 1 балл, а в случае, если ошибок 2 и более – 0 баллов.</a:t>
            </a:r>
          </a:p>
          <a:p>
            <a:pPr algn="just" fontAlgn="base"/>
            <a:r>
              <a:rPr lang="ru-RU" sz="2000" b="0" i="0" dirty="0" smtClean="0">
                <a:solidFill>
                  <a:srgbClr val="193D00"/>
                </a:solidFill>
                <a:effectLst/>
                <a:latin typeface="Georgia"/>
              </a:rPr>
              <a:t>Все варианты 7 задания ЕГЭ по обществознанию относятся к теме «Экономика». Они могут быть связаны с различными аспектами этой темы – например, такими, как факторы спроса, инфляция, конкуренция. </a:t>
            </a:r>
            <a:endParaRPr lang="ru-RU" sz="2000" b="0" i="0" dirty="0">
              <a:solidFill>
                <a:srgbClr val="193D00"/>
              </a:solidFill>
              <a:effectLst/>
              <a:latin typeface="Georgia"/>
            </a:endParaRPr>
          </a:p>
        </p:txBody>
      </p:sp>
    </p:spTree>
    <p:extLst>
      <p:ext uri="{BB962C8B-B14F-4D97-AF65-F5344CB8AC3E}">
        <p14:creationId xmlns:p14="http://schemas.microsoft.com/office/powerpoint/2010/main" val="25245261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8064896" cy="5361776"/>
          </a:xfrm>
        </p:spPr>
        <p:txBody>
          <a:bodyPr>
            <a:normAutofit fontScale="47500" lnSpcReduction="20000"/>
          </a:bodyPr>
          <a:lstStyle/>
          <a:p>
            <a:pPr indent="0" algn="just">
              <a:lnSpc>
                <a:spcPct val="115000"/>
              </a:lnSpc>
              <a:spcAft>
                <a:spcPts val="0"/>
              </a:spcAft>
              <a:buNone/>
            </a:pPr>
            <a:r>
              <a:rPr lang="ru-RU" sz="4500" b="1" dirty="0">
                <a:solidFill>
                  <a:srgbClr val="370BC5"/>
                </a:solidFill>
                <a:latin typeface="Verdana"/>
                <a:ea typeface="Times New Roman"/>
                <a:cs typeface="Times New Roman"/>
              </a:rPr>
              <a:t>Выберите верные суждения о факторах, содействующих эффективности производства в условиях рынка, и запишите цифры, под которыми они </a:t>
            </a:r>
            <a:r>
              <a:rPr lang="ru-RU" sz="4500" b="1" dirty="0" smtClean="0">
                <a:solidFill>
                  <a:srgbClr val="370BC5"/>
                </a:solidFill>
                <a:latin typeface="Verdana"/>
                <a:ea typeface="Times New Roman"/>
                <a:cs typeface="Times New Roman"/>
              </a:rPr>
              <a:t>указаны</a:t>
            </a:r>
            <a:endParaRPr lang="ru-RU" sz="4500" b="1" dirty="0">
              <a:solidFill>
                <a:srgbClr val="370BC5"/>
              </a:solidFill>
              <a:latin typeface="Calibri"/>
              <a:ea typeface="Calibri"/>
              <a:cs typeface="Times New Roman"/>
            </a:endParaRPr>
          </a:p>
          <a:p>
            <a:pPr marL="45720" indent="0" algn="just">
              <a:lnSpc>
                <a:spcPct val="115000"/>
              </a:lnSpc>
              <a:spcAft>
                <a:spcPts val="0"/>
              </a:spcAft>
              <a:buNone/>
            </a:pPr>
            <a:r>
              <a:rPr lang="ru-RU" sz="3500" dirty="0">
                <a:solidFill>
                  <a:srgbClr val="000000"/>
                </a:solidFill>
                <a:latin typeface="Verdana"/>
                <a:ea typeface="Times New Roman"/>
                <a:cs typeface="Times New Roman"/>
              </a:rPr>
              <a:t> </a:t>
            </a:r>
            <a:endParaRPr lang="ru-RU" sz="4500" dirty="0">
              <a:latin typeface="Calibri"/>
              <a:ea typeface="Calibri"/>
              <a:cs typeface="Times New Roman"/>
            </a:endParaRPr>
          </a:p>
          <a:p>
            <a:pPr indent="0" algn="just">
              <a:lnSpc>
                <a:spcPct val="115000"/>
              </a:lnSpc>
              <a:spcAft>
                <a:spcPts val="0"/>
              </a:spcAft>
              <a:buNone/>
            </a:pPr>
            <a:r>
              <a:rPr lang="ru-RU" sz="3500" b="1" dirty="0">
                <a:solidFill>
                  <a:srgbClr val="000000"/>
                </a:solidFill>
                <a:latin typeface="Verdana"/>
                <a:ea typeface="Times New Roman"/>
                <a:cs typeface="Times New Roman"/>
              </a:rPr>
              <a:t>1) </a:t>
            </a:r>
            <a:r>
              <a:rPr lang="ru-RU" sz="3500" dirty="0">
                <a:solidFill>
                  <a:srgbClr val="000000"/>
                </a:solidFill>
                <a:latin typeface="Verdana"/>
                <a:ea typeface="Times New Roman"/>
                <a:cs typeface="Times New Roman"/>
              </a:rPr>
              <a:t>На эффективность производства в условиях рынка влияет использование выгод международного разделения труда.</a:t>
            </a:r>
            <a:endParaRPr lang="ru-RU" sz="4500" dirty="0">
              <a:latin typeface="Calibri"/>
              <a:ea typeface="Calibri"/>
              <a:cs typeface="Times New Roman"/>
            </a:endParaRPr>
          </a:p>
          <a:p>
            <a:pPr indent="0" algn="just">
              <a:lnSpc>
                <a:spcPct val="115000"/>
              </a:lnSpc>
              <a:spcAft>
                <a:spcPts val="0"/>
              </a:spcAft>
              <a:buNone/>
            </a:pPr>
            <a:r>
              <a:rPr lang="ru-RU" sz="3500" dirty="0">
                <a:solidFill>
                  <a:srgbClr val="000000"/>
                </a:solidFill>
                <a:latin typeface="Verdana"/>
                <a:ea typeface="Times New Roman"/>
                <a:cs typeface="Times New Roman"/>
              </a:rPr>
              <a:t>2) К факторам, содействующим эффективности производства в условиях рынка, относится введение новых налогов.</a:t>
            </a:r>
            <a:endParaRPr lang="ru-RU" sz="4500" dirty="0">
              <a:latin typeface="Calibri"/>
              <a:ea typeface="Calibri"/>
              <a:cs typeface="Times New Roman"/>
            </a:endParaRPr>
          </a:p>
          <a:p>
            <a:pPr indent="0" algn="just">
              <a:lnSpc>
                <a:spcPct val="115000"/>
              </a:lnSpc>
              <a:spcAft>
                <a:spcPts val="0"/>
              </a:spcAft>
              <a:buNone/>
            </a:pPr>
            <a:r>
              <a:rPr lang="ru-RU" sz="3500" dirty="0">
                <a:solidFill>
                  <a:srgbClr val="000000"/>
                </a:solidFill>
                <a:latin typeface="Verdana"/>
                <a:ea typeface="Times New Roman"/>
                <a:cs typeface="Times New Roman"/>
              </a:rPr>
              <a:t>3) Повышение эффективности производства в рыночной экономике определяется государственным регулированием затрат производства.</a:t>
            </a:r>
            <a:endParaRPr lang="ru-RU" sz="4500" dirty="0">
              <a:latin typeface="Calibri"/>
              <a:ea typeface="Calibri"/>
              <a:cs typeface="Times New Roman"/>
            </a:endParaRPr>
          </a:p>
          <a:p>
            <a:pPr indent="0" algn="just">
              <a:lnSpc>
                <a:spcPct val="115000"/>
              </a:lnSpc>
              <a:spcAft>
                <a:spcPts val="0"/>
              </a:spcAft>
              <a:buNone/>
            </a:pPr>
            <a:r>
              <a:rPr lang="ru-RU" sz="3500" b="1" dirty="0">
                <a:solidFill>
                  <a:srgbClr val="000000"/>
                </a:solidFill>
                <a:latin typeface="Verdana"/>
                <a:ea typeface="Times New Roman"/>
                <a:cs typeface="Times New Roman"/>
              </a:rPr>
              <a:t>4) </a:t>
            </a:r>
            <a:r>
              <a:rPr lang="ru-RU" sz="3500" dirty="0">
                <a:solidFill>
                  <a:srgbClr val="000000"/>
                </a:solidFill>
                <a:latin typeface="Verdana"/>
                <a:ea typeface="Times New Roman"/>
                <a:cs typeface="Times New Roman"/>
              </a:rPr>
              <a:t>Инвестиционная политика — один из факторов, содействующих эффективности производства в условиях рынка.</a:t>
            </a:r>
            <a:endParaRPr lang="ru-RU" sz="4500" dirty="0">
              <a:latin typeface="Calibri"/>
              <a:ea typeface="Calibri"/>
              <a:cs typeface="Times New Roman"/>
            </a:endParaRPr>
          </a:p>
          <a:p>
            <a:pPr indent="0" algn="just">
              <a:lnSpc>
                <a:spcPct val="115000"/>
              </a:lnSpc>
              <a:spcAft>
                <a:spcPts val="0"/>
              </a:spcAft>
              <a:buNone/>
            </a:pPr>
            <a:r>
              <a:rPr lang="ru-RU" sz="3500" b="1" dirty="0">
                <a:solidFill>
                  <a:srgbClr val="000000"/>
                </a:solidFill>
                <a:latin typeface="Verdana"/>
                <a:ea typeface="Times New Roman"/>
                <a:cs typeface="Times New Roman"/>
              </a:rPr>
              <a:t>5) </a:t>
            </a:r>
            <a:r>
              <a:rPr lang="ru-RU" sz="3500" dirty="0">
                <a:solidFill>
                  <a:srgbClr val="000000"/>
                </a:solidFill>
                <a:latin typeface="Verdana"/>
                <a:ea typeface="Times New Roman"/>
                <a:cs typeface="Times New Roman"/>
              </a:rPr>
              <a:t>Эффективность производства в условиях рынка определяется общими тенденциями развития экономики.</a:t>
            </a:r>
            <a:endParaRPr lang="ru-RU" sz="4500" dirty="0">
              <a:latin typeface="Calibri"/>
              <a:ea typeface="Calibri"/>
              <a:cs typeface="Times New Roman"/>
            </a:endParaRPr>
          </a:p>
          <a:p>
            <a:pPr marL="45720" indent="0">
              <a:buNone/>
            </a:pPr>
            <a:endParaRPr lang="ru-RU" dirty="0"/>
          </a:p>
        </p:txBody>
      </p:sp>
    </p:spTree>
    <p:extLst>
      <p:ext uri="{BB962C8B-B14F-4D97-AF65-F5344CB8AC3E}">
        <p14:creationId xmlns:p14="http://schemas.microsoft.com/office/powerpoint/2010/main" val="26167361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692696"/>
            <a:ext cx="8496944" cy="5937840"/>
          </a:xfrm>
        </p:spPr>
        <p:txBody>
          <a:bodyPr>
            <a:normAutofit/>
          </a:bodyPr>
          <a:lstStyle/>
          <a:p>
            <a:pPr marL="45720" indent="0">
              <a:buNone/>
            </a:pPr>
            <a:r>
              <a:rPr lang="ru-RU" b="1" dirty="0">
                <a:solidFill>
                  <a:srgbClr val="370BC5"/>
                </a:solidFill>
              </a:rPr>
              <a:t>Факторы производства</a:t>
            </a:r>
            <a:r>
              <a:rPr lang="ru-RU" dirty="0">
                <a:solidFill>
                  <a:schemeClr val="tx1"/>
                </a:solidFill>
              </a:rPr>
              <a:t> — это ресурсы, которые участвуют в процессе производства товаров и услуг.</a:t>
            </a:r>
          </a:p>
          <a:p>
            <a:pPr marL="45720" indent="0">
              <a:buNone/>
            </a:pPr>
            <a:r>
              <a:rPr lang="ru-RU" b="1" dirty="0">
                <a:solidFill>
                  <a:srgbClr val="370BC5"/>
                </a:solidFill>
              </a:rPr>
              <a:t>Факторные доходы</a:t>
            </a:r>
            <a:r>
              <a:rPr lang="ru-RU" dirty="0">
                <a:solidFill>
                  <a:schemeClr val="tx1"/>
                </a:solidFill>
              </a:rPr>
              <a:t> – это доходы (поступления) от использования факторов </a:t>
            </a:r>
            <a:r>
              <a:rPr lang="ru-RU" dirty="0" smtClean="0">
                <a:solidFill>
                  <a:schemeClr val="tx1"/>
                </a:solidFill>
              </a:rPr>
              <a:t>производства.</a:t>
            </a:r>
          </a:p>
          <a:p>
            <a:pPr marL="45720" indent="0">
              <a:buNone/>
            </a:pPr>
            <a:r>
              <a:rPr lang="ru-RU" b="1" dirty="0" smtClean="0">
                <a:solidFill>
                  <a:srgbClr val="333333"/>
                </a:solidFill>
                <a:latin typeface="Circe"/>
              </a:rPr>
              <a:t>Труд</a:t>
            </a:r>
            <a:r>
              <a:rPr lang="ru-RU" dirty="0">
                <a:solidFill>
                  <a:srgbClr val="333333"/>
                </a:solidFill>
                <a:latin typeface="Circe"/>
              </a:rPr>
              <a:t> — умственные/физические способности и навыки людей, которые используют в форме услуг, необходимых для производства экономических </a:t>
            </a:r>
            <a:r>
              <a:rPr lang="ru-RU" dirty="0" smtClean="0">
                <a:solidFill>
                  <a:srgbClr val="333333"/>
                </a:solidFill>
                <a:latin typeface="Circe"/>
              </a:rPr>
              <a:t>благ.</a:t>
            </a:r>
            <a:endParaRPr lang="ru-RU" dirty="0">
              <a:solidFill>
                <a:schemeClr val="tx1"/>
              </a:solidFill>
            </a:endParaRPr>
          </a:p>
          <a:p>
            <a:pPr marL="45720" indent="0">
              <a:buNone/>
            </a:pPr>
            <a:r>
              <a:rPr lang="ru-RU" b="1" dirty="0">
                <a:solidFill>
                  <a:srgbClr val="202124"/>
                </a:solidFill>
                <a:latin typeface="arial"/>
              </a:rPr>
              <a:t>Инвестиционная политика</a:t>
            </a:r>
            <a:r>
              <a:rPr lang="ru-RU" dirty="0">
                <a:solidFill>
                  <a:srgbClr val="202124"/>
                </a:solidFill>
                <a:latin typeface="arial"/>
              </a:rPr>
              <a:t> представляет собой часть общей финансовой стратегии предприятия. Она заключается в выборе и реализации наиболее эффективных форм реальных и финансовых его инвестиций с целью обеспечения высоких темпов его развития и постоянного возрастания его рыночной стоимости</a:t>
            </a:r>
            <a:r>
              <a:rPr lang="ru-RU" dirty="0" smtClean="0">
                <a:solidFill>
                  <a:srgbClr val="202124"/>
                </a:solidFill>
                <a:latin typeface="arial"/>
              </a:rPr>
              <a:t>.</a:t>
            </a:r>
          </a:p>
          <a:p>
            <a:pPr marL="45720" indent="0">
              <a:buNone/>
            </a:pPr>
            <a:r>
              <a:rPr lang="ru-RU" dirty="0" smtClean="0">
                <a:solidFill>
                  <a:srgbClr val="370BC5"/>
                </a:solidFill>
                <a:latin typeface="arial"/>
              </a:rPr>
              <a:t>Ответ:1,4,5.</a:t>
            </a:r>
            <a:endParaRPr lang="ru-RU" dirty="0">
              <a:solidFill>
                <a:srgbClr val="370BC5"/>
              </a:solidFill>
            </a:endParaRPr>
          </a:p>
        </p:txBody>
      </p:sp>
    </p:spTree>
    <p:extLst>
      <p:ext uri="{BB962C8B-B14F-4D97-AF65-F5344CB8AC3E}">
        <p14:creationId xmlns:p14="http://schemas.microsoft.com/office/powerpoint/2010/main" val="8425928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43000" y="731520"/>
            <a:ext cx="7605464" cy="4785712"/>
          </a:xfrm>
        </p:spPr>
        <p:txBody>
          <a:bodyPr/>
          <a:lstStyle/>
          <a:p>
            <a:pPr marL="45720" indent="0" algn="ctr">
              <a:buNone/>
            </a:pPr>
            <a:endParaRPr lang="ru-RU" altLang="en-US" sz="4400" b="1" dirty="0" smtClean="0">
              <a:solidFill>
                <a:schemeClr val="accent1"/>
              </a:solidFill>
              <a:effectLst>
                <a:outerShdw blurRad="38100" dist="25400" dir="5400000" algn="ctr" rotWithShape="0">
                  <a:srgbClr val="6E747A">
                    <a:alpha val="43000"/>
                  </a:srgbClr>
                </a:outerShdw>
              </a:effectLst>
            </a:endParaRPr>
          </a:p>
          <a:p>
            <a:pPr marL="45720" indent="0" algn="ctr">
              <a:buNone/>
            </a:pPr>
            <a:r>
              <a:rPr lang="ru-RU" altLang="en-US" sz="6600" b="1" dirty="0" smtClean="0">
                <a:solidFill>
                  <a:schemeClr val="accent1"/>
                </a:solidFill>
                <a:effectLst>
                  <a:outerShdw blurRad="38100" dist="25400" dir="5400000" algn="ctr" rotWithShape="0">
                    <a:srgbClr val="6E747A">
                      <a:alpha val="43000"/>
                    </a:srgbClr>
                  </a:outerShdw>
                </a:effectLst>
              </a:rPr>
              <a:t>Спасибо </a:t>
            </a:r>
            <a:r>
              <a:rPr lang="ru-RU" altLang="en-US" sz="6600" b="1" dirty="0">
                <a:solidFill>
                  <a:schemeClr val="accent1"/>
                </a:solidFill>
                <a:effectLst>
                  <a:outerShdw blurRad="38100" dist="25400" dir="5400000" algn="ctr" rotWithShape="0">
                    <a:srgbClr val="6E747A">
                      <a:alpha val="43000"/>
                    </a:srgbClr>
                  </a:outerShdw>
                </a:effectLst>
              </a:rPr>
              <a:t>за внимание</a:t>
            </a:r>
          </a:p>
          <a:p>
            <a:endParaRPr lang="ru-RU" sz="3600" dirty="0"/>
          </a:p>
        </p:txBody>
      </p:sp>
    </p:spTree>
    <p:extLst>
      <p:ext uri="{BB962C8B-B14F-4D97-AF65-F5344CB8AC3E}">
        <p14:creationId xmlns:p14="http://schemas.microsoft.com/office/powerpoint/2010/main" val="28731555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323528" y="332656"/>
            <a:ext cx="8352928" cy="6048672"/>
          </a:xfrm>
        </p:spPr>
        <p:txBody>
          <a:bodyPr>
            <a:normAutofit/>
          </a:bodyPr>
          <a:lstStyle/>
          <a:p>
            <a:pPr marL="45720" indent="0">
              <a:buNone/>
            </a:pPr>
            <a:r>
              <a:rPr lang="ru-RU" sz="3200" b="1" dirty="0">
                <a:solidFill>
                  <a:srgbClr val="F07F09">
                    <a:tint val="88000"/>
                    <a:satMod val="150000"/>
                  </a:srgbClr>
                </a:solidFill>
                <a:effectLst>
                  <a:outerShdw blurRad="53975" dist="22860" dir="5400000" algn="tl" rotWithShape="0">
                    <a:srgbClr val="000000">
                      <a:alpha val="55000"/>
                    </a:srgbClr>
                  </a:outerShdw>
                </a:effectLst>
                <a:latin typeface="Verdana"/>
                <a:ea typeface="+mj-ea"/>
                <a:cs typeface="+mj-cs"/>
              </a:rPr>
              <a:t>Требования к уровню подготовки выпускников</a:t>
            </a:r>
            <a:r>
              <a:rPr lang="ru-RU" sz="3200" b="1" dirty="0" smtClean="0">
                <a:solidFill>
                  <a:srgbClr val="F07F09">
                    <a:tint val="88000"/>
                    <a:satMod val="150000"/>
                  </a:srgbClr>
                </a:solidFill>
                <a:effectLst>
                  <a:outerShdw blurRad="53975" dist="22860" dir="5400000" algn="tl" rotWithShape="0">
                    <a:srgbClr val="000000">
                      <a:alpha val="55000"/>
                    </a:srgbClr>
                  </a:outerShdw>
                </a:effectLst>
                <a:latin typeface="Verdana"/>
                <a:ea typeface="+mj-ea"/>
                <a:cs typeface="+mj-cs"/>
              </a:rPr>
              <a:t>, выполняющего 7 </a:t>
            </a:r>
            <a:r>
              <a:rPr lang="ru-RU" sz="3200" b="1" dirty="0">
                <a:solidFill>
                  <a:srgbClr val="F07F09">
                    <a:tint val="88000"/>
                    <a:satMod val="150000"/>
                  </a:srgbClr>
                </a:solidFill>
                <a:effectLst>
                  <a:outerShdw blurRad="53975" dist="22860" dir="5400000" algn="tl" rotWithShape="0">
                    <a:srgbClr val="000000">
                      <a:alpha val="55000"/>
                    </a:srgbClr>
                  </a:outerShdw>
                </a:effectLst>
                <a:latin typeface="Verdana"/>
                <a:ea typeface="+mj-ea"/>
                <a:cs typeface="+mj-cs"/>
              </a:rPr>
              <a:t>задание</a:t>
            </a:r>
            <a:endParaRPr lang="ru-RU" dirty="0" smtClean="0"/>
          </a:p>
          <a:p>
            <a:r>
              <a:rPr lang="ru-RU" dirty="0" smtClean="0"/>
              <a:t>характеризовать </a:t>
            </a:r>
            <a:r>
              <a:rPr lang="ru-RU" dirty="0"/>
              <a:t>с научных позиций основные социальные объекты (факты, явления, процессы, институты), их место и значение в жизни общества как целостной </a:t>
            </a:r>
            <a:r>
              <a:rPr lang="ru-RU" dirty="0" smtClean="0"/>
              <a:t>системы.</a:t>
            </a:r>
          </a:p>
          <a:p>
            <a:r>
              <a:rPr lang="ru-RU" dirty="0"/>
              <a:t>анализировать актуальную информацию о социальных объектах, выявляя их общие черты и различия; устанавливать соответствия между существенными чертами и признаками изученных социальных явлений и обществоведческими терминами и </a:t>
            </a:r>
            <a:r>
              <a:rPr lang="ru-RU" dirty="0" smtClean="0"/>
              <a:t>понятиями.</a:t>
            </a:r>
          </a:p>
          <a:p>
            <a:endParaRPr lang="ru-RU" dirty="0"/>
          </a:p>
        </p:txBody>
      </p:sp>
    </p:spTree>
    <p:extLst>
      <p:ext uri="{BB962C8B-B14F-4D97-AF65-F5344CB8AC3E}">
        <p14:creationId xmlns:p14="http://schemas.microsoft.com/office/powerpoint/2010/main" val="41925265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899592" y="731520"/>
            <a:ext cx="7776864" cy="5001736"/>
          </a:xfrm>
        </p:spPr>
        <p:txBody>
          <a:bodyPr>
            <a:normAutofit/>
          </a:bodyPr>
          <a:lstStyle/>
          <a:p>
            <a:pPr marL="45720" indent="0" algn="just" fontAlgn="base">
              <a:buNone/>
            </a:pPr>
            <a:r>
              <a:rPr lang="ru-RU" sz="2800" b="1" dirty="0">
                <a:solidFill>
                  <a:srgbClr val="193D00"/>
                </a:solidFill>
                <a:latin typeface="Times New Roman" panose="02020603050405020304" pitchFamily="18" charset="0"/>
                <a:cs typeface="Times New Roman" panose="02020603050405020304" pitchFamily="18" charset="0"/>
              </a:rPr>
              <a:t>Алгоритм выполнения задания</a:t>
            </a:r>
          </a:p>
          <a:p>
            <a:pPr algn="just" fontAlgn="base">
              <a:buClrTx/>
              <a:buFont typeface="+mj-lt"/>
              <a:buAutoNum type="arabicPeriod"/>
            </a:pPr>
            <a:r>
              <a:rPr lang="ru-RU" sz="2800" dirty="0">
                <a:solidFill>
                  <a:srgbClr val="193D00"/>
                </a:solidFill>
                <a:latin typeface="Times New Roman" panose="02020603050405020304" pitchFamily="18" charset="0"/>
                <a:cs typeface="Times New Roman" panose="02020603050405020304" pitchFamily="18" charset="0"/>
              </a:rPr>
              <a:t>Внимательно читаем условие задания и приведенные варианты ответов;</a:t>
            </a:r>
          </a:p>
          <a:p>
            <a:pPr algn="just" fontAlgn="base">
              <a:buClrTx/>
              <a:buFont typeface="+mj-lt"/>
              <a:buAutoNum type="arabicPeriod"/>
            </a:pPr>
            <a:r>
              <a:rPr lang="ru-RU" sz="2800" dirty="0">
                <a:solidFill>
                  <a:srgbClr val="193D00"/>
                </a:solidFill>
                <a:latin typeface="Times New Roman" panose="02020603050405020304" pitchFamily="18" charset="0"/>
                <a:cs typeface="Times New Roman" panose="02020603050405020304" pitchFamily="18" charset="0"/>
              </a:rPr>
              <a:t>Вспоминаем теорию по данной теме;</a:t>
            </a:r>
          </a:p>
          <a:p>
            <a:pPr algn="just" fontAlgn="base">
              <a:buClrTx/>
              <a:buFont typeface="+mj-lt"/>
              <a:buAutoNum type="arabicPeriod"/>
            </a:pPr>
            <a:r>
              <a:rPr lang="ru-RU" sz="2800" dirty="0">
                <a:solidFill>
                  <a:srgbClr val="193D00"/>
                </a:solidFill>
                <a:latin typeface="Times New Roman" panose="02020603050405020304" pitchFamily="18" charset="0"/>
                <a:cs typeface="Times New Roman" panose="02020603050405020304" pitchFamily="18" charset="0"/>
              </a:rPr>
              <a:t>Анализируем, какие варианты удовлетворяют заданному условию, в случае затруднения действуем методом исключения;</a:t>
            </a:r>
          </a:p>
          <a:p>
            <a:pPr algn="just" fontAlgn="base">
              <a:buClrTx/>
              <a:buFont typeface="+mj-lt"/>
              <a:buAutoNum type="arabicPeriod"/>
            </a:pPr>
            <a:r>
              <a:rPr lang="ru-RU" sz="2800" dirty="0">
                <a:solidFill>
                  <a:srgbClr val="193D00"/>
                </a:solidFill>
                <a:latin typeface="Times New Roman" panose="02020603050405020304" pitchFamily="18" charset="0"/>
                <a:cs typeface="Times New Roman" panose="02020603050405020304" pitchFamily="18" charset="0"/>
              </a:rPr>
              <a:t>Записываем ответ.</a:t>
            </a:r>
          </a:p>
          <a:p>
            <a:endParaRPr lang="ru-RU" dirty="0"/>
          </a:p>
        </p:txBody>
      </p:sp>
    </p:spTree>
    <p:extLst>
      <p:ext uri="{BB962C8B-B14F-4D97-AF65-F5344CB8AC3E}">
        <p14:creationId xmlns:p14="http://schemas.microsoft.com/office/powerpoint/2010/main" val="3756626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11560" y="731520"/>
            <a:ext cx="7920880" cy="5721816"/>
          </a:xfrm>
        </p:spPr>
        <p:txBody>
          <a:bodyPr>
            <a:normAutofit fontScale="47500" lnSpcReduction="20000"/>
          </a:bodyPr>
          <a:lstStyle/>
          <a:p>
            <a:pPr marL="45720" indent="0" algn="ctr" fontAlgn="base">
              <a:lnSpc>
                <a:spcPct val="115000"/>
              </a:lnSpc>
              <a:spcAft>
                <a:spcPts val="0"/>
              </a:spcAft>
              <a:buNone/>
            </a:pPr>
            <a:r>
              <a:rPr lang="ru-RU" sz="5100" dirty="0" smtClean="0">
                <a:solidFill>
                  <a:srgbClr val="370BC5"/>
                </a:solidFill>
                <a:latin typeface="Arial Black" panose="020B0A04020102020204" pitchFamily="34" charset="0"/>
                <a:ea typeface="Times New Roman"/>
                <a:cs typeface="Times New Roman" panose="02020603050405020304" pitchFamily="18" charset="0"/>
              </a:rPr>
              <a:t>Найдите </a:t>
            </a:r>
            <a:r>
              <a:rPr lang="ru-RU" sz="5100" dirty="0">
                <a:solidFill>
                  <a:srgbClr val="370BC5"/>
                </a:solidFill>
                <a:latin typeface="Arial Black" panose="020B0A04020102020204" pitchFamily="34" charset="0"/>
                <a:ea typeface="Times New Roman"/>
                <a:cs typeface="Times New Roman" panose="02020603050405020304" pitchFamily="18" charset="0"/>
              </a:rPr>
              <a:t>верные суждения об отличительных чертах рыночной экономики и занесите в ответ цифры, под которыми они указаны.</a:t>
            </a:r>
            <a:endParaRPr lang="ru-RU" sz="5100" dirty="0">
              <a:solidFill>
                <a:srgbClr val="370BC5"/>
              </a:solidFill>
              <a:latin typeface="Arial Black" panose="020B0A04020102020204" pitchFamily="34" charset="0"/>
              <a:ea typeface="Calibri"/>
              <a:cs typeface="Times New Roman" panose="02020603050405020304" pitchFamily="18" charset="0"/>
            </a:endParaRPr>
          </a:p>
          <a:p>
            <a:pPr marL="342900" lvl="0" indent="-342900" algn="just" fontAlgn="base">
              <a:lnSpc>
                <a:spcPct val="115000"/>
              </a:lnSpc>
              <a:spcAft>
                <a:spcPts val="0"/>
              </a:spcAft>
              <a:buClrTx/>
              <a:buFont typeface="+mj-lt"/>
              <a:buAutoNum type="arabicPeriod"/>
              <a:tabLst>
                <a:tab pos="457200" algn="l"/>
              </a:tabLst>
            </a:pPr>
            <a:r>
              <a:rPr lang="ru-RU" sz="5100" dirty="0">
                <a:solidFill>
                  <a:srgbClr val="333333"/>
                </a:solidFill>
                <a:latin typeface="Times New Roman" panose="02020603050405020304" pitchFamily="18" charset="0"/>
                <a:ea typeface="Times New Roman"/>
                <a:cs typeface="Times New Roman" panose="02020603050405020304" pitchFamily="18" charset="0"/>
              </a:rPr>
              <a:t>Цены на товары и услуги определяются законом спроса и предложения.</a:t>
            </a:r>
            <a:endParaRPr lang="ru-RU" sz="5100" dirty="0">
              <a:latin typeface="Times New Roman" panose="02020603050405020304" pitchFamily="18" charset="0"/>
              <a:ea typeface="Calibri"/>
              <a:cs typeface="Times New Roman" panose="02020603050405020304" pitchFamily="18" charset="0"/>
            </a:endParaRPr>
          </a:p>
          <a:p>
            <a:pPr marL="342900" lvl="0" indent="-342900" algn="just" fontAlgn="base">
              <a:lnSpc>
                <a:spcPct val="115000"/>
              </a:lnSpc>
              <a:spcAft>
                <a:spcPts val="0"/>
              </a:spcAft>
              <a:buClrTx/>
              <a:buFont typeface="+mj-lt"/>
              <a:buAutoNum type="arabicPeriod"/>
              <a:tabLst>
                <a:tab pos="457200" algn="l"/>
              </a:tabLst>
            </a:pPr>
            <a:r>
              <a:rPr lang="ru-RU" sz="5100" dirty="0">
                <a:solidFill>
                  <a:srgbClr val="333333"/>
                </a:solidFill>
                <a:latin typeface="Times New Roman" panose="02020603050405020304" pitchFamily="18" charset="0"/>
                <a:ea typeface="Times New Roman"/>
                <a:cs typeface="Times New Roman" panose="02020603050405020304" pitchFamily="18" charset="0"/>
              </a:rPr>
              <a:t>Предприятиям приходится решать проблему ограниченности ресурсов.</a:t>
            </a:r>
            <a:endParaRPr lang="ru-RU" sz="5100" dirty="0">
              <a:latin typeface="Times New Roman" panose="02020603050405020304" pitchFamily="18" charset="0"/>
              <a:ea typeface="Calibri"/>
              <a:cs typeface="Times New Roman" panose="02020603050405020304" pitchFamily="18" charset="0"/>
            </a:endParaRPr>
          </a:p>
          <a:p>
            <a:pPr marL="342900" lvl="0" indent="-342900" algn="just" fontAlgn="base">
              <a:lnSpc>
                <a:spcPct val="115000"/>
              </a:lnSpc>
              <a:spcAft>
                <a:spcPts val="0"/>
              </a:spcAft>
              <a:buClrTx/>
              <a:buFont typeface="+mj-lt"/>
              <a:buAutoNum type="arabicPeriod"/>
              <a:tabLst>
                <a:tab pos="457200" algn="l"/>
              </a:tabLst>
            </a:pPr>
            <a:r>
              <a:rPr lang="ru-RU" sz="5100" dirty="0">
                <a:solidFill>
                  <a:srgbClr val="333333"/>
                </a:solidFill>
                <a:latin typeface="Times New Roman" panose="02020603050405020304" pitchFamily="18" charset="0"/>
                <a:ea typeface="Times New Roman"/>
                <a:cs typeface="Times New Roman" panose="02020603050405020304" pitchFamily="18" charset="0"/>
              </a:rPr>
              <a:t>Государство осуществляет централизованное распределение ресурсов.</a:t>
            </a:r>
            <a:endParaRPr lang="ru-RU" sz="5100" dirty="0">
              <a:latin typeface="Times New Roman" panose="02020603050405020304" pitchFamily="18" charset="0"/>
              <a:ea typeface="Calibri"/>
              <a:cs typeface="Times New Roman" panose="02020603050405020304" pitchFamily="18" charset="0"/>
            </a:endParaRPr>
          </a:p>
          <a:p>
            <a:pPr marL="342900" lvl="0" indent="-342900" algn="just" fontAlgn="base">
              <a:lnSpc>
                <a:spcPct val="115000"/>
              </a:lnSpc>
              <a:spcAft>
                <a:spcPts val="0"/>
              </a:spcAft>
              <a:buClrTx/>
              <a:buFont typeface="+mj-lt"/>
              <a:buAutoNum type="arabicPeriod"/>
              <a:tabLst>
                <a:tab pos="457200" algn="l"/>
              </a:tabLst>
            </a:pPr>
            <a:r>
              <a:rPr lang="ru-RU" sz="5100" dirty="0">
                <a:solidFill>
                  <a:srgbClr val="333333"/>
                </a:solidFill>
                <a:latin typeface="Times New Roman" panose="02020603050405020304" pitchFamily="18" charset="0"/>
                <a:ea typeface="Times New Roman"/>
                <a:cs typeface="Times New Roman" panose="02020603050405020304" pitchFamily="18" charset="0"/>
              </a:rPr>
              <a:t>Между производителями товаров и услуг существует конкуренция.</a:t>
            </a:r>
            <a:endParaRPr lang="ru-RU" sz="5100" dirty="0">
              <a:latin typeface="Times New Roman" panose="02020603050405020304" pitchFamily="18" charset="0"/>
              <a:ea typeface="Calibri"/>
              <a:cs typeface="Times New Roman" panose="02020603050405020304" pitchFamily="18" charset="0"/>
            </a:endParaRPr>
          </a:p>
          <a:p>
            <a:pPr marL="342900" lvl="0" indent="-342900" algn="just" fontAlgn="base">
              <a:lnSpc>
                <a:spcPct val="115000"/>
              </a:lnSpc>
              <a:spcAft>
                <a:spcPts val="0"/>
              </a:spcAft>
              <a:buClrTx/>
              <a:buFont typeface="+mj-lt"/>
              <a:buAutoNum type="arabicPeriod"/>
              <a:tabLst>
                <a:tab pos="457200" algn="l"/>
              </a:tabLst>
            </a:pPr>
            <a:r>
              <a:rPr lang="ru-RU" sz="5100" dirty="0">
                <a:solidFill>
                  <a:srgbClr val="333333"/>
                </a:solidFill>
                <a:latin typeface="Times New Roman" panose="02020603050405020304" pitchFamily="18" charset="0"/>
                <a:ea typeface="Times New Roman"/>
                <a:cs typeface="Times New Roman" panose="02020603050405020304" pitchFamily="18" charset="0"/>
              </a:rPr>
              <a:t>Каждый может заниматься предпринимательской деятельностью.</a:t>
            </a:r>
            <a:endParaRPr lang="ru-RU" sz="5100" dirty="0">
              <a:latin typeface="Times New Roman" panose="02020603050405020304" pitchFamily="18" charset="0"/>
              <a:ea typeface="Calibri"/>
              <a:cs typeface="Times New Roman" panose="02020603050405020304" pitchFamily="18" charset="0"/>
            </a:endParaRPr>
          </a:p>
          <a:p>
            <a:pPr marL="45720" indent="0">
              <a:buClrTx/>
              <a:buNone/>
            </a:pPr>
            <a:endParaRPr lang="ru-RU" dirty="0"/>
          </a:p>
        </p:txBody>
      </p:sp>
    </p:spTree>
    <p:extLst>
      <p:ext uri="{BB962C8B-B14F-4D97-AF65-F5344CB8AC3E}">
        <p14:creationId xmlns:p14="http://schemas.microsoft.com/office/powerpoint/2010/main" val="37227982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992888" cy="5433784"/>
          </a:xfrm>
        </p:spPr>
        <p:txBody>
          <a:bodyPr>
            <a:normAutofit fontScale="85000" lnSpcReduction="10000"/>
          </a:bodyPr>
          <a:lstStyle/>
          <a:p>
            <a:pPr marL="45720" indent="0" algn="just" fontAlgn="base">
              <a:lnSpc>
                <a:spcPct val="115000"/>
              </a:lnSpc>
              <a:spcAft>
                <a:spcPts val="0"/>
              </a:spcAft>
              <a:buNone/>
            </a:pPr>
            <a:r>
              <a:rPr lang="ru-RU" sz="2800" b="1" dirty="0" smtClean="0">
                <a:solidFill>
                  <a:srgbClr val="370BC5"/>
                </a:solidFill>
                <a:latin typeface="Georgia"/>
                <a:ea typeface="Times New Roman"/>
                <a:cs typeface="Times New Roman"/>
              </a:rPr>
              <a:t>Пояснение</a:t>
            </a:r>
          </a:p>
          <a:p>
            <a:pPr marL="45720" indent="0" algn="just" fontAlgn="base">
              <a:lnSpc>
                <a:spcPct val="115000"/>
              </a:lnSpc>
              <a:spcAft>
                <a:spcPts val="0"/>
              </a:spcAft>
              <a:buNone/>
            </a:pPr>
            <a:r>
              <a:rPr lang="ru-RU" sz="2400" dirty="0" smtClean="0">
                <a:solidFill>
                  <a:srgbClr val="193D00"/>
                </a:solidFill>
                <a:latin typeface="Georgia"/>
                <a:ea typeface="Times New Roman"/>
                <a:cs typeface="Times New Roman"/>
              </a:rPr>
              <a:t>Если </a:t>
            </a:r>
            <a:r>
              <a:rPr lang="ru-RU" sz="2400" dirty="0">
                <a:solidFill>
                  <a:srgbClr val="193D00"/>
                </a:solidFill>
                <a:latin typeface="Georgia"/>
                <a:ea typeface="Times New Roman"/>
                <a:cs typeface="Times New Roman"/>
              </a:rPr>
              <a:t>мы помним, чем рыночная экономика отличается от плановой, выполнить это задание для нас не составит труда. Ее яркие отличительные черты – свободная конкуренция и ценообразование, слабый уровень вмешательства государства, отсутствие государственного планирования, свобода предпринимательской деятельности. Цены на товары и услуги определяются согласно закону спроса и предложения, о чем и говорится в первом утверждении – следовательно, оно верно. Проблема ограниченности ресурсов не относится к типу экономических систем, и государство централизованным распределением также не занимается – утверждения 2 и 3 не подходят. А вот конкуренция и свобода предпринимательства – яркие отличительные характеристики рыночной экономики.</a:t>
            </a:r>
            <a:endParaRPr lang="ru-RU" sz="2000" dirty="0">
              <a:latin typeface="Calibri"/>
              <a:ea typeface="Calibri"/>
              <a:cs typeface="Times New Roman"/>
            </a:endParaRPr>
          </a:p>
          <a:p>
            <a:pPr marL="45720" indent="0" algn="just" fontAlgn="base">
              <a:lnSpc>
                <a:spcPct val="115000"/>
              </a:lnSpc>
              <a:spcAft>
                <a:spcPts val="0"/>
              </a:spcAft>
              <a:buNone/>
            </a:pPr>
            <a:r>
              <a:rPr lang="ru-RU" sz="2400" dirty="0">
                <a:solidFill>
                  <a:srgbClr val="370BC5"/>
                </a:solidFill>
                <a:latin typeface="Georgia"/>
                <a:ea typeface="Times New Roman"/>
                <a:cs typeface="Times New Roman"/>
              </a:rPr>
              <a:t>Ответ: 145.</a:t>
            </a:r>
            <a:endParaRPr lang="ru-RU" sz="2000" dirty="0">
              <a:solidFill>
                <a:srgbClr val="370BC5"/>
              </a:solidFill>
              <a:latin typeface="Calibri"/>
              <a:ea typeface="Calibri"/>
              <a:cs typeface="Times New Roman"/>
            </a:endParaRPr>
          </a:p>
          <a:p>
            <a:pPr marL="45720" indent="0">
              <a:buNone/>
            </a:pPr>
            <a:endParaRPr lang="ru-RU" dirty="0"/>
          </a:p>
        </p:txBody>
      </p:sp>
    </p:spTree>
    <p:extLst>
      <p:ext uri="{BB962C8B-B14F-4D97-AF65-F5344CB8AC3E}">
        <p14:creationId xmlns:p14="http://schemas.microsoft.com/office/powerpoint/2010/main" val="71119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20154" y="620688"/>
            <a:ext cx="7956301" cy="4860561"/>
          </a:xfrm>
          <a:prstGeom prst="rect">
            <a:avLst/>
          </a:prstGeom>
        </p:spPr>
        <p:txBody>
          <a:bodyPr wrap="square">
            <a:spAutoFit/>
          </a:bodyPr>
          <a:lstStyle/>
          <a:p>
            <a:pPr fontAlgn="base">
              <a:lnSpc>
                <a:spcPct val="115000"/>
              </a:lnSpc>
              <a:spcAft>
                <a:spcPts val="0"/>
              </a:spcAft>
            </a:pPr>
            <a:r>
              <a:rPr lang="ru-RU" sz="2800" b="1" dirty="0" smtClean="0">
                <a:solidFill>
                  <a:srgbClr val="370BC5"/>
                </a:solidFill>
                <a:effectLst/>
                <a:latin typeface="Times New Roman" panose="02020603050405020304" pitchFamily="18" charset="0"/>
                <a:ea typeface="Times New Roman"/>
                <a:cs typeface="Times New Roman" panose="02020603050405020304" pitchFamily="18" charset="0"/>
              </a:rPr>
              <a:t>Найдите в списке те положения, которые относятся к неценовым факторам спроса, и занесите в ответ цифры, под которыми они указаны</a:t>
            </a:r>
            <a:endParaRPr lang="ru-RU" sz="2400" b="1" dirty="0" smtClean="0">
              <a:solidFill>
                <a:srgbClr val="370BC5"/>
              </a:solidFill>
              <a:effectLst/>
              <a:latin typeface="Times New Roman" panose="02020603050405020304" pitchFamily="18" charset="0"/>
              <a:ea typeface="Calibri"/>
              <a:cs typeface="Times New Roman" panose="02020603050405020304" pitchFamily="18" charset="0"/>
            </a:endParaRPr>
          </a:p>
          <a:p>
            <a:pPr marL="723900" lvl="0" indent="-457200" algn="just" fontAlgn="base">
              <a:lnSpc>
                <a:spcPct val="115000"/>
              </a:lnSpc>
              <a:spcAft>
                <a:spcPts val="0"/>
              </a:spcAft>
              <a:buFont typeface="+mj-lt"/>
              <a:buAutoNum type="arabicPeriod"/>
              <a:tabLst>
                <a:tab pos="457200" algn="l"/>
              </a:tabLst>
            </a:pPr>
            <a:r>
              <a:rPr lang="ru-RU" sz="3200" dirty="0" smtClean="0">
                <a:solidFill>
                  <a:srgbClr val="333333"/>
                </a:solidFill>
                <a:effectLst/>
                <a:latin typeface="Times New Roman" panose="02020603050405020304" pitchFamily="18" charset="0"/>
                <a:ea typeface="Times New Roman"/>
                <a:cs typeface="Times New Roman" panose="02020603050405020304" pitchFamily="18" charset="0"/>
              </a:rPr>
              <a:t>Количество продавцов на рынке.</a:t>
            </a:r>
            <a:endParaRPr lang="ru-RU" sz="2800" dirty="0" smtClean="0">
              <a:effectLst/>
              <a:latin typeface="Times New Roman" panose="02020603050405020304" pitchFamily="18" charset="0"/>
              <a:ea typeface="Calibri"/>
              <a:cs typeface="Times New Roman" panose="02020603050405020304" pitchFamily="18" charset="0"/>
            </a:endParaRPr>
          </a:p>
          <a:p>
            <a:pPr marL="723900" lvl="0" indent="-457200" algn="just" fontAlgn="base">
              <a:lnSpc>
                <a:spcPct val="115000"/>
              </a:lnSpc>
              <a:spcAft>
                <a:spcPts val="0"/>
              </a:spcAft>
              <a:buFont typeface="+mj-lt"/>
              <a:buAutoNum type="arabicPeriod"/>
              <a:tabLst>
                <a:tab pos="457200" algn="l"/>
              </a:tabLst>
            </a:pPr>
            <a:r>
              <a:rPr lang="ru-RU" sz="3200" b="1" dirty="0" smtClean="0">
                <a:solidFill>
                  <a:srgbClr val="333333"/>
                </a:solidFill>
                <a:effectLst/>
                <a:latin typeface="Times New Roman" panose="02020603050405020304" pitchFamily="18" charset="0"/>
                <a:ea typeface="Times New Roman"/>
                <a:cs typeface="Times New Roman" panose="02020603050405020304" pitchFamily="18" charset="0"/>
              </a:rPr>
              <a:t>Т</a:t>
            </a:r>
            <a:r>
              <a:rPr lang="ru-RU" sz="3200" dirty="0" smtClean="0">
                <a:solidFill>
                  <a:srgbClr val="333333"/>
                </a:solidFill>
                <a:effectLst/>
                <a:latin typeface="Times New Roman" panose="02020603050405020304" pitchFamily="18" charset="0"/>
                <a:ea typeface="Times New Roman"/>
                <a:cs typeface="Times New Roman" panose="02020603050405020304" pitchFamily="18" charset="0"/>
              </a:rPr>
              <a:t>екущие модные веяния.</a:t>
            </a:r>
            <a:endParaRPr lang="ru-RU" sz="2800" dirty="0" smtClean="0">
              <a:effectLst/>
              <a:latin typeface="Times New Roman" panose="02020603050405020304" pitchFamily="18" charset="0"/>
              <a:ea typeface="Calibri"/>
              <a:cs typeface="Times New Roman" panose="02020603050405020304" pitchFamily="18" charset="0"/>
            </a:endParaRPr>
          </a:p>
          <a:p>
            <a:pPr marL="723900" lvl="0" indent="-457200" algn="just" fontAlgn="base">
              <a:lnSpc>
                <a:spcPct val="115000"/>
              </a:lnSpc>
              <a:spcAft>
                <a:spcPts val="0"/>
              </a:spcAft>
              <a:buFont typeface="+mj-lt"/>
              <a:buAutoNum type="arabicPeriod"/>
              <a:tabLst>
                <a:tab pos="457200" algn="l"/>
              </a:tabLst>
            </a:pPr>
            <a:r>
              <a:rPr lang="ru-RU" sz="3200" dirty="0" smtClean="0">
                <a:solidFill>
                  <a:srgbClr val="333333"/>
                </a:solidFill>
                <a:effectLst/>
                <a:latin typeface="Times New Roman" panose="02020603050405020304" pitchFamily="18" charset="0"/>
                <a:ea typeface="Times New Roman"/>
                <a:cs typeface="Times New Roman" panose="02020603050405020304" pitchFamily="18" charset="0"/>
              </a:rPr>
              <a:t>Цены на товары-заменители.</a:t>
            </a:r>
            <a:endParaRPr lang="ru-RU" sz="2800" dirty="0" smtClean="0">
              <a:effectLst/>
              <a:latin typeface="Times New Roman" panose="02020603050405020304" pitchFamily="18" charset="0"/>
              <a:ea typeface="Calibri"/>
              <a:cs typeface="Times New Roman" panose="02020603050405020304" pitchFamily="18" charset="0"/>
            </a:endParaRPr>
          </a:p>
          <a:p>
            <a:pPr marL="723900" lvl="0" indent="-457200" algn="just" fontAlgn="base">
              <a:lnSpc>
                <a:spcPct val="115000"/>
              </a:lnSpc>
              <a:spcAft>
                <a:spcPts val="0"/>
              </a:spcAft>
              <a:buFont typeface="+mj-lt"/>
              <a:buAutoNum type="arabicPeriod"/>
              <a:tabLst>
                <a:tab pos="457200" algn="l"/>
              </a:tabLst>
            </a:pPr>
            <a:r>
              <a:rPr lang="ru-RU" sz="3200" b="1" dirty="0" smtClean="0">
                <a:solidFill>
                  <a:srgbClr val="333333"/>
                </a:solidFill>
                <a:effectLst/>
                <a:latin typeface="Times New Roman" panose="02020603050405020304" pitchFamily="18" charset="0"/>
                <a:ea typeface="Times New Roman"/>
                <a:cs typeface="Times New Roman" panose="02020603050405020304" pitchFamily="18" charset="0"/>
              </a:rPr>
              <a:t>У</a:t>
            </a:r>
            <a:r>
              <a:rPr lang="ru-RU" sz="3200" dirty="0" smtClean="0">
                <a:solidFill>
                  <a:srgbClr val="333333"/>
                </a:solidFill>
                <a:effectLst/>
                <a:latin typeface="Times New Roman" panose="02020603050405020304" pitchFamily="18" charset="0"/>
                <a:ea typeface="Times New Roman"/>
                <a:cs typeface="Times New Roman" panose="02020603050405020304" pitchFamily="18" charset="0"/>
              </a:rPr>
              <a:t>ровень доходов потребителей.</a:t>
            </a:r>
            <a:endParaRPr lang="ru-RU" sz="2800" dirty="0" smtClean="0">
              <a:effectLst/>
              <a:latin typeface="Times New Roman" panose="02020603050405020304" pitchFamily="18" charset="0"/>
              <a:ea typeface="Calibri"/>
              <a:cs typeface="Times New Roman" panose="02020603050405020304" pitchFamily="18" charset="0"/>
            </a:endParaRPr>
          </a:p>
          <a:p>
            <a:pPr marL="723900" lvl="0" indent="-457200" algn="just" fontAlgn="base">
              <a:lnSpc>
                <a:spcPct val="115000"/>
              </a:lnSpc>
              <a:spcAft>
                <a:spcPts val="0"/>
              </a:spcAft>
              <a:buFont typeface="+mj-lt"/>
              <a:buAutoNum type="arabicPeriod"/>
              <a:tabLst>
                <a:tab pos="457200" algn="l"/>
              </a:tabLst>
            </a:pPr>
            <a:r>
              <a:rPr lang="ru-RU" sz="3200" b="1" dirty="0" smtClean="0">
                <a:solidFill>
                  <a:srgbClr val="333333"/>
                </a:solidFill>
                <a:effectLst/>
                <a:latin typeface="Times New Roman" panose="02020603050405020304" pitchFamily="18" charset="0"/>
                <a:ea typeface="Times New Roman"/>
                <a:cs typeface="Times New Roman" panose="02020603050405020304" pitchFamily="18" charset="0"/>
              </a:rPr>
              <a:t>И</a:t>
            </a:r>
            <a:r>
              <a:rPr lang="ru-RU" sz="3200" dirty="0" smtClean="0">
                <a:solidFill>
                  <a:srgbClr val="333333"/>
                </a:solidFill>
                <a:effectLst/>
                <a:latin typeface="Times New Roman" panose="02020603050405020304" pitchFamily="18" charset="0"/>
                <a:ea typeface="Times New Roman"/>
                <a:cs typeface="Times New Roman" panose="02020603050405020304" pitchFamily="18" charset="0"/>
              </a:rPr>
              <a:t>зменения в количестве населения.</a:t>
            </a:r>
            <a:endParaRPr lang="ru-RU" sz="2800" dirty="0">
              <a:effectLst/>
              <a:latin typeface="Times New Roman" panose="02020603050405020304" pitchFamily="18" charset="0"/>
              <a:ea typeface="Calibri"/>
              <a:cs typeface="Times New Roman" panose="02020603050405020304" pitchFamily="18" charset="0"/>
            </a:endParaRPr>
          </a:p>
        </p:txBody>
      </p:sp>
    </p:spTree>
    <p:extLst>
      <p:ext uri="{BB962C8B-B14F-4D97-AF65-F5344CB8AC3E}">
        <p14:creationId xmlns:p14="http://schemas.microsoft.com/office/powerpoint/2010/main" val="9960198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7992888" cy="5865832"/>
          </a:xfrm>
        </p:spPr>
        <p:txBody>
          <a:bodyPr>
            <a:normAutofit fontScale="92500" lnSpcReduction="20000"/>
          </a:bodyPr>
          <a:lstStyle/>
          <a:p>
            <a:pPr marL="45720" indent="0" algn="just" fontAlgn="base">
              <a:lnSpc>
                <a:spcPct val="115000"/>
              </a:lnSpc>
              <a:spcAft>
                <a:spcPts val="0"/>
              </a:spcAft>
              <a:buNone/>
            </a:pPr>
            <a:r>
              <a:rPr lang="ru-RU" sz="2400" dirty="0">
                <a:solidFill>
                  <a:srgbClr val="193D00"/>
                </a:solidFill>
                <a:latin typeface="inherit"/>
                <a:ea typeface="Times New Roman"/>
                <a:cs typeface="Times New Roman"/>
              </a:rPr>
              <a:t>К неценовым факторам, формирующим спрос, относятся те факторы, которые не зависят от цены на конкретный товар. Количество продавцов на рынке может повлиять на предложение, но к факторам спроса его отнести нельзя. А вот текущие модные веяния оказывают прямое воздействие на спрос вне зависимости от цен. Цены на товары-заменители также относятся к неценовым факторам спроса – в данном случае имеется в виду, что он является неценовым в отношении цены определенного товара; то есть если наблюдается снижение цен на товар-заменитель, а цена первого товара не меняется, спрос на него, скорее всего, снизится. Уровень доходов потребителей также прямо влияет на структуру спроса. Изменения в количестве населения тоже играют свою роль – если снижается количество экономически-активного населения, снижается и спрос на определенный товар.</a:t>
            </a:r>
            <a:endParaRPr lang="ru-RU" sz="2000" dirty="0">
              <a:latin typeface="Calibri"/>
              <a:ea typeface="Calibri"/>
              <a:cs typeface="Times New Roman"/>
            </a:endParaRPr>
          </a:p>
          <a:p>
            <a:pPr marL="45720" indent="0" algn="just" fontAlgn="base">
              <a:lnSpc>
                <a:spcPct val="115000"/>
              </a:lnSpc>
              <a:spcAft>
                <a:spcPts val="0"/>
              </a:spcAft>
              <a:buNone/>
            </a:pPr>
            <a:r>
              <a:rPr lang="ru-RU" sz="2400" dirty="0">
                <a:solidFill>
                  <a:srgbClr val="370BC5"/>
                </a:solidFill>
                <a:latin typeface="inherit"/>
                <a:ea typeface="Times New Roman"/>
                <a:cs typeface="Times New Roman"/>
              </a:rPr>
              <a:t>Ответ: </a:t>
            </a:r>
            <a:r>
              <a:rPr lang="ru-RU" sz="2400" dirty="0" smtClean="0">
                <a:solidFill>
                  <a:srgbClr val="370BC5"/>
                </a:solidFill>
                <a:latin typeface="inherit"/>
                <a:ea typeface="Times New Roman"/>
                <a:cs typeface="Times New Roman"/>
              </a:rPr>
              <a:t>245</a:t>
            </a:r>
            <a:endParaRPr lang="ru-RU" sz="2000" dirty="0">
              <a:solidFill>
                <a:srgbClr val="370BC5"/>
              </a:solidFill>
              <a:latin typeface="Calibri"/>
              <a:ea typeface="Calibri"/>
              <a:cs typeface="Times New Roman"/>
            </a:endParaRPr>
          </a:p>
          <a:p>
            <a:pPr marL="45720" indent="0">
              <a:buNone/>
            </a:pPr>
            <a:endParaRPr lang="ru-RU" dirty="0"/>
          </a:p>
        </p:txBody>
      </p:sp>
    </p:spTree>
    <p:extLst>
      <p:ext uri="{BB962C8B-B14F-4D97-AF65-F5344CB8AC3E}">
        <p14:creationId xmlns:p14="http://schemas.microsoft.com/office/powerpoint/2010/main" val="11028393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683568" y="731520"/>
            <a:ext cx="8136904" cy="5505792"/>
          </a:xfrm>
        </p:spPr>
        <p:txBody>
          <a:bodyPr>
            <a:normAutofit/>
          </a:bodyPr>
          <a:lstStyle/>
          <a:p>
            <a:pPr marL="45720" indent="0" algn="ctr" fontAlgn="base">
              <a:lnSpc>
                <a:spcPct val="115000"/>
              </a:lnSpc>
              <a:spcAft>
                <a:spcPts val="0"/>
              </a:spcAft>
              <a:buNone/>
            </a:pPr>
            <a:r>
              <a:rPr lang="ru-RU" sz="2400" b="1" dirty="0" smtClean="0">
                <a:solidFill>
                  <a:srgbClr val="370BC5"/>
                </a:solidFill>
                <a:latin typeface="inherit"/>
                <a:ea typeface="Times New Roman"/>
                <a:cs typeface="Times New Roman"/>
              </a:rPr>
              <a:t>Найдите </a:t>
            </a:r>
            <a:r>
              <a:rPr lang="ru-RU" sz="2400" b="1" dirty="0">
                <a:solidFill>
                  <a:srgbClr val="370BC5"/>
                </a:solidFill>
                <a:latin typeface="inherit"/>
                <a:ea typeface="Times New Roman"/>
                <a:cs typeface="Times New Roman"/>
              </a:rPr>
              <a:t>в списке те доходы, которые учитываются при исчислении ВВП, и занесите в ответ цифры, под которыми они указаны.</a:t>
            </a:r>
            <a:endParaRPr lang="ru-RU" sz="2000" b="1" dirty="0">
              <a:solidFill>
                <a:srgbClr val="370BC5"/>
              </a:solidFill>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Доходы от перепродажи подержанного автомобиля.</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b="1" dirty="0">
                <a:solidFill>
                  <a:srgbClr val="333333"/>
                </a:solidFill>
                <a:latin typeface="inherit"/>
                <a:ea typeface="Times New Roman"/>
                <a:cs typeface="Times New Roman"/>
              </a:rPr>
              <a:t>Д</a:t>
            </a:r>
            <a:r>
              <a:rPr lang="ru-RU" sz="2400" dirty="0">
                <a:solidFill>
                  <a:srgbClr val="333333"/>
                </a:solidFill>
                <a:latin typeface="inherit"/>
                <a:ea typeface="Times New Roman"/>
                <a:cs typeface="Times New Roman"/>
              </a:rPr>
              <a:t>оходы от продажи яблок, выращенных фермером.</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b="1" dirty="0">
                <a:solidFill>
                  <a:srgbClr val="333333"/>
                </a:solidFill>
                <a:latin typeface="inherit"/>
                <a:ea typeface="Times New Roman"/>
                <a:cs typeface="Times New Roman"/>
              </a:rPr>
              <a:t>Д</a:t>
            </a:r>
            <a:r>
              <a:rPr lang="ru-RU" sz="2400" dirty="0">
                <a:solidFill>
                  <a:srgbClr val="333333"/>
                </a:solidFill>
                <a:latin typeface="inherit"/>
                <a:ea typeface="Times New Roman"/>
                <a:cs typeface="Times New Roman"/>
              </a:rPr>
              <a:t>оходы от продажи партии новых автомобилей.</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Доходы от сдачи макулатуры.</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dirty="0">
                <a:solidFill>
                  <a:srgbClr val="333333"/>
                </a:solidFill>
                <a:latin typeface="inherit"/>
                <a:ea typeface="Times New Roman"/>
                <a:cs typeface="Times New Roman"/>
              </a:rPr>
              <a:t>Доходы от реализации партии контрафактного товара.</a:t>
            </a:r>
            <a:endParaRPr lang="ru-RU" sz="2000" dirty="0">
              <a:latin typeface="Calibri"/>
              <a:ea typeface="Calibri"/>
              <a:cs typeface="Times New Roman"/>
            </a:endParaRPr>
          </a:p>
          <a:p>
            <a:pPr marL="457200" lvl="0" indent="-457200" fontAlgn="base">
              <a:lnSpc>
                <a:spcPct val="115000"/>
              </a:lnSpc>
              <a:spcAft>
                <a:spcPts val="0"/>
              </a:spcAft>
              <a:buClrTx/>
              <a:buFont typeface="+mj-lt"/>
              <a:buAutoNum type="arabicPeriod"/>
              <a:tabLst>
                <a:tab pos="457200" algn="l"/>
              </a:tabLst>
            </a:pPr>
            <a:r>
              <a:rPr lang="ru-RU" sz="2400" b="1" dirty="0">
                <a:solidFill>
                  <a:srgbClr val="333333"/>
                </a:solidFill>
                <a:latin typeface="inherit"/>
                <a:ea typeface="Times New Roman"/>
                <a:cs typeface="Times New Roman"/>
              </a:rPr>
              <a:t>Д</a:t>
            </a:r>
            <a:r>
              <a:rPr lang="ru-RU" sz="2400" dirty="0">
                <a:solidFill>
                  <a:srgbClr val="333333"/>
                </a:solidFill>
                <a:latin typeface="inherit"/>
                <a:ea typeface="Times New Roman"/>
                <a:cs typeface="Times New Roman"/>
              </a:rPr>
              <a:t>оходы от продажи шоколада «Аленка» в магазине.</a:t>
            </a:r>
            <a:endParaRPr lang="ru-RU" sz="2000" dirty="0">
              <a:latin typeface="Calibri"/>
              <a:ea typeface="Calibri"/>
              <a:cs typeface="Times New Roman"/>
            </a:endParaRPr>
          </a:p>
          <a:p>
            <a:pPr>
              <a:buClrTx/>
            </a:pPr>
            <a:endParaRPr lang="ru-RU" dirty="0"/>
          </a:p>
        </p:txBody>
      </p:sp>
    </p:spTree>
    <p:extLst>
      <p:ext uri="{BB962C8B-B14F-4D97-AF65-F5344CB8AC3E}">
        <p14:creationId xmlns:p14="http://schemas.microsoft.com/office/powerpoint/2010/main" val="277358959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89312dc8f33b3a2c1d3da4810d81e8cf722ed"/>
</p:tagLst>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165</TotalTime>
  <Words>1418</Words>
  <Application>Microsoft Office PowerPoint</Application>
  <PresentationFormat>Экран (4:3)</PresentationFormat>
  <Paragraphs>95</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13</cp:revision>
  <dcterms:created xsi:type="dcterms:W3CDTF">2020-12-03T17:10:38Z</dcterms:created>
  <dcterms:modified xsi:type="dcterms:W3CDTF">2020-12-03T19:56:13Z</dcterms:modified>
</cp:coreProperties>
</file>