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3257" y="195944"/>
            <a:ext cx="6910907" cy="3937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</a:t>
            </a:r>
            <a:r>
              <a:rPr lang="ru-RU" sz="4400" dirty="0"/>
              <a:t>Дифференцированный подход как фактор создания ситуации успеха на уроках английского языка</a:t>
            </a:r>
            <a:r>
              <a:rPr lang="ru-RU" sz="4400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567" y="4711614"/>
            <a:ext cx="6400800" cy="1947333"/>
          </a:xfrm>
        </p:spPr>
        <p:txBody>
          <a:bodyPr/>
          <a:lstStyle/>
          <a:p>
            <a:r>
              <a:rPr lang="ru-RU" dirty="0" smtClean="0"/>
              <a:t>Михайлова У.В</a:t>
            </a:r>
            <a:r>
              <a:rPr lang="ru-RU" dirty="0" smtClean="0"/>
              <a:t>. – </a:t>
            </a:r>
            <a:r>
              <a:rPr lang="ru-RU" dirty="0" smtClean="0"/>
              <a:t>у</a:t>
            </a:r>
            <a:r>
              <a:rPr lang="ru-RU" dirty="0" smtClean="0"/>
              <a:t>читель </a:t>
            </a:r>
            <a:r>
              <a:rPr lang="ru-RU" dirty="0" smtClean="0"/>
              <a:t>английского </a:t>
            </a:r>
            <a:r>
              <a:rPr lang="ru-RU" dirty="0" smtClean="0"/>
              <a:t>языка</a:t>
            </a:r>
            <a:endParaRPr lang="en-US" dirty="0" smtClean="0"/>
          </a:p>
          <a:p>
            <a:r>
              <a:rPr lang="ru-RU" dirty="0" smtClean="0"/>
              <a:t>МБОУ «</a:t>
            </a:r>
            <a:r>
              <a:rPr lang="ru-RU" dirty="0" err="1" smtClean="0"/>
              <a:t>Кольчугинская</a:t>
            </a:r>
            <a:r>
              <a:rPr lang="ru-RU" dirty="0" smtClean="0"/>
              <a:t> школа №1</a:t>
            </a:r>
            <a:endParaRPr lang="en-US" dirty="0" smtClean="0"/>
          </a:p>
          <a:p>
            <a:r>
              <a:rPr lang="ru-RU" dirty="0" smtClean="0"/>
              <a:t>им. </a:t>
            </a:r>
            <a:r>
              <a:rPr lang="ru-RU" dirty="0" err="1" smtClean="0"/>
              <a:t>Авраамова</a:t>
            </a:r>
            <a:r>
              <a:rPr lang="ru-RU" dirty="0" smtClean="0"/>
              <a:t> Г.Н.»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99844"/>
              </p:ext>
            </p:extLst>
          </p:nvPr>
        </p:nvGraphicFramePr>
        <p:xfrm>
          <a:off x="1101013" y="177283"/>
          <a:ext cx="8873412" cy="670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3412">
                  <a:extLst>
                    <a:ext uri="{9D8B030D-6E8A-4147-A177-3AD203B41FA5}">
                      <a16:colId xmlns:a16="http://schemas.microsoft.com/office/drawing/2014/main" val="1171280639"/>
                    </a:ext>
                  </a:extLst>
                </a:gridCol>
              </a:tblGrid>
              <a:tr h="104741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 the box there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are words to do with medicine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06416"/>
                  </a:ext>
                </a:extLst>
              </a:tr>
              <a:tr h="56333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Surgeon  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Heart   Rash   Kidney  Stomach  X-ray  Patient  Sore throat 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Specialist 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Sprain  Injection  Prescription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Constipation  Operation  Check-up  Lungs  Cough  Liver 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</a:rPr>
                        <a:t>Diarrhoea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Pills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185391"/>
                  </a:ext>
                </a:extLst>
              </a:tr>
            </a:tbl>
          </a:graphicData>
        </a:graphic>
      </p:graphicFrame>
      <p:sp>
        <p:nvSpPr>
          <p:cNvPr id="4" name="Блок-схема: альтернативный процесс 3"/>
          <p:cNvSpPr/>
          <p:nvPr/>
        </p:nvSpPr>
        <p:spPr>
          <a:xfrm>
            <a:off x="3832545" y="2295331"/>
            <a:ext cx="2915817" cy="9517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MEDICINE</a:t>
            </a:r>
            <a:endParaRPr lang="ru-RU" sz="4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241224" y="3228753"/>
            <a:ext cx="578497" cy="475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329402" y="3247054"/>
            <a:ext cx="1" cy="457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284168" y="3247054"/>
            <a:ext cx="4" cy="457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748362" y="3228753"/>
            <a:ext cx="1040362" cy="475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223471" y="3395064"/>
            <a:ext cx="2123885" cy="97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THE THINGS DOCTORS GIVE YOU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01013" y="1290465"/>
            <a:ext cx="8714791" cy="100486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44466" y="4432042"/>
            <a:ext cx="2123885" cy="2445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X-ray, </a:t>
            </a:r>
            <a:r>
              <a:rPr lang="en-US" sz="2400" b="1" dirty="0" smtClean="0"/>
              <a:t>Injection, </a:t>
            </a:r>
            <a:r>
              <a:rPr lang="en-US" sz="2400" b="1" dirty="0"/>
              <a:t>Prescription, </a:t>
            </a:r>
            <a:r>
              <a:rPr lang="en-US" sz="2400" b="1" dirty="0" smtClean="0"/>
              <a:t>Operation, </a:t>
            </a:r>
            <a:r>
              <a:rPr lang="en-US" sz="2400" b="1" dirty="0"/>
              <a:t>Check-up,  Pills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6605" y="3704615"/>
            <a:ext cx="1420587" cy="66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PEOPLE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11808" y="4432042"/>
            <a:ext cx="1610698" cy="1866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Surgeon, Patient  , Specialist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8562" y="3704615"/>
            <a:ext cx="1644521" cy="662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ILLNESSES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65963" y="4432042"/>
            <a:ext cx="2217187" cy="1866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Sore </a:t>
            </a:r>
            <a:r>
              <a:rPr lang="en-US" sz="2400" b="1" dirty="0" smtClean="0"/>
              <a:t>throat, Constipation, </a:t>
            </a:r>
            <a:r>
              <a:rPr lang="en-US" sz="2400" b="1" dirty="0" err="1"/>
              <a:t>Diarrhoea</a:t>
            </a:r>
            <a:r>
              <a:rPr lang="en-US" sz="2400" b="1" dirty="0"/>
              <a:t>, Rash, </a:t>
            </a:r>
            <a:r>
              <a:rPr lang="en-US" sz="2400" b="1" dirty="0" smtClean="0"/>
              <a:t>Sprain, </a:t>
            </a:r>
            <a:r>
              <a:rPr lang="en-US" sz="2400" b="1" dirty="0"/>
              <a:t>Cough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88724" y="3704615"/>
            <a:ext cx="1896452" cy="61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PARTS </a:t>
            </a:r>
            <a:r>
              <a:rPr lang="en-US" sz="2000" b="1" dirty="0"/>
              <a:t>of the </a:t>
            </a:r>
            <a:r>
              <a:rPr lang="en-US" sz="2000" b="1" dirty="0" smtClean="0"/>
              <a:t>BODY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697755" y="4432042"/>
            <a:ext cx="2183363" cy="1866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</a:t>
            </a:r>
            <a:r>
              <a:rPr lang="en-US" sz="2400" b="1" dirty="0" smtClean="0"/>
              <a:t>eart</a:t>
            </a:r>
            <a:r>
              <a:rPr lang="en-US" sz="2400" b="1" dirty="0"/>
              <a:t>, </a:t>
            </a:r>
            <a:r>
              <a:rPr lang="en-US" sz="2400" b="1" dirty="0" smtClean="0"/>
              <a:t>Kidney</a:t>
            </a:r>
            <a:r>
              <a:rPr lang="en-US" sz="2400" b="1" dirty="0"/>
              <a:t>, </a:t>
            </a:r>
            <a:r>
              <a:rPr lang="en-US" sz="2400" b="1" dirty="0" smtClean="0"/>
              <a:t>Stomach</a:t>
            </a:r>
            <a:r>
              <a:rPr lang="en-US" sz="2400" b="1" dirty="0"/>
              <a:t>, </a:t>
            </a:r>
            <a:r>
              <a:rPr lang="en-US" sz="2400" b="1" dirty="0" smtClean="0"/>
              <a:t>Lungs</a:t>
            </a:r>
            <a:r>
              <a:rPr lang="en-US" sz="2400" b="1" dirty="0"/>
              <a:t>, </a:t>
            </a:r>
            <a:r>
              <a:rPr lang="en-US" sz="2400" b="1" dirty="0" smtClean="0"/>
              <a:t>Liver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2058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479" y="87166"/>
            <a:ext cx="11355354" cy="248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TEP</a:t>
            </a:r>
            <a:r>
              <a:rPr lang="en-US" sz="4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first step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Country, the 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second step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adjective, the </a:t>
            </a:r>
            <a:r>
              <a:rPr lang="en-US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third step </a:t>
            </a:r>
            <a:r>
              <a:rPr lang="en-US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a sentence about the people. And if you can and want add some countries of your own choice at the end.</a:t>
            </a: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5127" y="3293706"/>
            <a:ext cx="2323321" cy="32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</a:t>
            </a:r>
            <a:r>
              <a:rPr lang="en-US" sz="2400" b="1" dirty="0" smtClean="0"/>
              <a:t>Country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u="sng" dirty="0" smtClean="0"/>
              <a:t>Wales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11755" y="2799184"/>
            <a:ext cx="2248677" cy="3750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</a:p>
          <a:p>
            <a:pPr algn="ctr"/>
            <a:endParaRPr lang="en-US" sz="24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Welsh</a:t>
            </a:r>
            <a:endParaRPr lang="ru-RU" sz="24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53739" y="2453951"/>
            <a:ext cx="2509934" cy="4096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 S</a:t>
            </a:r>
            <a:r>
              <a:rPr lang="en-US" sz="2400" b="1" dirty="0" smtClean="0"/>
              <a:t>entence </a:t>
            </a:r>
            <a:r>
              <a:rPr lang="en-US" sz="2400" b="1" dirty="0"/>
              <a:t>about the </a:t>
            </a:r>
            <a:r>
              <a:rPr lang="en-US" sz="2400" b="1" dirty="0" smtClean="0"/>
              <a:t>People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sz="2400" b="1" u="sng" dirty="0" smtClean="0"/>
              <a:t>The </a:t>
            </a:r>
            <a:r>
              <a:rPr lang="en-US" sz="2400" b="1" u="sng" dirty="0"/>
              <a:t>Welsh love rugby</a:t>
            </a:r>
            <a:endParaRPr lang="ru-RU" sz="3200" b="1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" t="1" r="43468" b="28266"/>
          <a:stretch/>
        </p:blipFill>
        <p:spPr>
          <a:xfrm rot="4346424">
            <a:off x="4598783" y="3198448"/>
            <a:ext cx="319656" cy="709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251" y="2537927"/>
            <a:ext cx="780356" cy="524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0797" t="23281" r="1"/>
          <a:stretch/>
        </p:blipFill>
        <p:spPr>
          <a:xfrm rot="3737911">
            <a:off x="6535792" y="3182664"/>
            <a:ext cx="292372" cy="7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7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7056" y="-55984"/>
            <a:ext cx="3709906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TEP</a:t>
            </a:r>
            <a:r>
              <a:rPr lang="en-US" sz="4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829" y="1626057"/>
            <a:ext cx="2323321" cy="4879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Country</a:t>
            </a:r>
          </a:p>
          <a:p>
            <a:pPr algn="ctr"/>
            <a:r>
              <a:rPr lang="en-US" sz="2400" dirty="0"/>
              <a:t>Wales</a:t>
            </a:r>
            <a:endParaRPr lang="en-US" sz="2400" dirty="0" smtClean="0"/>
          </a:p>
          <a:p>
            <a:pPr algn="ctr"/>
            <a:r>
              <a:rPr lang="en-US" sz="2400" dirty="0" smtClean="0"/>
              <a:t>Ireland</a:t>
            </a:r>
            <a:endParaRPr lang="en-US" sz="2400" dirty="0"/>
          </a:p>
          <a:p>
            <a:pPr algn="ctr"/>
            <a:r>
              <a:rPr lang="en-US" sz="2400" dirty="0" smtClean="0"/>
              <a:t>Spain</a:t>
            </a:r>
            <a:endParaRPr lang="en-US" sz="2400" dirty="0"/>
          </a:p>
          <a:p>
            <a:pPr algn="ctr"/>
            <a:r>
              <a:rPr lang="en-US" sz="2400" dirty="0" smtClean="0"/>
              <a:t>Japan</a:t>
            </a:r>
            <a:endParaRPr lang="en-US" sz="2400" dirty="0"/>
          </a:p>
          <a:p>
            <a:pPr algn="ctr"/>
            <a:r>
              <a:rPr lang="en-US" sz="2400" dirty="0" smtClean="0"/>
              <a:t>Russia</a:t>
            </a:r>
            <a:endParaRPr lang="en-US" sz="2400" dirty="0"/>
          </a:p>
          <a:p>
            <a:pPr algn="ctr"/>
            <a:r>
              <a:rPr lang="en-US" sz="2400" dirty="0" smtClean="0"/>
              <a:t>Sweden</a:t>
            </a:r>
            <a:endParaRPr lang="en-US" sz="2400" dirty="0"/>
          </a:p>
          <a:p>
            <a:pPr algn="ctr"/>
            <a:r>
              <a:rPr lang="en-US" sz="2400" dirty="0" smtClean="0"/>
              <a:t>Switzerland</a:t>
            </a:r>
            <a:endParaRPr lang="en-US" sz="2400" dirty="0"/>
          </a:p>
          <a:p>
            <a:pPr algn="ctr"/>
            <a:r>
              <a:rPr lang="en-US" sz="2400" dirty="0" smtClean="0"/>
              <a:t>Mexico</a:t>
            </a:r>
            <a:endParaRPr lang="en-US" sz="2400" dirty="0"/>
          </a:p>
          <a:p>
            <a:pPr algn="ctr"/>
            <a:r>
              <a:rPr lang="en-US" sz="2400" dirty="0" smtClean="0"/>
              <a:t>Australia</a:t>
            </a:r>
            <a:endParaRPr lang="en-US" sz="2400" dirty="0"/>
          </a:p>
          <a:p>
            <a:pPr algn="ctr"/>
            <a:r>
              <a:rPr lang="en-US" sz="2400" dirty="0" smtClean="0"/>
              <a:t>Turkey</a:t>
            </a:r>
          </a:p>
          <a:p>
            <a:pPr algn="ctr"/>
            <a:r>
              <a:rPr lang="en-US" sz="2400" b="1" dirty="0" smtClean="0"/>
              <a:t>…</a:t>
            </a:r>
          </a:p>
          <a:p>
            <a:pPr algn="ctr"/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18438" y="1295216"/>
            <a:ext cx="2248677" cy="521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</a:p>
          <a:p>
            <a:pPr algn="ctr"/>
            <a:endParaRPr lang="en-US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Welsh</a:t>
            </a:r>
            <a:endParaRPr lang="ru-RU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/>
              <a:t>____________________________________________________________________________________________________________________…</a:t>
            </a:r>
          </a:p>
          <a:p>
            <a:pPr algn="ctr"/>
            <a:r>
              <a:rPr lang="en-US" sz="2400" b="1" dirty="0" smtClean="0"/>
              <a:t>…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12402" y="905069"/>
            <a:ext cx="6308063" cy="5645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 S</a:t>
            </a:r>
            <a:r>
              <a:rPr lang="en-US" sz="2400" b="1" dirty="0" smtClean="0"/>
              <a:t>entence </a:t>
            </a:r>
            <a:r>
              <a:rPr lang="en-US" sz="2400" b="1" dirty="0"/>
              <a:t>about the </a:t>
            </a:r>
            <a:r>
              <a:rPr lang="en-US" sz="2400" b="1" dirty="0" smtClean="0"/>
              <a:t>People</a:t>
            </a:r>
            <a:endParaRPr lang="en-US" b="1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Welsh love </a:t>
            </a:r>
            <a:r>
              <a:rPr lang="en-US" sz="2400" dirty="0" smtClean="0"/>
              <a:t>rugby</a:t>
            </a:r>
            <a:endParaRPr lang="ru-RU" sz="2400" dirty="0" smtClean="0"/>
          </a:p>
          <a:p>
            <a:pPr algn="ctr"/>
            <a:r>
              <a:rPr lang="en-US" sz="2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ctr"/>
            <a:r>
              <a:rPr lang="en-US" sz="2400" b="1" dirty="0" smtClean="0"/>
              <a:t>…</a:t>
            </a:r>
          </a:p>
          <a:p>
            <a:pPr algn="ctr"/>
            <a:r>
              <a:rPr lang="en-US" sz="2400" b="1" dirty="0" smtClean="0"/>
              <a:t>…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" t="1" r="43468" b="28266"/>
          <a:stretch/>
        </p:blipFill>
        <p:spPr>
          <a:xfrm rot="4346424">
            <a:off x="2922550" y="1012056"/>
            <a:ext cx="319656" cy="709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606" y="380768"/>
            <a:ext cx="780356" cy="524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0797" t="23281" r="1"/>
          <a:stretch/>
        </p:blipFill>
        <p:spPr>
          <a:xfrm rot="3737911">
            <a:off x="4772671" y="685465"/>
            <a:ext cx="292372" cy="7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50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7056" y="-55984"/>
            <a:ext cx="3709906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TEP</a:t>
            </a:r>
            <a:r>
              <a:rPr lang="en-US" sz="44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829" y="1626057"/>
            <a:ext cx="2323321" cy="4879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Country</a:t>
            </a:r>
          </a:p>
          <a:p>
            <a:pPr algn="ctr"/>
            <a:r>
              <a:rPr lang="en-US" sz="2400" dirty="0"/>
              <a:t>Wales</a:t>
            </a:r>
            <a:endParaRPr lang="en-US" sz="2400" dirty="0" smtClean="0"/>
          </a:p>
          <a:p>
            <a:pPr algn="ctr"/>
            <a:r>
              <a:rPr lang="en-US" sz="2400" dirty="0" smtClean="0"/>
              <a:t>Ireland</a:t>
            </a:r>
            <a:endParaRPr lang="en-US" sz="2400" dirty="0"/>
          </a:p>
          <a:p>
            <a:pPr algn="ctr"/>
            <a:r>
              <a:rPr lang="en-US" sz="2400" dirty="0" smtClean="0"/>
              <a:t>Spain</a:t>
            </a:r>
            <a:endParaRPr lang="en-US" sz="2400" dirty="0"/>
          </a:p>
          <a:p>
            <a:pPr algn="ctr"/>
            <a:r>
              <a:rPr lang="en-US" sz="2400" dirty="0" smtClean="0"/>
              <a:t>Japan</a:t>
            </a:r>
            <a:endParaRPr lang="en-US" sz="2400" dirty="0"/>
          </a:p>
          <a:p>
            <a:pPr algn="ctr"/>
            <a:r>
              <a:rPr lang="en-US" sz="2400" dirty="0" smtClean="0"/>
              <a:t>Russia</a:t>
            </a:r>
            <a:endParaRPr lang="en-US" sz="2400" dirty="0"/>
          </a:p>
          <a:p>
            <a:pPr algn="ctr"/>
            <a:r>
              <a:rPr lang="en-US" sz="2400" dirty="0" smtClean="0"/>
              <a:t>Sweden</a:t>
            </a:r>
            <a:endParaRPr lang="en-US" sz="2400" dirty="0"/>
          </a:p>
          <a:p>
            <a:pPr algn="ctr"/>
            <a:r>
              <a:rPr lang="en-US" sz="2400" dirty="0" smtClean="0"/>
              <a:t>Switzerland</a:t>
            </a:r>
            <a:endParaRPr lang="en-US" sz="2400" dirty="0"/>
          </a:p>
          <a:p>
            <a:pPr algn="ctr"/>
            <a:r>
              <a:rPr lang="en-US" sz="2400" dirty="0" smtClean="0"/>
              <a:t>Mexico</a:t>
            </a:r>
            <a:endParaRPr lang="en-US" sz="2400" dirty="0"/>
          </a:p>
          <a:p>
            <a:pPr algn="ctr"/>
            <a:r>
              <a:rPr lang="en-US" sz="2400" dirty="0" smtClean="0"/>
              <a:t>Australia</a:t>
            </a:r>
            <a:endParaRPr lang="en-US" sz="2400" dirty="0"/>
          </a:p>
          <a:p>
            <a:pPr algn="ctr"/>
            <a:r>
              <a:rPr lang="en-US" sz="2400" dirty="0" smtClean="0"/>
              <a:t>Turkey</a:t>
            </a:r>
          </a:p>
          <a:p>
            <a:pPr algn="ctr"/>
            <a:r>
              <a:rPr lang="en-US" sz="2400" b="1" dirty="0" smtClean="0"/>
              <a:t>…</a:t>
            </a:r>
          </a:p>
          <a:p>
            <a:pPr algn="ctr"/>
            <a:r>
              <a:rPr lang="en-US" sz="2400" b="1" dirty="0" smtClean="0"/>
              <a:t>…</a:t>
            </a:r>
            <a:endParaRPr lang="en-US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18438" y="1295216"/>
            <a:ext cx="2248677" cy="521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</a:p>
          <a:p>
            <a:pPr algn="ctr"/>
            <a:endParaRPr lang="en-US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Welsh</a:t>
            </a:r>
            <a:endParaRPr lang="ru-RU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/>
              <a:t>Ireland</a:t>
            </a:r>
            <a:endParaRPr lang="ru-RU" sz="2400" dirty="0" smtClean="0"/>
          </a:p>
          <a:p>
            <a:pPr algn="ctr"/>
            <a:r>
              <a:rPr lang="en-US" sz="2400" dirty="0" smtClean="0"/>
              <a:t>Spanish</a:t>
            </a:r>
            <a:endParaRPr lang="ru-RU" sz="2400" dirty="0" smtClean="0"/>
          </a:p>
          <a:p>
            <a:pPr algn="ctr"/>
            <a:r>
              <a:rPr lang="en-US" sz="2400" dirty="0" smtClean="0"/>
              <a:t>Japanese</a:t>
            </a:r>
            <a:endParaRPr lang="ru-RU" sz="2400" dirty="0" smtClean="0"/>
          </a:p>
          <a:p>
            <a:pPr algn="ctr"/>
            <a:r>
              <a:rPr lang="en-US" sz="2400" dirty="0" smtClean="0"/>
              <a:t>Russian</a:t>
            </a:r>
            <a:endParaRPr lang="ru-RU" sz="2400" dirty="0" smtClean="0"/>
          </a:p>
          <a:p>
            <a:pPr algn="ctr"/>
            <a:r>
              <a:rPr lang="en-US" sz="2400" dirty="0" smtClean="0"/>
              <a:t>Swedish</a:t>
            </a:r>
            <a:endParaRPr lang="ru-RU" sz="2400" dirty="0" smtClean="0"/>
          </a:p>
          <a:p>
            <a:pPr algn="ctr"/>
            <a:r>
              <a:rPr lang="en-US" sz="2400" dirty="0" smtClean="0"/>
              <a:t>Swiss</a:t>
            </a:r>
            <a:endParaRPr lang="ru-RU" sz="2400" dirty="0" smtClean="0"/>
          </a:p>
          <a:p>
            <a:pPr algn="ctr"/>
            <a:r>
              <a:rPr lang="en-US" sz="2400" dirty="0" smtClean="0"/>
              <a:t>Mexican</a:t>
            </a:r>
            <a:endParaRPr lang="ru-RU" sz="2400" dirty="0" smtClean="0"/>
          </a:p>
          <a:p>
            <a:pPr algn="ctr"/>
            <a:r>
              <a:rPr lang="en-US" sz="2400" dirty="0" smtClean="0"/>
              <a:t>Australian</a:t>
            </a:r>
            <a:endParaRPr lang="ru-RU" sz="2400" dirty="0" smtClean="0"/>
          </a:p>
          <a:p>
            <a:pPr algn="ctr"/>
            <a:r>
              <a:rPr lang="en-US" sz="2400" dirty="0" smtClean="0"/>
              <a:t>Turkish</a:t>
            </a:r>
          </a:p>
          <a:p>
            <a:pPr algn="ctr"/>
            <a:r>
              <a:rPr lang="en-US" sz="2400" b="1" dirty="0" smtClean="0"/>
              <a:t>…</a:t>
            </a:r>
          </a:p>
          <a:p>
            <a:pPr algn="ctr"/>
            <a:r>
              <a:rPr lang="en-US" sz="2400" b="1" dirty="0" smtClean="0"/>
              <a:t>…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12402" y="905069"/>
            <a:ext cx="6308063" cy="5645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 S</a:t>
            </a:r>
            <a:r>
              <a:rPr lang="en-US" sz="2400" b="1" dirty="0" smtClean="0"/>
              <a:t>entence </a:t>
            </a:r>
            <a:r>
              <a:rPr lang="en-US" sz="2400" b="1" dirty="0"/>
              <a:t>about the </a:t>
            </a:r>
            <a:r>
              <a:rPr lang="en-US" sz="2400" b="1" dirty="0" smtClean="0"/>
              <a:t>People</a:t>
            </a:r>
            <a:endParaRPr lang="en-US" b="1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Welsh love </a:t>
            </a:r>
            <a:r>
              <a:rPr lang="en-US" sz="2400" dirty="0" smtClean="0"/>
              <a:t>rugby</a:t>
            </a:r>
            <a:endParaRPr lang="ru-RU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Irish enjoy </a:t>
            </a:r>
            <a:r>
              <a:rPr lang="en-US" sz="2400" dirty="0" smtClean="0"/>
              <a:t>talking</a:t>
            </a:r>
            <a:endParaRPr lang="ru-RU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Spanish eat a lot of </a:t>
            </a:r>
            <a:r>
              <a:rPr lang="en-US" sz="2400" dirty="0" smtClean="0"/>
              <a:t>fish</a:t>
            </a:r>
            <a:endParaRPr lang="ru-RU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Japanese don’t have many </a:t>
            </a:r>
            <a:r>
              <a:rPr lang="en-US" sz="2400" dirty="0" smtClean="0"/>
              <a:t>holidays</a:t>
            </a:r>
            <a:endParaRPr lang="ru-RU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Russians wear fur </a:t>
            </a:r>
            <a:r>
              <a:rPr lang="en-US" sz="2400" dirty="0" smtClean="0"/>
              <a:t>hats</a:t>
            </a:r>
            <a:endParaRPr lang="ru-RU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Swedes go cross-country </a:t>
            </a:r>
            <a:r>
              <a:rPr lang="en-US" sz="2400" dirty="0" smtClean="0"/>
              <a:t>skiing</a:t>
            </a:r>
            <a:endParaRPr lang="ru-RU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Swiss make good </a:t>
            </a:r>
            <a:r>
              <a:rPr lang="en-US" sz="2400" dirty="0" smtClean="0"/>
              <a:t>cheese</a:t>
            </a:r>
            <a:endParaRPr lang="ru-RU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Mexicans like hot </a:t>
            </a:r>
            <a:r>
              <a:rPr lang="en-US" sz="2400" dirty="0" smtClean="0"/>
              <a:t>food</a:t>
            </a:r>
            <a:endParaRPr lang="ru-RU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Australians like </a:t>
            </a:r>
            <a:r>
              <a:rPr lang="en-US" sz="2400" dirty="0" smtClean="0"/>
              <a:t>kangaroo</a:t>
            </a:r>
            <a:endParaRPr lang="ru-RU" sz="2400" dirty="0" smtClean="0"/>
          </a:p>
          <a:p>
            <a:pPr algn="ctr"/>
            <a:r>
              <a:rPr lang="en-US" sz="2400" dirty="0" smtClean="0"/>
              <a:t>The </a:t>
            </a:r>
            <a:r>
              <a:rPr lang="en-US" sz="2400" dirty="0"/>
              <a:t>Turks drink very strong </a:t>
            </a:r>
            <a:r>
              <a:rPr lang="en-US" sz="2400" dirty="0" smtClean="0"/>
              <a:t>coffee</a:t>
            </a:r>
          </a:p>
          <a:p>
            <a:pPr algn="ctr"/>
            <a:r>
              <a:rPr lang="en-US" sz="2400" b="1" dirty="0" smtClean="0"/>
              <a:t>…</a:t>
            </a:r>
          </a:p>
          <a:p>
            <a:pPr algn="ctr"/>
            <a:r>
              <a:rPr lang="en-US" sz="2400" b="1" dirty="0" smtClean="0"/>
              <a:t>…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" t="1" r="43468" b="28266"/>
          <a:stretch/>
        </p:blipFill>
        <p:spPr>
          <a:xfrm rot="4346424">
            <a:off x="2922550" y="1012056"/>
            <a:ext cx="319656" cy="709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606" y="380768"/>
            <a:ext cx="780356" cy="524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0797" t="23281" r="1"/>
          <a:stretch/>
        </p:blipFill>
        <p:spPr>
          <a:xfrm rot="3737911">
            <a:off x="4772671" y="685465"/>
            <a:ext cx="292372" cy="7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0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2807" y="4483871"/>
            <a:ext cx="8534401" cy="761229"/>
          </a:xfrm>
        </p:spPr>
        <p:txBody>
          <a:bodyPr>
            <a:noAutofit/>
          </a:bodyPr>
          <a:lstStyle/>
          <a:p>
            <a:r>
              <a:rPr lang="en-US" sz="4800" dirty="0" smtClean="0"/>
              <a:t>Thank </a:t>
            </a:r>
            <a:r>
              <a:rPr lang="en-US" sz="4800" dirty="0"/>
              <a:t>y</a:t>
            </a:r>
            <a:r>
              <a:rPr lang="en-US" sz="4800" dirty="0" smtClean="0"/>
              <a:t>ou for your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1935" y="5245100"/>
            <a:ext cx="2091159" cy="48805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ATTENTION!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t="28563" r="1050" b="7482"/>
          <a:stretch/>
        </p:blipFill>
        <p:spPr>
          <a:xfrm>
            <a:off x="262231" y="176553"/>
            <a:ext cx="5326806" cy="4196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344" t="7123" r="3979" b="5115"/>
          <a:stretch/>
        </p:blipFill>
        <p:spPr>
          <a:xfrm>
            <a:off x="5029199" y="0"/>
            <a:ext cx="5346441" cy="3415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582" y="3981452"/>
            <a:ext cx="3268953" cy="217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2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526" y="1334279"/>
            <a:ext cx="10596498" cy="4571999"/>
          </a:xfrm>
        </p:spPr>
        <p:txBody>
          <a:bodyPr>
            <a:normAutofit/>
          </a:bodyPr>
          <a:lstStyle/>
          <a:p>
            <a:r>
              <a:rPr lang="ru-RU" sz="2700" dirty="0" err="1"/>
              <a:t>Говард</a:t>
            </a:r>
            <a:r>
              <a:rPr lang="ru-RU" sz="2700" dirty="0"/>
              <a:t>  </a:t>
            </a:r>
            <a:r>
              <a:rPr lang="ru-RU" sz="2700" dirty="0" err="1"/>
              <a:t>Гарднер</a:t>
            </a:r>
            <a:r>
              <a:rPr lang="ru-RU" sz="2700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«…разных детей и учить надо по- разному, потому что каждый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по-своему </a:t>
            </a:r>
            <a:r>
              <a:rPr lang="ru-RU" dirty="0"/>
              <a:t>воспринимает мир…»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648478"/>
          </a:xfrm>
        </p:spPr>
        <p:txBody>
          <a:bodyPr/>
          <a:lstStyle/>
          <a:p>
            <a:r>
              <a:rPr lang="ru-RU" dirty="0" smtClean="0"/>
              <a:t>Великие цитаты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010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4947" y="709127"/>
            <a:ext cx="88734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ДИФФЕРЕНЦИАЦИЯ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800" dirty="0" smtClean="0"/>
              <a:t>подразумевает   </a:t>
            </a:r>
            <a:r>
              <a:rPr lang="ru-RU" sz="2800" dirty="0"/>
              <a:t>системный разносторонний подход к преподаванию, учитывая индивидуальные особенности и способности учащихся, их уровень подготовки и особенности психики.</a:t>
            </a:r>
          </a:p>
        </p:txBody>
      </p:sp>
    </p:spTree>
    <p:extLst>
      <p:ext uri="{BB962C8B-B14F-4D97-AF65-F5344CB8AC3E}">
        <p14:creationId xmlns:p14="http://schemas.microsoft.com/office/powerpoint/2010/main" val="100634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4947" y="709127"/>
            <a:ext cx="88734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ДИФФЕРЕНЦИАЦИЯ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по уровням </a:t>
            </a:r>
            <a:r>
              <a:rPr lang="ru-RU" sz="2800" b="1" dirty="0" smtClean="0"/>
              <a:t>сложности </a:t>
            </a:r>
            <a:endParaRPr lang="ru-R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по способу выполнения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по индивидуальным особенностям обучающихся</a:t>
            </a:r>
          </a:p>
          <a:p>
            <a:r>
              <a:rPr lang="ru-RU" sz="2800" dirty="0" smtClean="0"/>
              <a:t>    </a:t>
            </a:r>
            <a:r>
              <a:rPr lang="ru-RU" sz="2400" dirty="0" smtClean="0"/>
              <a:t>а</a:t>
            </a:r>
            <a:r>
              <a:rPr lang="ru-RU" sz="2400" dirty="0"/>
              <a:t>)</a:t>
            </a:r>
            <a:r>
              <a:rPr lang="ru-RU" sz="2800" dirty="0"/>
              <a:t> </a:t>
            </a:r>
            <a:r>
              <a:rPr lang="ru-RU" sz="2400" dirty="0"/>
              <a:t>особенностям памяти</a:t>
            </a:r>
          </a:p>
          <a:p>
            <a:r>
              <a:rPr lang="ru-RU" sz="2400" dirty="0" smtClean="0"/>
              <a:t>     б</a:t>
            </a:r>
            <a:r>
              <a:rPr lang="ru-RU" sz="2400" dirty="0"/>
              <a:t>) особенностям восприятия</a:t>
            </a:r>
          </a:p>
          <a:p>
            <a:r>
              <a:rPr lang="ru-RU" sz="2400" dirty="0" smtClean="0"/>
              <a:t>     в</a:t>
            </a:r>
            <a:r>
              <a:rPr lang="ru-RU" sz="2400" dirty="0"/>
              <a:t>) особенностям темперамента</a:t>
            </a:r>
          </a:p>
          <a:p>
            <a:r>
              <a:rPr lang="ru-RU" sz="2400" dirty="0" smtClean="0"/>
              <a:t>     г</a:t>
            </a:r>
            <a:r>
              <a:rPr lang="ru-RU" sz="2400" dirty="0"/>
              <a:t>) </a:t>
            </a:r>
            <a:r>
              <a:rPr lang="ru-RU" sz="2400" dirty="0" smtClean="0"/>
              <a:t>экстраверт/интроверт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353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4947" y="709127"/>
            <a:ext cx="887341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ДИФФЕРЕНЦИАЦИЯ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lvl="0" algn="ctr"/>
            <a:r>
              <a:rPr lang="ru-RU" sz="2800" b="1" dirty="0">
                <a:cs typeface="Arial" pitchFamily="34" charset="0"/>
              </a:rPr>
              <a:t>Способствует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x-none" sz="2800" dirty="0">
                <a:cs typeface="Arial" pitchFamily="34" charset="0"/>
              </a:rPr>
              <a:t>выявлению </a:t>
            </a:r>
            <a:r>
              <a:rPr lang="x-none" sz="2800" dirty="0" smtClean="0">
                <a:cs typeface="Arial" pitchFamily="34" charset="0"/>
              </a:rPr>
              <a:t>задатков </a:t>
            </a:r>
            <a:endParaRPr lang="ru-RU" sz="2800" dirty="0"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x-none" sz="2800" dirty="0">
                <a:cs typeface="Arial" pitchFamily="34" charset="0"/>
              </a:rPr>
              <a:t>развитию интересов </a:t>
            </a:r>
            <a:endParaRPr lang="ru-RU" sz="2800" dirty="0"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cs typeface="Arial" pitchFamily="34" charset="0"/>
              </a:rPr>
              <a:t>развитию </a:t>
            </a:r>
            <a:r>
              <a:rPr lang="x-none" sz="2800" dirty="0">
                <a:cs typeface="Arial" pitchFamily="34" charset="0"/>
              </a:rPr>
              <a:t>способностей </a:t>
            </a:r>
            <a:endParaRPr lang="ru-RU" sz="2800" dirty="0"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x-none" sz="2800" dirty="0">
                <a:cs typeface="Arial" pitchFamily="34" charset="0"/>
              </a:rPr>
              <a:t>удовлетворению познавательных потребностей </a:t>
            </a:r>
            <a:endParaRPr lang="ru-RU" sz="2800" dirty="0">
              <a:cs typeface="Arial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x-none" sz="2800" dirty="0">
                <a:cs typeface="Arial" pitchFamily="34" charset="0"/>
              </a:rPr>
              <a:t>совершенствованию мыслительной деятельности </a:t>
            </a:r>
            <a:endParaRPr lang="ru-RU" sz="2800" dirty="0"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5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4947" y="709127"/>
            <a:ext cx="887341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 В ЦЕЛОМ,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lvl="0" algn="ctr"/>
            <a:r>
              <a:rPr lang="ru-RU" sz="3600" dirty="0">
                <a:cs typeface="Arial" pitchFamily="34" charset="0"/>
              </a:rPr>
              <a:t>б</a:t>
            </a:r>
            <a:r>
              <a:rPr lang="ru-RU" sz="3600" dirty="0" smtClean="0">
                <a:cs typeface="Arial" pitchFamily="34" charset="0"/>
              </a:rPr>
              <a:t>лагодаря </a:t>
            </a:r>
            <a:r>
              <a:rPr lang="ru-RU" sz="3600" dirty="0">
                <a:cs typeface="Arial" pitchFamily="34" charset="0"/>
              </a:rPr>
              <a:t>дифференцированному подходу успешно развивается познавательная активность каждого ученика с учетом его возможностей и </a:t>
            </a:r>
            <a:r>
              <a:rPr lang="ru-RU" sz="3600" dirty="0" smtClean="0">
                <a:cs typeface="Arial" pitchFamily="34" charset="0"/>
              </a:rPr>
              <a:t>способностей</a:t>
            </a:r>
            <a:r>
              <a:rPr lang="ru-RU" sz="3600" dirty="0" smtClean="0">
                <a:cs typeface="Arial" pitchFamily="34" charset="0"/>
              </a:rPr>
              <a:t>, значительно повышает мотивацию учащихся из-за переживания </a:t>
            </a:r>
            <a:r>
              <a:rPr lang="ru-RU" sz="3600" b="1" dirty="0" smtClean="0">
                <a:cs typeface="Arial" pitchFamily="34" charset="0"/>
              </a:rPr>
              <a:t>ситуации успеха</a:t>
            </a:r>
            <a:endParaRPr lang="ru-RU" sz="3600" b="1" dirty="0"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0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8062"/>
              </p:ext>
            </p:extLst>
          </p:nvPr>
        </p:nvGraphicFramePr>
        <p:xfrm>
          <a:off x="662472" y="719666"/>
          <a:ext cx="10758197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661">
                  <a:extLst>
                    <a:ext uri="{9D8B030D-6E8A-4147-A177-3AD203B41FA5}">
                      <a16:colId xmlns:a16="http://schemas.microsoft.com/office/drawing/2014/main" val="3001910172"/>
                    </a:ext>
                  </a:extLst>
                </a:gridCol>
                <a:gridCol w="5951536">
                  <a:extLst>
                    <a:ext uri="{9D8B030D-6E8A-4147-A177-3AD203B41FA5}">
                      <a16:colId xmlns:a16="http://schemas.microsoft.com/office/drawing/2014/main" val="1085884711"/>
                    </a:ext>
                  </a:extLst>
                </a:gridCol>
              </a:tblGrid>
              <a:tr h="378892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127519"/>
                  </a:ext>
                </a:extLst>
              </a:tr>
              <a:tr h="435985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</a:rPr>
                        <a:t>Write the opposite.</a:t>
                      </a:r>
                    </a:p>
                    <a:p>
                      <a:r>
                        <a:rPr lang="en-US" sz="1800" b="1" dirty="0" smtClean="0"/>
                        <a:t>Examples</a:t>
                      </a:r>
                      <a:r>
                        <a:rPr lang="en-US" sz="1800" dirty="0" smtClean="0"/>
                        <a:t>- an old house- a new house</a:t>
                      </a:r>
                    </a:p>
                    <a:p>
                      <a:r>
                        <a:rPr lang="en-US" sz="1800" dirty="0" smtClean="0"/>
                        <a:t>                   an old man- a young man</a:t>
                      </a:r>
                      <a:endParaRPr lang="ru-RU" sz="18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800" b="1" dirty="0" smtClean="0"/>
                        <a:t>a. a single person___________________</a:t>
                      </a:r>
                    </a:p>
                    <a:p>
                      <a:r>
                        <a:rPr lang="en-US" sz="1800" b="1" dirty="0" smtClean="0"/>
                        <a:t>   a single ticket_____________________</a:t>
                      </a:r>
                    </a:p>
                    <a:p>
                      <a:r>
                        <a:rPr lang="en-US" sz="1800" b="1" dirty="0" smtClean="0"/>
                        <a:t>b. a strong man____________________</a:t>
                      </a:r>
                    </a:p>
                    <a:p>
                      <a:r>
                        <a:rPr lang="en-US" sz="1800" b="1" dirty="0" smtClean="0"/>
                        <a:t>   strong beer________________________</a:t>
                      </a:r>
                    </a:p>
                    <a:p>
                      <a:r>
                        <a:rPr lang="en-US" sz="1800" b="1" dirty="0" smtClean="0"/>
                        <a:t>c. a rich person______________________</a:t>
                      </a:r>
                    </a:p>
                    <a:p>
                      <a:r>
                        <a:rPr lang="en-US" sz="1800" b="1" dirty="0" smtClean="0"/>
                        <a:t>   rich  food___________________________</a:t>
                      </a:r>
                    </a:p>
                    <a:p>
                      <a:r>
                        <a:rPr lang="en-US" sz="1800" b="1" dirty="0" smtClean="0"/>
                        <a:t>d. a sweet apple_____________________</a:t>
                      </a:r>
                    </a:p>
                    <a:p>
                      <a:r>
                        <a:rPr lang="en-US" sz="1800" b="1" dirty="0" smtClean="0"/>
                        <a:t>   sweet wine_________________________</a:t>
                      </a:r>
                    </a:p>
                    <a:p>
                      <a:r>
                        <a:rPr lang="en-US" sz="1800" b="1" dirty="0" smtClean="0"/>
                        <a:t>e. a hot curry________________________</a:t>
                      </a:r>
                    </a:p>
                    <a:p>
                      <a:r>
                        <a:rPr lang="en-US" sz="1800" b="1" dirty="0" smtClean="0"/>
                        <a:t>    a hot drink________________________</a:t>
                      </a:r>
                    </a:p>
                    <a:p>
                      <a:r>
                        <a:rPr lang="en-US" sz="1800" b="1" dirty="0" smtClean="0"/>
                        <a:t>f. dark hair________________________</a:t>
                      </a:r>
                    </a:p>
                    <a:p>
                      <a:r>
                        <a:rPr lang="en-US" sz="1800" b="1" dirty="0" smtClean="0"/>
                        <a:t>   a dark room</a:t>
                      </a:r>
                      <a:r>
                        <a:rPr lang="en-US" sz="1800" b="1" dirty="0" smtClean="0"/>
                        <a:t>_______________________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Write another adjective with a similar meaning</a:t>
                      </a:r>
                    </a:p>
                    <a:p>
                      <a:r>
                        <a:rPr lang="en-US" sz="1600" b="1" dirty="0" smtClean="0"/>
                        <a:t>Examples</a:t>
                      </a:r>
                      <a:r>
                        <a:rPr lang="ru-RU" sz="1600" b="0" dirty="0" smtClean="0"/>
                        <a:t>:</a:t>
                      </a:r>
                      <a:r>
                        <a:rPr lang="ru-RU" sz="1600" b="0" baseline="0" dirty="0" smtClean="0"/>
                        <a:t> </a:t>
                      </a:r>
                    </a:p>
                    <a:p>
                      <a:r>
                        <a:rPr lang="en-US" sz="1600" dirty="0" smtClean="0"/>
                        <a:t>a pretty girl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- an attractive girl</a:t>
                      </a:r>
                      <a:endParaRPr lang="ru-RU" sz="1600" dirty="0" smtClean="0"/>
                    </a:p>
                    <a:p>
                      <a:r>
                        <a:rPr lang="en-US" sz="1600" dirty="0" smtClean="0"/>
                        <a:t>a handsome man</a:t>
                      </a:r>
                      <a:r>
                        <a:rPr lang="ru-RU" sz="1600" dirty="0" smtClean="0"/>
                        <a:t> </a:t>
                      </a:r>
                      <a:r>
                        <a:rPr lang="en-US" sz="1600" dirty="0" smtClean="0"/>
                        <a:t>- a good-looking </a:t>
                      </a:r>
                      <a:r>
                        <a:rPr lang="en-US" sz="1600" dirty="0" smtClean="0"/>
                        <a:t>man</a:t>
                      </a:r>
                      <a:endParaRPr lang="en-US" sz="1600" dirty="0" smtClean="0"/>
                    </a:p>
                    <a:p>
                      <a:r>
                        <a:rPr lang="en-US" sz="1600" b="1" dirty="0" smtClean="0"/>
                        <a:t>a</a:t>
                      </a:r>
                      <a:r>
                        <a:rPr lang="en-US" sz="1800" b="1" dirty="0" smtClean="0"/>
                        <a:t>. a rich woman_______________________</a:t>
                      </a:r>
                    </a:p>
                    <a:p>
                      <a:r>
                        <a:rPr lang="en-US" sz="1800" b="1" dirty="0" smtClean="0"/>
                        <a:t>b. a funny story________________________</a:t>
                      </a:r>
                    </a:p>
                    <a:p>
                      <a:r>
                        <a:rPr lang="en-US" sz="1800" b="1" dirty="0" smtClean="0"/>
                        <a:t>c. a well-dressed person________________</a:t>
                      </a:r>
                    </a:p>
                    <a:p>
                      <a:r>
                        <a:rPr lang="en-US" sz="1800" b="1" dirty="0" smtClean="0"/>
                        <a:t>d. an untidy room_______________________</a:t>
                      </a:r>
                    </a:p>
                    <a:p>
                      <a:r>
                        <a:rPr lang="en-US" sz="1800" b="1" dirty="0" smtClean="0"/>
                        <a:t>e. a badly-behaved child_______________</a:t>
                      </a:r>
                    </a:p>
                    <a:p>
                      <a:r>
                        <a:rPr lang="en-US" sz="1800" b="1" dirty="0" smtClean="0"/>
                        <a:t>f.  accurate information_________________</a:t>
                      </a:r>
                    </a:p>
                    <a:p>
                      <a:r>
                        <a:rPr lang="en-US" sz="1800" b="1" dirty="0" smtClean="0"/>
                        <a:t>g. friendly people________________________</a:t>
                      </a:r>
                    </a:p>
                    <a:p>
                      <a:r>
                        <a:rPr lang="en-US" sz="1800" b="1" dirty="0" smtClean="0"/>
                        <a:t>h. a silly person__________________________</a:t>
                      </a:r>
                    </a:p>
                    <a:p>
                      <a:r>
                        <a:rPr lang="en-US" sz="1800" b="1" dirty="0" err="1" smtClean="0"/>
                        <a:t>i</a:t>
                      </a:r>
                      <a:r>
                        <a:rPr lang="en-US" sz="1800" b="1" dirty="0" smtClean="0"/>
                        <a:t>.  a clever person_______________________</a:t>
                      </a:r>
                    </a:p>
                    <a:p>
                      <a:r>
                        <a:rPr lang="en-US" sz="1800" b="1" dirty="0" smtClean="0"/>
                        <a:t>j.  a wonderful idea_____________________</a:t>
                      </a:r>
                    </a:p>
                    <a:p>
                      <a:r>
                        <a:rPr lang="en-US" sz="1800" b="1" dirty="0" smtClean="0"/>
                        <a:t>k. awful news___________________________</a:t>
                      </a:r>
                    </a:p>
                    <a:p>
                      <a:r>
                        <a:rPr lang="en-US" sz="1800" b="1" dirty="0" smtClean="0"/>
                        <a:t>l.  disgusting  food</a:t>
                      </a:r>
                      <a:r>
                        <a:rPr lang="en-US" sz="1800" b="1" dirty="0" smtClean="0"/>
                        <a:t>_______________________</a:t>
                      </a:r>
                      <a:endParaRPr lang="en-US" sz="1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943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86914"/>
              </p:ext>
            </p:extLst>
          </p:nvPr>
        </p:nvGraphicFramePr>
        <p:xfrm>
          <a:off x="1818950" y="292946"/>
          <a:ext cx="81280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049520846"/>
                    </a:ext>
                  </a:extLst>
                </a:gridCol>
              </a:tblGrid>
              <a:tr h="3813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Antonyms and synonyms</a:t>
                      </a:r>
                      <a:endParaRPr lang="ru-RU" sz="3200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66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4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94625"/>
              </p:ext>
            </p:extLst>
          </p:nvPr>
        </p:nvGraphicFramePr>
        <p:xfrm>
          <a:off x="662472" y="719666"/>
          <a:ext cx="10758197" cy="5873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6661">
                  <a:extLst>
                    <a:ext uri="{9D8B030D-6E8A-4147-A177-3AD203B41FA5}">
                      <a16:colId xmlns:a16="http://schemas.microsoft.com/office/drawing/2014/main" val="3001910172"/>
                    </a:ext>
                  </a:extLst>
                </a:gridCol>
                <a:gridCol w="5951536">
                  <a:extLst>
                    <a:ext uri="{9D8B030D-6E8A-4147-A177-3AD203B41FA5}">
                      <a16:colId xmlns:a16="http://schemas.microsoft.com/office/drawing/2014/main" val="1085884711"/>
                    </a:ext>
                  </a:extLst>
                </a:gridCol>
              </a:tblGrid>
              <a:tr h="484272">
                <a:tc>
                  <a:txBody>
                    <a:bodyPr/>
                    <a:lstStyle/>
                    <a:p>
                      <a:pPr algn="l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127519"/>
                  </a:ext>
                </a:extLst>
              </a:tr>
              <a:tr h="535548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+mn-lt"/>
                        </a:rPr>
                        <a:t>Write the opposite.</a:t>
                      </a:r>
                    </a:p>
                    <a:p>
                      <a:endParaRPr lang="ru-RU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2000" dirty="0" smtClean="0"/>
                        <a:t>a single person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a married person</a:t>
                      </a:r>
                    </a:p>
                    <a:p>
                      <a:r>
                        <a:rPr lang="en-US" sz="2000" dirty="0" smtClean="0"/>
                        <a:t>a single ticket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a return ticket</a:t>
                      </a:r>
                    </a:p>
                    <a:p>
                      <a:r>
                        <a:rPr lang="en-US" sz="2000" dirty="0" smtClean="0"/>
                        <a:t>a strong man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a  weak man</a:t>
                      </a:r>
                    </a:p>
                    <a:p>
                      <a:r>
                        <a:rPr lang="en-US" sz="2000" dirty="0" smtClean="0"/>
                        <a:t>strong beer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light beer</a:t>
                      </a:r>
                    </a:p>
                    <a:p>
                      <a:r>
                        <a:rPr lang="en-US" sz="2000" dirty="0" smtClean="0"/>
                        <a:t>a rich person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poor person</a:t>
                      </a:r>
                    </a:p>
                    <a:p>
                      <a:r>
                        <a:rPr lang="en-US" sz="2000" dirty="0" smtClean="0"/>
                        <a:t>rich  food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plain food</a:t>
                      </a:r>
                    </a:p>
                    <a:p>
                      <a:r>
                        <a:rPr lang="en-US" sz="2000" dirty="0" smtClean="0"/>
                        <a:t>a sweet apple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a  sour apple</a:t>
                      </a:r>
                    </a:p>
                    <a:p>
                      <a:r>
                        <a:rPr lang="en-US" sz="2000" dirty="0" smtClean="0"/>
                        <a:t>sweet wine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dry  wine</a:t>
                      </a:r>
                    </a:p>
                    <a:p>
                      <a:r>
                        <a:rPr lang="en-US" sz="2000" dirty="0" smtClean="0"/>
                        <a:t>a hot curry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a  mild curry</a:t>
                      </a:r>
                    </a:p>
                    <a:p>
                      <a:r>
                        <a:rPr lang="en-US" sz="2000" dirty="0" smtClean="0"/>
                        <a:t>a hot drink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a  cold drink</a:t>
                      </a:r>
                    </a:p>
                    <a:p>
                      <a:r>
                        <a:rPr lang="en-US" sz="2000" dirty="0" smtClean="0"/>
                        <a:t>dark hair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fair hair</a:t>
                      </a:r>
                    </a:p>
                    <a:p>
                      <a:r>
                        <a:rPr lang="en-US" sz="2000" dirty="0" smtClean="0"/>
                        <a:t>a dark room – </a:t>
                      </a:r>
                      <a:r>
                        <a:rPr lang="en-US" sz="2000" b="1" dirty="0" smtClean="0">
                          <a:solidFill>
                            <a:schemeClr val="accent3"/>
                          </a:solidFill>
                        </a:rPr>
                        <a:t>a light room</a:t>
                      </a:r>
                      <a:endParaRPr lang="en-US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Write another adjective with a similar meaning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 a rich woman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wealthy woman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a funny story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amusing story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a well-dressed person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smart person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d. an untidy room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messy room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 a badly-behaved child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naught child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f. accurate information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  information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g. friendly people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kind  people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h. a silly person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stupid person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 clever person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 intelligent person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j. a wonderful idea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 great idea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k. awful news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dreadful  news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l. disgusting  food – </a:t>
                      </a:r>
                      <a:r>
                        <a:rPr lang="en-US" sz="20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revolting food</a:t>
                      </a:r>
                      <a:endParaRPr lang="ru-RU" sz="2000" b="1" i="0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4943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18950" y="292946"/>
          <a:ext cx="8128000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049520846"/>
                    </a:ext>
                  </a:extLst>
                </a:gridCol>
              </a:tblGrid>
              <a:tr h="3813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Antonyms and synonyms</a:t>
                      </a:r>
                      <a:endParaRPr lang="ru-RU" sz="3200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66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23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93185"/>
              </p:ext>
            </p:extLst>
          </p:nvPr>
        </p:nvGraphicFramePr>
        <p:xfrm>
          <a:off x="1101013" y="177283"/>
          <a:ext cx="8873412" cy="670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3412">
                  <a:extLst>
                    <a:ext uri="{9D8B030D-6E8A-4147-A177-3AD203B41FA5}">
                      <a16:colId xmlns:a16="http://schemas.microsoft.com/office/drawing/2014/main" val="1171280639"/>
                    </a:ext>
                  </a:extLst>
                </a:gridCol>
              </a:tblGrid>
              <a:tr h="1047412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 the box there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are words to do with medicine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06416"/>
                  </a:ext>
                </a:extLst>
              </a:tr>
              <a:tr h="5633306">
                <a:tc>
                  <a:txBody>
                    <a:bodyPr/>
                    <a:lstStyle/>
                    <a:p>
                      <a:r>
                        <a:rPr lang="en-US" dirty="0" smtClean="0"/>
                        <a:t>1.Translate this words </a:t>
                      </a:r>
                    </a:p>
                    <a:p>
                      <a:r>
                        <a:rPr lang="en-US" dirty="0" smtClean="0"/>
                        <a:t>2. They can be divided into four groups. Decide what the four groups are, then complete the network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Surgeon   Heart   Rash   Kidney  Stomach  X-ray  Patient  Sore throat 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Specialist 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Sprain  Injection  Prescription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Constipation  Operation  Check-up  Lungs  Cough  Liver 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Diarrhoea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Pills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185391"/>
                  </a:ext>
                </a:extLst>
              </a:tr>
            </a:tbl>
          </a:graphicData>
        </a:graphic>
      </p:graphicFrame>
      <p:sp>
        <p:nvSpPr>
          <p:cNvPr id="4" name="Блок-схема: альтернативный процесс 3"/>
          <p:cNvSpPr/>
          <p:nvPr/>
        </p:nvSpPr>
        <p:spPr>
          <a:xfrm>
            <a:off x="3832545" y="3939850"/>
            <a:ext cx="2915817" cy="95172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MEDICINE</a:t>
            </a:r>
            <a:endParaRPr lang="ru-RU" sz="40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289032" y="4902070"/>
            <a:ext cx="578497" cy="475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385381" y="4965065"/>
            <a:ext cx="9329" cy="1184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158210" y="4965065"/>
            <a:ext cx="27986" cy="11849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748362" y="4898583"/>
            <a:ext cx="578496" cy="587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828799" y="5388429"/>
            <a:ext cx="2500604" cy="592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THINGS DOCTORS GIVE YOU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01012" y="2330154"/>
            <a:ext cx="8714791" cy="15362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130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227</TotalTime>
  <Words>797</Words>
  <Application>Microsoft Office PowerPoint</Application>
  <PresentationFormat>Широкоэкранный</PresentationFormat>
  <Paragraphs>208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Wingdings 3</vt:lpstr>
      <vt:lpstr>Сектор</vt:lpstr>
      <vt:lpstr> «Дифференцированный подход как фактор создания ситуации успеха на уроках английского языка»</vt:lpstr>
      <vt:lpstr>Говард  Гарднер  «…разных детей и учить надо по- разному, потому что каждый  по-своему воспринимает мир…»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Thank you for your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«Дифференцированный подход как фактор создания ситуации успеха на уроках английского языка»</dc:title>
  <dc:creator>DEVOCHKI</dc:creator>
  <cp:lastModifiedBy>DEVOCHKI</cp:lastModifiedBy>
  <cp:revision>31</cp:revision>
  <dcterms:created xsi:type="dcterms:W3CDTF">2022-11-19T12:13:31Z</dcterms:created>
  <dcterms:modified xsi:type="dcterms:W3CDTF">2022-11-19T21:42:52Z</dcterms:modified>
</cp:coreProperties>
</file>