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9" r:id="rId3"/>
    <p:sldId id="262" r:id="rId4"/>
    <p:sldId id="269" r:id="rId5"/>
    <p:sldId id="268" r:id="rId6"/>
    <p:sldId id="260" r:id="rId7"/>
    <p:sldId id="267" r:id="rId8"/>
    <p:sldId id="270" r:id="rId9"/>
    <p:sldId id="273" r:id="rId10"/>
    <p:sldId id="272" r:id="rId11"/>
    <p:sldId id="276" r:id="rId12"/>
    <p:sldId id="271" r:id="rId13"/>
    <p:sldId id="274" r:id="rId14"/>
    <p:sldId id="275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03" autoAdjust="0"/>
    <p:restoredTop sz="94660"/>
  </p:normalViewPr>
  <p:slideViewPr>
    <p:cSldViewPr snapToGrid="0">
      <p:cViewPr>
        <p:scale>
          <a:sx n="76" d="100"/>
          <a:sy n="76" d="100"/>
        </p:scale>
        <p:origin x="-6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29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6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1028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788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1859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702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858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438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28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45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63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84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607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95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72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03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56300-F243-475D-A9E0-60634417528E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C4ED2D-4F6D-4DDB-B8C0-49299F987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044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novmesta.fedcdo.ru/documents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cdtk.ru/page/1649422510607-poryadok-registracii-muzeevobrazovatelnyh-organizacij-v-reestre-shkolnyh-muzeev" TargetMode="External"/><Relationship Id="rId2" Type="http://schemas.openxmlformats.org/officeDocument/2006/relationships/hyperlink" Target="https://fcdtk.ru/page/1642593997676-shkolnye-muzei-normativnaya-baz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isk.yandex.ru/i/RAFF9OL6JDaLH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0EF9B6-44B3-4378-8CDF-C429DC01E3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B2B7A770-17DD-49F6-A6A4-BE95E9A21C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5FB048D-77B9-4A6B-B2A9-99F19FC74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734" y="-125260"/>
            <a:ext cx="12191999" cy="685800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636C29D8-3CCD-43C7-AA42-80F8C94351A3}"/>
              </a:ext>
            </a:extLst>
          </p:cNvPr>
          <p:cNvSpPr/>
          <p:nvPr/>
        </p:nvSpPr>
        <p:spPr>
          <a:xfrm>
            <a:off x="996687" y="505815"/>
            <a:ext cx="9973159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Arial Black" pitchFamily="34" charset="0"/>
              </a:rPr>
              <a:t>« Особенности создания в музеях образовательных организаций разделов, посвященных участникам специальной военной операции и использование артефактов из зоны специальной военной операции»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55288" y="431038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Подготовила: учитель истории и обществознания </a:t>
            </a:r>
            <a:r>
              <a:rPr lang="ru-RU" dirty="0" err="1">
                <a:solidFill>
                  <a:schemeClr val="bg1"/>
                </a:solidFill>
                <a:latin typeface="Arial Black" pitchFamily="34" charset="0"/>
              </a:rPr>
              <a:t>Домарева</a:t>
            </a:r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 А.А.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429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55710" y="187889"/>
            <a:ext cx="8596668" cy="1954061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Создание в школьных музеях разделов, посвященных погибшим участникам СВО при исполнении воинского долга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 Black" pitchFamily="34" charset="0"/>
              </a:rPr>
              <a:t>Педагогам и руководителю школьного музея при организации работы актива обучающихся необходимо определить педагогически целесообразный и корректный инструментарий исследовательской работы!</a:t>
            </a:r>
            <a:endParaRPr lang="ru-RU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537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8132" y="546970"/>
            <a:ext cx="8596668" cy="1320800"/>
          </a:xfrm>
        </p:spPr>
        <p:txBody>
          <a:bodyPr>
            <a:normAutofit/>
          </a:bodyPr>
          <a:lstStyle/>
          <a:p>
            <a:r>
              <a:rPr lang="ru-RU" dirty="0">
                <a:latin typeface="Arial Black" pitchFamily="34" charset="0"/>
              </a:rPr>
              <a:t>Основы </a:t>
            </a:r>
            <a:r>
              <a:rPr lang="ru-RU" dirty="0" err="1">
                <a:latin typeface="Arial Black" pitchFamily="34" charset="0"/>
              </a:rPr>
              <a:t>фондово-хранительской</a:t>
            </a:r>
            <a:r>
              <a:rPr lang="ru-RU" dirty="0">
                <a:latin typeface="Arial Black" pitchFamily="34" charset="0"/>
              </a:rPr>
              <a:t> деятельности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Arial Black" pitchFamily="34" charset="0"/>
              </a:rPr>
              <a:t>С момента поступления первых предметов и артефактов музейного значения, все материалы, экспонируемые и хранящиеся в музее, составляют фонд музея образовательной организации, который разделяется на основной музейный и </a:t>
            </a:r>
            <a:r>
              <a:rPr lang="ru-RU" sz="2400" dirty="0" smtClean="0">
                <a:latin typeface="Arial Black" pitchFamily="34" charset="0"/>
              </a:rPr>
              <a:t>научно-вспомогательный</a:t>
            </a:r>
            <a:endParaRPr lang="ru-RU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093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68236" y="521918"/>
            <a:ext cx="8596668" cy="13208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 Black" pitchFamily="34" charset="0"/>
              </a:rPr>
              <a:t>Научно-вспомогательный </a:t>
            </a:r>
            <a:r>
              <a:rPr lang="ru-RU" dirty="0">
                <a:latin typeface="Arial Black" pitchFamily="34" charset="0"/>
              </a:rPr>
              <a:t>фонд </a:t>
            </a:r>
          </a:p>
        </p:txBody>
      </p:sp>
      <p:pic>
        <p:nvPicPr>
          <p:cNvPr id="3" name="Объект 2">
            <a:extLst>
              <a:ext uri="{FF2B5EF4-FFF2-40B4-BE49-F238E27FC236}">
                <a16:creationId xmlns="" xmlns:a16="http://schemas.microsoft.com/office/drawing/2014/main" id="{35AFD6BF-55C4-40C7-BEE9-163C777AB3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455" y="0"/>
            <a:ext cx="1979112" cy="197911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51353" y="1427967"/>
            <a:ext cx="849264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Копии </a:t>
            </a:r>
            <a:r>
              <a:rPr lang="ru-RU" sz="2400" dirty="0">
                <a:latin typeface="Arial Black" pitchFamily="34" charset="0"/>
              </a:rPr>
              <a:t>всех видов и техники исполнения: </a:t>
            </a:r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муляжи</a:t>
            </a:r>
            <a:r>
              <a:rPr lang="ru-RU" sz="2400" dirty="0">
                <a:latin typeface="Arial Black" pitchFamily="34" charset="0"/>
              </a:rPr>
              <a:t>, макеты, диаграммы, схемы, модели и репродукции, фото- и ксерокопии, материалы, изготовленные музеем для экспозиционной работы, тексты, репродукции с художественных произведений, фотографии из открытых источников, а также экспонаты, подверженные порче и требующие быстрой </a:t>
            </a:r>
            <a:r>
              <a:rPr lang="ru-RU" sz="2400" dirty="0" smtClean="0">
                <a:latin typeface="Arial Black" pitchFamily="34" charset="0"/>
              </a:rPr>
              <a:t>замены. </a:t>
            </a:r>
            <a:endParaRPr lang="ru-RU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565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64600" y="634652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latin typeface="Arial Black" pitchFamily="34" charset="0"/>
              </a:rPr>
              <a:t>Артефакты из зоны СВО 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4" y="1653437"/>
            <a:ext cx="8596668" cy="43879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!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В соответствии с действующим законодательством Российской Федерации хранение и экспонирование в музеях образовательных организаций оригинальных образцов любых видов оружия и боеприпасов, а также государственных наград и предметов, содержащих драгоценные металлы и камни, не представляется возможным. Для решения художественно-экспозиционных задач рекомендуется изготавливать копии данных предметов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.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2A9BF71A-96BC-4FB7-84DE-CFAE8C0BC4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9376" y="2354894"/>
            <a:ext cx="2495570" cy="249557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986147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68236" y="521918"/>
            <a:ext cx="8596668" cy="768263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Инфраструктура школьного музея</a:t>
            </a:r>
            <a:endParaRPr lang="ru-RU" sz="3200" dirty="0">
              <a:latin typeface="Arial Black" pitchFamily="34" charset="0"/>
            </a:endParaRPr>
          </a:p>
        </p:txBody>
      </p:sp>
      <p:pic>
        <p:nvPicPr>
          <p:cNvPr id="3" name="Объект 2">
            <a:extLst>
              <a:ext uri="{FF2B5EF4-FFF2-40B4-BE49-F238E27FC236}">
                <a16:creationId xmlns="" xmlns:a16="http://schemas.microsoft.com/office/drawing/2014/main" id="{35AFD6BF-55C4-40C7-BEE9-163C777AB3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455" y="0"/>
            <a:ext cx="1979112" cy="197911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51353" y="1841326"/>
            <a:ext cx="849264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 Black" pitchFamily="34" charset="0"/>
              </a:rPr>
              <a:t>При создании инфраструктуры школьных музеев рекомендуется использовать возможности мероприятия Федерального проекта «Успех каждого ребенка» Национального проекта «Образование» по приобретению средств обучения и воспитания в целях создания новых мест в образовательных организациях различных типов для реализации дополнительных общеразвивающих программ всех направленностей в рамках региональных проектов, обеспечивающих достижение целей, показателей и результата Федерального проекта «Успех каждого ребенка» национального проекта «Образование», методические рекомендации размещены по ссылке </a:t>
            </a:r>
            <a:r>
              <a:rPr lang="ru-RU" sz="2000" dirty="0">
                <a:latin typeface="Arial Black" pitchFamily="34" charset="0"/>
                <a:hlinkClick r:id="rId3"/>
              </a:rPr>
              <a:t>https://</a:t>
            </a:r>
            <a:r>
              <a:rPr lang="ru-RU" sz="2000" dirty="0" smtClean="0">
                <a:latin typeface="Arial Black" pitchFamily="34" charset="0"/>
                <a:hlinkClick r:id="rId3"/>
              </a:rPr>
              <a:t>novmesta.fedcdo.ru/documents</a:t>
            </a:r>
            <a:endParaRPr lang="ru-RU" sz="2000" dirty="0">
              <a:latin typeface="Arial Black" pitchFamily="34" charset="0"/>
            </a:endParaRPr>
          </a:p>
          <a:p>
            <a:r>
              <a:rPr lang="ru-RU" sz="2000" dirty="0" smtClean="0">
                <a:latin typeface="Arial Black" pitchFamily="34" charset="0"/>
              </a:rPr>
              <a:t>в </a:t>
            </a:r>
            <a:r>
              <a:rPr lang="ru-RU" sz="2000" dirty="0">
                <a:latin typeface="Arial Black" pitchFamily="34" charset="0"/>
              </a:rPr>
              <a:t>разделе «Нормативные документы</a:t>
            </a:r>
            <a:r>
              <a:rPr lang="ru-RU" sz="2000" dirty="0" smtClean="0">
                <a:latin typeface="Arial Black" pitchFamily="34" charset="0"/>
              </a:rPr>
              <a:t>».</a:t>
            </a:r>
            <a:endParaRPr lang="ru-RU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177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212D5C2B-4C2C-41A7-87F4-D434E601241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9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1000"/>
                    </a14:imgEffect>
                    <a14:imgEffect>
                      <a14:brightnessContrast bright="18000" contrast="-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54" y="0"/>
            <a:ext cx="9519781" cy="6367676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77447" y="2149722"/>
            <a:ext cx="9299054" cy="1826581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bg1"/>
                </a:solidFill>
                <a:latin typeface="Arial Black" pitchFamily="34" charset="0"/>
              </a:rPr>
              <a:t>Спасибо за внимание</a:t>
            </a:r>
            <a:endParaRPr lang="ru-RU" sz="48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936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674C8C32-5C63-4490-9130-AC077B24C6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5"/>
          <a:stretch/>
        </p:blipFill>
        <p:spPr>
          <a:xfrm>
            <a:off x="0" y="463464"/>
            <a:ext cx="3670126" cy="518234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382027" y="792243"/>
            <a:ext cx="6588691" cy="360439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    «</a:t>
            </a: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Сохранение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исторической</a:t>
            </a:r>
          </a:p>
          <a:p>
            <a:pPr marL="0" indent="0">
              <a:buNone/>
            </a:pP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     </a:t>
            </a: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памяти — задача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  </a:t>
            </a:r>
          </a:p>
          <a:p>
            <a:pPr marL="0" indent="0">
              <a:buNone/>
            </a:pP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    государственной </a:t>
            </a: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важности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».</a:t>
            </a:r>
          </a:p>
          <a:p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  <a:p>
            <a:pPr marL="0" indent="0" algn="r">
              <a:buNone/>
            </a:pP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  <a:p>
            <a:pPr marL="0" indent="0" algn="r">
              <a:buNone/>
            </a:pPr>
            <a:r>
              <a:rPr lang="ru-RU" sz="2000" dirty="0" smtClean="0">
                <a:latin typeface="Arial Black" pitchFamily="34" charset="0"/>
              </a:rPr>
              <a:t>Президент </a:t>
            </a:r>
            <a:r>
              <a:rPr lang="ru-RU" sz="2000" dirty="0">
                <a:latin typeface="Arial Black" pitchFamily="34" charset="0"/>
              </a:rPr>
              <a:t>Российской </a:t>
            </a:r>
            <a:r>
              <a:rPr lang="ru-RU" sz="2000" dirty="0" smtClean="0">
                <a:latin typeface="Arial Black" pitchFamily="34" charset="0"/>
              </a:rPr>
              <a:t>Федерации</a:t>
            </a:r>
          </a:p>
          <a:p>
            <a:pPr marL="0" indent="0" algn="r">
              <a:buNone/>
            </a:pPr>
            <a:r>
              <a:rPr lang="ru-RU" sz="2000" dirty="0" smtClean="0">
                <a:latin typeface="Arial Black" pitchFamily="34" charset="0"/>
              </a:rPr>
              <a:t> </a:t>
            </a:r>
            <a:r>
              <a:rPr lang="ru-RU" sz="2000" dirty="0">
                <a:latin typeface="Arial Black" pitchFamily="34" charset="0"/>
              </a:rPr>
              <a:t>В. В. Путин</a:t>
            </a:r>
            <a:endParaRPr lang="ru-RU" sz="2000" dirty="0">
              <a:solidFill>
                <a:srgbClr val="C00000"/>
              </a:solidFill>
              <a:latin typeface="Arial Black" pitchFamily="34" charset="0"/>
            </a:endParaRPr>
          </a:p>
          <a:p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831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90068" y="146137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Нормативная -правовая основа создания и деятельности музеев образовательных организаций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3" y="2160589"/>
            <a:ext cx="9493801" cy="4340419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Arial Black" pitchFamily="34" charset="0"/>
              </a:rPr>
              <a:t> </a:t>
            </a:r>
            <a:r>
              <a:rPr lang="ru-RU" sz="1200" dirty="0">
                <a:latin typeface="Arial Black" pitchFamily="34" charset="0"/>
              </a:rPr>
              <a:t>Федеральный закон от 29 декабря 2012 г. № 273-ФЗ «Об образовании в Российской Федерации» (ред. от 02.07.2021 г.); - Федеральный закон от 26 мая 1996 г. № 54-ФЗ «Музейном фонде Российской Федерации и музеях в Российской Федерации» (ред. от 11.06.2021 г.); </a:t>
            </a:r>
            <a:endParaRPr lang="ru-RU" sz="1200" dirty="0" smtClean="0">
              <a:latin typeface="Arial Black" pitchFamily="34" charset="0"/>
            </a:endParaRPr>
          </a:p>
          <a:p>
            <a:r>
              <a:rPr lang="ru-RU" sz="1200" dirty="0" smtClean="0">
                <a:latin typeface="Arial Black" pitchFamily="34" charset="0"/>
              </a:rPr>
              <a:t>-Федеральный </a:t>
            </a:r>
            <a:r>
              <a:rPr lang="ru-RU" sz="1200" dirty="0">
                <a:latin typeface="Arial Black" pitchFamily="34" charset="0"/>
              </a:rPr>
              <a:t>закон от 15 апреля 1998 г. № 64-ФЗ «О культурных ценностях, перемещенных в Союз ССР в результате Второй мировой войны и находящимися на территории Российской Федерации» (ред. от 11.06.2021 г</a:t>
            </a:r>
            <a:r>
              <a:rPr lang="ru-RU" sz="1200" dirty="0" smtClean="0">
                <a:latin typeface="Arial Black" pitchFamily="34" charset="0"/>
              </a:rPr>
              <a:t>.);</a:t>
            </a:r>
          </a:p>
          <a:p>
            <a:r>
              <a:rPr lang="ru-RU" sz="1200" dirty="0" smtClean="0">
                <a:latin typeface="Arial Black" pitchFamily="34" charset="0"/>
              </a:rPr>
              <a:t>  </a:t>
            </a:r>
            <a:r>
              <a:rPr lang="ru-RU" sz="1200" dirty="0">
                <a:latin typeface="Arial Black" pitchFamily="34" charset="0"/>
              </a:rPr>
              <a:t>Федеральный закон от 22 октября 2004 г. № 125-ФЗ «Об архивном деле в Российской Федерации» (ред. от 08.12.2020 г.). Создание и паспортизация музеев образовательных организаций осуществляется в соответствии с локальными актами: </a:t>
            </a:r>
            <a:endParaRPr lang="ru-RU" sz="1200" dirty="0" smtClean="0">
              <a:latin typeface="Arial Black" pitchFamily="34" charset="0"/>
            </a:endParaRPr>
          </a:p>
          <a:p>
            <a:r>
              <a:rPr lang="ru-RU" sz="1200" dirty="0" smtClean="0">
                <a:latin typeface="Arial Black" pitchFamily="34" charset="0"/>
              </a:rPr>
              <a:t> </a:t>
            </a:r>
            <a:r>
              <a:rPr lang="ru-RU" sz="1200" dirty="0">
                <a:latin typeface="Arial Black" pitchFamily="34" charset="0"/>
              </a:rPr>
              <a:t>Методические рекомендации о создании и функционировании структурных подразделений образовательных организаций, выполняющих </a:t>
            </a:r>
            <a:r>
              <a:rPr lang="ru-RU" sz="1200" dirty="0" smtClean="0">
                <a:latin typeface="Arial Black" pitchFamily="34" charset="0"/>
              </a:rPr>
              <a:t>учебно-воспитательные </a:t>
            </a:r>
            <a:r>
              <a:rPr lang="ru-RU" sz="1200" dirty="0">
                <a:latin typeface="Arial Black" pitchFamily="34" charset="0"/>
              </a:rPr>
              <a:t>функции музейными средствами, утвержденные Федеральным 2 центром детско-юношеского туризма и краеведения от 9 июля 2020 г.; </a:t>
            </a:r>
            <a:endParaRPr lang="ru-RU" sz="1200" dirty="0" smtClean="0">
              <a:latin typeface="Arial Black" pitchFamily="34" charset="0"/>
            </a:endParaRPr>
          </a:p>
          <a:p>
            <a:r>
              <a:rPr lang="ru-RU" sz="1200" dirty="0" smtClean="0">
                <a:latin typeface="Arial Black" pitchFamily="34" charset="0"/>
              </a:rPr>
              <a:t>Положение </a:t>
            </a:r>
            <a:r>
              <a:rPr lang="ru-RU" sz="1200" dirty="0">
                <a:latin typeface="Arial Black" pitchFamily="34" charset="0"/>
              </a:rPr>
              <a:t>о паспортизации школьных музеев Российской Федерации, утвержденное Приказом Федерального центра детско-юношеского туризма и краеведения от 29 апреля 2021 г. № 9-ОД. </a:t>
            </a:r>
            <a:endParaRPr lang="ru-RU" sz="1200" dirty="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233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5469" y="597074"/>
            <a:ext cx="9419572" cy="1732767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Перечень документов, необходимых для руководства и использования в работе руководителю музея образовательной организации (школьному музею),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размещены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на сайте 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27230" y="2780778"/>
            <a:ext cx="8596668" cy="2759543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Arial Black" pitchFamily="34" charset="0"/>
              </a:rPr>
              <a:t>ФГБОУ </a:t>
            </a:r>
            <a:r>
              <a:rPr lang="ru-RU" dirty="0">
                <a:latin typeface="Arial Black" pitchFamily="34" charset="0"/>
              </a:rPr>
              <a:t>ДО «Федеральный центр дополнительного образования и организации отдыха и оздоровления детей» (далее – ФГБОУ ДО ФЦДО): </a:t>
            </a:r>
            <a:r>
              <a:rPr lang="ru-RU" dirty="0">
                <a:latin typeface="Arial Black" pitchFamily="34" charset="0"/>
                <a:hlinkClick r:id="rId2"/>
              </a:rPr>
              <a:t>https://</a:t>
            </a:r>
            <a:r>
              <a:rPr lang="ru-RU" dirty="0" smtClean="0">
                <a:latin typeface="Arial Black" pitchFamily="34" charset="0"/>
                <a:hlinkClick r:id="rId2"/>
              </a:rPr>
              <a:t>fcdtk.ru/page/1642593997676-shkolnye-muzei-normativnaya-baza</a:t>
            </a:r>
            <a:r>
              <a:rPr lang="ru-RU" dirty="0" smtClean="0">
                <a:latin typeface="Arial Black" pitchFamily="34" charset="0"/>
              </a:rPr>
              <a:t>  </a:t>
            </a:r>
          </a:p>
          <a:p>
            <a:r>
              <a:rPr lang="ru-RU" dirty="0" smtClean="0">
                <a:latin typeface="Arial Black" pitchFamily="34" charset="0"/>
              </a:rPr>
              <a:t>Информация </a:t>
            </a:r>
            <a:r>
              <a:rPr lang="ru-RU" dirty="0">
                <a:latin typeface="Arial Black" pitchFamily="34" charset="0"/>
              </a:rPr>
              <a:t>о порядке регистрации музеев образовательных организаций на портале школьных музеев ФГБОУ ДО ФЦДО размещена на сайте ФГБОУ ДО ФЦДО </a:t>
            </a:r>
            <a:r>
              <a:rPr lang="ru-RU" dirty="0">
                <a:latin typeface="Arial Black" pitchFamily="34" charset="0"/>
                <a:hlinkClick r:id="rId3"/>
              </a:rPr>
              <a:t>https://</a:t>
            </a:r>
            <a:r>
              <a:rPr lang="ru-RU" dirty="0" smtClean="0">
                <a:latin typeface="Arial Black" pitchFamily="34" charset="0"/>
                <a:hlinkClick r:id="rId3"/>
              </a:rPr>
              <a:t>fcdtk.ru/page/1649422510607-poryadok-registracii-muzeevobrazovatelnyh-organizacij-v-reestre-shkolnyh-muzeev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М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етодические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рекомендации по созданию в музеях образовательных организаций разделов, посвященных участникам специальной военной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операции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  <a:hlinkClick r:id="rId4"/>
              </a:rPr>
              <a:t>https://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  <a:hlinkClick r:id="rId4"/>
              </a:rPr>
              <a:t>disk.yandex.ru/i/RAFF9OL6JDaLHg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 smtClean="0">
              <a:latin typeface="Arial Black" pitchFamily="34" charset="0"/>
            </a:endParaRPr>
          </a:p>
          <a:p>
            <a:endParaRPr lang="ru-RU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76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0416" y="388307"/>
            <a:ext cx="9073586" cy="154209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</a:rPr>
              <a:t>Актуализация </a:t>
            </a:r>
            <a:r>
              <a:rPr lang="ru-RU" sz="2400" b="1" dirty="0">
                <a:latin typeface="Arial Black" pitchFamily="34" charset="0"/>
              </a:rPr>
              <a:t>тематики экспозиций, посвящённых участникам специальной военной операции, проявившим отвагу, мужество и героизм при выполнении воинского долга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Arial Black" pitchFamily="34" charset="0"/>
              </a:rPr>
              <a:t>Актуальность патриотического воспитания средствами музейной педагогики на сегодняшний день приобретает особое значение. </a:t>
            </a:r>
            <a:endParaRPr lang="ru-RU" dirty="0" smtClean="0">
              <a:latin typeface="Arial Black" pitchFamily="34" charset="0"/>
            </a:endParaRPr>
          </a:p>
          <a:p>
            <a:pPr algn="just"/>
            <a:r>
              <a:rPr lang="ru-RU" dirty="0">
                <a:latin typeface="Arial Black" pitchFamily="34" charset="0"/>
              </a:rPr>
              <a:t>Создание экспозиций в действующих школьных музеях или создание школьного музея, посвященного Героям – участникам специальной военной операции (далее – СВО) должно иметь в основе общие принципы создания музеев (экспозиций в музеях) образовательных организаций. При этом следует руководствоваться не только музейными правилами, но и принципами музейной </a:t>
            </a:r>
            <a:r>
              <a:rPr lang="ru-RU" dirty="0" smtClean="0">
                <a:latin typeface="Arial Black" pitchFamily="34" charset="0"/>
              </a:rPr>
              <a:t>педагогики</a:t>
            </a:r>
          </a:p>
          <a:p>
            <a:pPr marL="0" indent="0" algn="ctr">
              <a:buNone/>
            </a:pPr>
            <a:r>
              <a:rPr lang="ru-RU" dirty="0">
                <a:latin typeface="Arial Black" pitchFamily="34" charset="0"/>
              </a:rPr>
              <a:t>Принципы музейной педагогики:</a:t>
            </a:r>
          </a:p>
          <a:p>
            <a:pPr algn="just"/>
            <a:r>
              <a:rPr lang="ru-RU" dirty="0">
                <a:latin typeface="Arial Black" pitchFamily="34" charset="0"/>
              </a:rPr>
              <a:t>- историзм; </a:t>
            </a:r>
          </a:p>
          <a:p>
            <a:pPr algn="just"/>
            <a:r>
              <a:rPr lang="ru-RU" dirty="0">
                <a:latin typeface="Arial Black" pitchFamily="34" charset="0"/>
              </a:rPr>
              <a:t>- формирование исторического сознания; </a:t>
            </a:r>
          </a:p>
          <a:p>
            <a:pPr algn="just"/>
            <a:r>
              <a:rPr lang="ru-RU" dirty="0">
                <a:latin typeface="Arial Black" pitchFamily="34" charset="0"/>
              </a:rPr>
              <a:t>- изучение и сохранение социальной памяти; </a:t>
            </a:r>
          </a:p>
          <a:p>
            <a:pPr algn="just"/>
            <a:r>
              <a:rPr lang="ru-RU" dirty="0">
                <a:latin typeface="Arial Black" pitchFamily="34" charset="0"/>
              </a:rPr>
              <a:t>- предметность и наглядность; формирование понятия памятника; </a:t>
            </a:r>
          </a:p>
          <a:p>
            <a:pPr algn="just"/>
            <a:r>
              <a:rPr lang="ru-RU" dirty="0">
                <a:latin typeface="Arial Black" pitchFamily="34" charset="0"/>
              </a:rPr>
              <a:t>- развитие интереса и инициативности у различных групп школьников различными методами и </a:t>
            </a:r>
            <a:r>
              <a:rPr lang="ru-RU" dirty="0" smtClean="0">
                <a:latin typeface="Arial Black" pitchFamily="34" charset="0"/>
              </a:rPr>
              <a:t>приемами. </a:t>
            </a:r>
            <a:endParaRPr lang="ru-RU" dirty="0">
              <a:latin typeface="Arial Black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73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64600" y="634652"/>
            <a:ext cx="8596668" cy="132080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Arial Black" pitchFamily="34" charset="0"/>
              </a:rPr>
              <a:t>Экспозиции, уголки, комнаты, музеи, посвященные участникам специальной военной операции 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! </a:t>
            </a:r>
            <a:r>
              <a:rPr lang="ru-RU" dirty="0" smtClean="0">
                <a:latin typeface="Arial Black" pitchFamily="34" charset="0"/>
              </a:rPr>
              <a:t> Рекомендовано </a:t>
            </a:r>
            <a:r>
              <a:rPr lang="ru-RU" dirty="0">
                <a:latin typeface="Arial Black" pitchFamily="34" charset="0"/>
              </a:rPr>
              <a:t>рассматривать как мемориальные музеи, созданные в память о </a:t>
            </a:r>
            <a:r>
              <a:rPr lang="ru-RU" dirty="0" smtClean="0">
                <a:latin typeface="Arial Black" pitchFamily="34" charset="0"/>
              </a:rPr>
              <a:t>героях, конкретных событий СВО.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Мемориальный музей может быть создан в </a:t>
            </a:r>
            <a:r>
              <a:rPr lang="ru-RU" dirty="0">
                <a:latin typeface="Arial Black" pitchFamily="34" charset="0"/>
              </a:rPr>
              <a:t>том месте, здании, в котором жил или учился человек, или в месте совершения героических действий. </a:t>
            </a:r>
            <a:endParaRPr lang="ru-RU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 Black" pitchFamily="34" charset="0"/>
              </a:rPr>
              <a:t>Разновидностью мемориального музея являются историко-биографические музеи, где могут храниться подлинные вещи, принадлежавшие изучаемому лицу.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2A9BF71A-96BC-4FB7-84DE-CFAE8C0BC4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9376" y="2354894"/>
            <a:ext cx="2495570" cy="249557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33504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68236" y="521918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 Black" pitchFamily="34" charset="0"/>
              </a:rPr>
              <a:t>Порядок </a:t>
            </a:r>
            <a:r>
              <a:rPr lang="ru-RU" dirty="0">
                <a:latin typeface="Arial Black" pitchFamily="34" charset="0"/>
              </a:rPr>
              <a:t>действий при создании музея, уголка, комнаты, экспозиции</a:t>
            </a:r>
          </a:p>
        </p:txBody>
      </p:sp>
      <p:pic>
        <p:nvPicPr>
          <p:cNvPr id="3" name="Объект 2">
            <a:extLst>
              <a:ext uri="{FF2B5EF4-FFF2-40B4-BE49-F238E27FC236}">
                <a16:creationId xmlns="" xmlns:a16="http://schemas.microsoft.com/office/drawing/2014/main" id="{35AFD6BF-55C4-40C7-BEE9-163C777AB3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455" y="0"/>
            <a:ext cx="1979112" cy="197911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89139" y="1997838"/>
            <a:ext cx="903126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Arial Black" pitchFamily="34" charset="0"/>
              </a:rPr>
              <a:t>1.определить </a:t>
            </a:r>
            <a:r>
              <a:rPr lang="ru-RU" sz="2200" dirty="0">
                <a:latin typeface="Arial Black" pitchFamily="34" charset="0"/>
              </a:rPr>
              <a:t>основную идею раздела экспозиции; </a:t>
            </a:r>
            <a:endParaRPr lang="ru-RU" sz="2200" dirty="0" smtClean="0">
              <a:latin typeface="Arial Black" pitchFamily="34" charset="0"/>
            </a:endParaRPr>
          </a:p>
          <a:p>
            <a:r>
              <a:rPr lang="ru-RU" sz="2200" dirty="0" smtClean="0">
                <a:latin typeface="Arial Black" pitchFamily="34" charset="0"/>
              </a:rPr>
              <a:t>2</a:t>
            </a:r>
            <a:r>
              <a:rPr lang="ru-RU" sz="2200" dirty="0">
                <a:latin typeface="Arial Black" pitchFamily="34" charset="0"/>
              </a:rPr>
              <a:t>. определить направленность исследований; </a:t>
            </a:r>
            <a:endParaRPr lang="ru-RU" sz="2200" dirty="0" smtClean="0">
              <a:latin typeface="Arial Black" pitchFamily="34" charset="0"/>
            </a:endParaRPr>
          </a:p>
          <a:p>
            <a:r>
              <a:rPr lang="ru-RU" sz="2200" dirty="0" smtClean="0">
                <a:latin typeface="Arial Black" pitchFamily="34" charset="0"/>
              </a:rPr>
              <a:t>3</a:t>
            </a:r>
            <a:r>
              <a:rPr lang="ru-RU" sz="2200" dirty="0">
                <a:latin typeface="Arial Black" pitchFamily="34" charset="0"/>
              </a:rPr>
              <a:t>. определить основные формы и методы работы</a:t>
            </a:r>
            <a:r>
              <a:rPr lang="ru-RU" sz="2200" dirty="0" smtClean="0">
                <a:latin typeface="Arial Black" pitchFamily="34" charset="0"/>
              </a:rPr>
              <a:t>;</a:t>
            </a:r>
          </a:p>
          <a:p>
            <a:r>
              <a:rPr lang="ru-RU" sz="2200" dirty="0" smtClean="0">
                <a:latin typeface="Arial Black" pitchFamily="34" charset="0"/>
              </a:rPr>
              <a:t>4</a:t>
            </a:r>
            <a:r>
              <a:rPr lang="ru-RU" sz="2200" dirty="0">
                <a:latin typeface="Arial Black" pitchFamily="34" charset="0"/>
              </a:rPr>
              <a:t>. выявить заинтересованных лиц из числа родных и близких лица; </a:t>
            </a:r>
            <a:endParaRPr lang="ru-RU" sz="2200" dirty="0" smtClean="0">
              <a:latin typeface="Arial Black" pitchFamily="34" charset="0"/>
            </a:endParaRPr>
          </a:p>
          <a:p>
            <a:r>
              <a:rPr lang="ru-RU" sz="2200" dirty="0" smtClean="0">
                <a:latin typeface="Arial Black" pitchFamily="34" charset="0"/>
              </a:rPr>
              <a:t>5</a:t>
            </a:r>
            <a:r>
              <a:rPr lang="ru-RU" sz="2200" dirty="0">
                <a:latin typeface="Arial Black" pitchFamily="34" charset="0"/>
              </a:rPr>
              <a:t>. организовать поиск материалов для создания экспозиции; </a:t>
            </a:r>
            <a:endParaRPr lang="ru-RU" sz="2200" dirty="0" smtClean="0">
              <a:latin typeface="Arial Black" pitchFamily="34" charset="0"/>
            </a:endParaRPr>
          </a:p>
          <a:p>
            <a:r>
              <a:rPr lang="ru-RU" sz="2200" dirty="0" smtClean="0">
                <a:latin typeface="Arial Black" pitchFamily="34" charset="0"/>
              </a:rPr>
              <a:t>6</a:t>
            </a:r>
            <a:r>
              <a:rPr lang="ru-RU" sz="2200" dirty="0">
                <a:latin typeface="Arial Black" pitchFamily="34" charset="0"/>
              </a:rPr>
              <a:t>. определить основные формы сотрудничества; </a:t>
            </a:r>
            <a:endParaRPr lang="ru-RU" sz="2200" dirty="0" smtClean="0">
              <a:latin typeface="Arial Black" pitchFamily="34" charset="0"/>
            </a:endParaRPr>
          </a:p>
          <a:p>
            <a:r>
              <a:rPr lang="ru-RU" sz="2200" dirty="0" smtClean="0">
                <a:latin typeface="Arial Black" pitchFamily="34" charset="0"/>
              </a:rPr>
              <a:t>7</a:t>
            </a:r>
            <a:r>
              <a:rPr lang="ru-RU" sz="2200" dirty="0">
                <a:latin typeface="Arial Black" pitchFamily="34" charset="0"/>
              </a:rPr>
              <a:t>. составить план экспозиции; </a:t>
            </a:r>
            <a:endParaRPr lang="ru-RU" sz="2200" dirty="0" smtClean="0">
              <a:latin typeface="Arial Black" pitchFamily="34" charset="0"/>
            </a:endParaRPr>
          </a:p>
          <a:p>
            <a:r>
              <a:rPr lang="ru-RU" sz="2200" dirty="0" smtClean="0">
                <a:latin typeface="Arial Black" pitchFamily="34" charset="0"/>
              </a:rPr>
              <a:t>8</a:t>
            </a:r>
            <a:r>
              <a:rPr lang="ru-RU" sz="2200" dirty="0">
                <a:latin typeface="Arial Black" pitchFamily="34" charset="0"/>
              </a:rPr>
              <a:t>. выполнить эскизный проект; </a:t>
            </a:r>
            <a:endParaRPr lang="ru-RU" sz="2200" dirty="0" smtClean="0">
              <a:latin typeface="Arial Black" pitchFamily="34" charset="0"/>
            </a:endParaRPr>
          </a:p>
          <a:p>
            <a:r>
              <a:rPr lang="ru-RU" sz="2200" dirty="0" smtClean="0">
                <a:latin typeface="Arial Black" pitchFamily="34" charset="0"/>
              </a:rPr>
              <a:t>9</a:t>
            </a:r>
            <a:r>
              <a:rPr lang="ru-RU" sz="2200" dirty="0">
                <a:latin typeface="Arial Black" pitchFamily="34" charset="0"/>
              </a:rPr>
              <a:t>. оформить раздел в экспозиционно-выставочном зале музея или в постоянной </a:t>
            </a:r>
            <a:r>
              <a:rPr lang="ru-RU" sz="2200" dirty="0" smtClean="0">
                <a:latin typeface="Arial Black" pitchFamily="34" charset="0"/>
              </a:rPr>
              <a:t>экспозиции </a:t>
            </a:r>
            <a:r>
              <a:rPr lang="ru-RU" sz="2200" dirty="0">
                <a:latin typeface="Arial Black" pitchFamily="34" charset="0"/>
              </a:rPr>
              <a:t>музея.</a:t>
            </a:r>
          </a:p>
        </p:txBody>
      </p:sp>
    </p:spTree>
    <p:extLst>
      <p:ext uri="{BB962C8B-B14F-4D97-AF65-F5344CB8AC3E}">
        <p14:creationId xmlns:p14="http://schemas.microsoft.com/office/powerpoint/2010/main" val="1367078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8132" y="54697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 Black" pitchFamily="34" charset="0"/>
              </a:rPr>
              <a:t>Совместная работа руководителя музея образовательной организации и активистов музея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latin typeface="Arial Black" pitchFamily="34" charset="0"/>
              </a:rPr>
              <a:t>Рекомендуется</a:t>
            </a:r>
            <a:r>
              <a:rPr lang="ru-RU" dirty="0" smtClean="0">
                <a:latin typeface="Arial Black" pitchFamily="34" charset="0"/>
              </a:rPr>
              <a:t>:</a:t>
            </a:r>
          </a:p>
          <a:p>
            <a:r>
              <a:rPr lang="ru-RU" dirty="0">
                <a:latin typeface="Arial Black" pitchFamily="34" charset="0"/>
              </a:rPr>
              <a:t>1. Выстраивать работу по проведению живых встреч обучающихся с участниками СВО или родственниками</a:t>
            </a:r>
            <a:r>
              <a:rPr lang="ru-RU" dirty="0" smtClean="0">
                <a:latin typeface="Arial Black" pitchFamily="34" charset="0"/>
              </a:rPr>
              <a:t>;</a:t>
            </a:r>
          </a:p>
          <a:p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>
                <a:latin typeface="Arial Black" pitchFamily="34" charset="0"/>
              </a:rPr>
              <a:t>2. Региональному куратору музеев образовательных организаций создать </a:t>
            </a:r>
            <a:r>
              <a:rPr lang="ru-RU" dirty="0" err="1">
                <a:latin typeface="Arial Black" pitchFamily="34" charset="0"/>
              </a:rPr>
              <a:t>межмузейную</a:t>
            </a:r>
            <a:r>
              <a:rPr lang="ru-RU" dirty="0">
                <a:latin typeface="Arial Black" pitchFamily="34" charset="0"/>
              </a:rPr>
              <a:t> рабочую группу совместно с Комитетом семей воинов Отечества, Государственным фондом «Защитники </a:t>
            </a:r>
            <a:r>
              <a:rPr lang="ru-RU" dirty="0" smtClean="0">
                <a:latin typeface="Arial Black" pitchFamily="34" charset="0"/>
              </a:rPr>
              <a:t>Отечества»; 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3</a:t>
            </a:r>
            <a:r>
              <a:rPr lang="ru-RU" dirty="0">
                <a:latin typeface="Arial Black" pitchFamily="34" charset="0"/>
              </a:rPr>
              <a:t>. Вести постоянный контакт с семьями, сослуживцами, товарищами участников СВО; 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4</a:t>
            </a:r>
            <a:r>
              <a:rPr lang="ru-RU" dirty="0">
                <a:latin typeface="Arial Black" pitchFamily="34" charset="0"/>
              </a:rPr>
              <a:t>. Регулярно проводить поиск и сбор вещественных и документальных предметов; 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5</a:t>
            </a:r>
            <a:r>
              <a:rPr lang="ru-RU" dirty="0">
                <a:latin typeface="Arial Black" pitchFamily="34" charset="0"/>
              </a:rPr>
              <a:t>. Составлять летопись и хронологию событий; 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6</a:t>
            </a:r>
            <a:r>
              <a:rPr lang="ru-RU" dirty="0">
                <a:latin typeface="Arial Black" pitchFamily="34" charset="0"/>
              </a:rPr>
              <a:t>. Проводить систематизацию и обобщение материалов; 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7</a:t>
            </a:r>
            <a:r>
              <a:rPr lang="ru-RU" dirty="0">
                <a:latin typeface="Arial Black" pitchFamily="34" charset="0"/>
              </a:rPr>
              <a:t>. Оформить раздел в экспозиционно-выставочном зале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85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8132" y="54697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 Black" pitchFamily="34" charset="0"/>
              </a:rPr>
              <a:t>Рекомендуемые формы работы с экспозициями, посвященными участникам </a:t>
            </a:r>
            <a:r>
              <a:rPr lang="ru-RU" dirty="0" smtClean="0">
                <a:latin typeface="Arial Black" pitchFamily="34" charset="0"/>
              </a:rPr>
              <a:t>СВО 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Arial Black" pitchFamily="34" charset="0"/>
              </a:rPr>
              <a:t> </a:t>
            </a:r>
            <a:r>
              <a:rPr lang="ru-RU" sz="2400" dirty="0">
                <a:latin typeface="Arial Black" pitchFamily="34" charset="0"/>
              </a:rPr>
              <a:t>Создание экскурсий по </a:t>
            </a:r>
            <a:r>
              <a:rPr lang="ru-RU" sz="2400" dirty="0" smtClean="0">
                <a:latin typeface="Arial Black" pitchFamily="34" charset="0"/>
              </a:rPr>
              <a:t>экспозициям</a:t>
            </a:r>
          </a:p>
          <a:p>
            <a:r>
              <a:rPr lang="ru-RU" sz="2400" dirty="0" smtClean="0">
                <a:latin typeface="Arial Black" pitchFamily="34" charset="0"/>
              </a:rPr>
              <a:t>  </a:t>
            </a:r>
            <a:r>
              <a:rPr lang="ru-RU" sz="2400" dirty="0">
                <a:latin typeface="Arial Black" pitchFamily="34" charset="0"/>
              </a:rPr>
              <a:t>Уроки мужества, тематические часы, акции </a:t>
            </a:r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Передвижные </a:t>
            </a:r>
            <a:r>
              <a:rPr lang="ru-RU" sz="2400" dirty="0">
                <a:latin typeface="Arial Black" pitchFamily="34" charset="0"/>
              </a:rPr>
              <a:t>экспозиции </a:t>
            </a:r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Виртуальные </a:t>
            </a:r>
            <a:r>
              <a:rPr lang="ru-RU" sz="2400" dirty="0">
                <a:latin typeface="Arial Black" pitchFamily="34" charset="0"/>
              </a:rPr>
              <a:t>выставки </a:t>
            </a:r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</a:t>
            </a:r>
            <a:r>
              <a:rPr lang="ru-RU" sz="2400" dirty="0">
                <a:latin typeface="Arial Black" pitchFamily="34" charset="0"/>
              </a:rPr>
              <a:t>Интеграция дополнительного и общего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66712027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266</TotalTime>
  <Words>1024</Words>
  <Application>Microsoft Office PowerPoint</Application>
  <PresentationFormat>Произвольный</PresentationFormat>
  <Paragraphs>70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Презентация PowerPoint</vt:lpstr>
      <vt:lpstr>Презентация PowerPoint</vt:lpstr>
      <vt:lpstr>Нормативная -правовая основа создания и деятельности музеев образовательных организаций</vt:lpstr>
      <vt:lpstr>Перечень документов, необходимых для руководства и использования в работе руководителю музея образовательной организации (школьному музею), размещены на сайте </vt:lpstr>
      <vt:lpstr>Актуализация тематики экспозиций, посвящённых участникам специальной военной операции, проявившим отвагу, мужество и героизм при выполнении воинского долга</vt:lpstr>
      <vt:lpstr>Экспозиции, уголки, комнаты, музеи, посвященные участникам специальной военной операции </vt:lpstr>
      <vt:lpstr>Порядок действий при создании музея, уголка, комнаты, экспозиции</vt:lpstr>
      <vt:lpstr>Совместная работа руководителя музея образовательной организации и активистов музея</vt:lpstr>
      <vt:lpstr>Рекомендуемые формы работы с экспозициями, посвященными участникам СВО </vt:lpstr>
      <vt:lpstr>Создание в школьных музеях разделов, посвященных погибшим участникам СВО при исполнении воинского долга</vt:lpstr>
      <vt:lpstr>Основы фондово-хранительской деятельности</vt:lpstr>
      <vt:lpstr>Научно-вспомогательный фонд </vt:lpstr>
      <vt:lpstr>Артефакты из зоны СВО </vt:lpstr>
      <vt:lpstr>Инфраструктура школьного музея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24</cp:revision>
  <dcterms:created xsi:type="dcterms:W3CDTF">2023-01-03T09:51:05Z</dcterms:created>
  <dcterms:modified xsi:type="dcterms:W3CDTF">2024-02-15T16:09:22Z</dcterms:modified>
</cp:coreProperties>
</file>