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sldIdLst>
    <p:sldId id="256" r:id="rId2"/>
    <p:sldId id="258" r:id="rId3"/>
    <p:sldId id="293" r:id="rId4"/>
    <p:sldId id="260" r:id="rId5"/>
    <p:sldId id="295" r:id="rId6"/>
    <p:sldId id="294" r:id="rId7"/>
    <p:sldId id="262" r:id="rId8"/>
    <p:sldId id="264" r:id="rId9"/>
    <p:sldId id="268" r:id="rId10"/>
    <p:sldId id="283" r:id="rId11"/>
    <p:sldId id="284" r:id="rId12"/>
    <p:sldId id="296" r:id="rId13"/>
    <p:sldId id="269" r:id="rId14"/>
    <p:sldId id="270" r:id="rId15"/>
    <p:sldId id="289" r:id="rId16"/>
    <p:sldId id="290" r:id="rId17"/>
    <p:sldId id="291" r:id="rId18"/>
    <p:sldId id="292" r:id="rId19"/>
    <p:sldId id="271" r:id="rId20"/>
    <p:sldId id="272" r:id="rId21"/>
    <p:sldId id="285" r:id="rId22"/>
    <p:sldId id="286" r:id="rId23"/>
    <p:sldId id="297" r:id="rId24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542" y="-22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902CF2-066F-4A5D-A702-FE2B493D935F}" type="datetimeFigureOut">
              <a:rPr lang="ru-RU" smtClean="0"/>
              <a:pPr/>
              <a:t>20.12.2023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58D1B1-FEB0-4BC1-BB1F-032018D5CBC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41308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58D1B1-FEB0-4BC1-BB1F-032018D5CBCB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53513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9965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3659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746009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98467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970518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661392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07491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4960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16525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358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6014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12/20/2023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83080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12/20/2023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28627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12/20/2023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71293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89814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12/20/2023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9548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12/20/2023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07509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44824"/>
            <a:ext cx="6984776" cy="2016224"/>
          </a:xfrm>
        </p:spPr>
        <p:txBody>
          <a:bodyPr>
            <a:noAutofit/>
          </a:bodyPr>
          <a:lstStyle/>
          <a:p>
            <a:pPr algn="ctr"/>
            <a:r>
              <a:rPr lang="ru-RU" sz="2600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«Перспективные </a:t>
            </a:r>
            <a:r>
              <a:rPr lang="ru-RU" sz="2600" b="1" dirty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и календарные планы педагогов ДОУ как основа  планирования </a:t>
            </a:r>
            <a:r>
              <a:rPr lang="ru-RU" sz="2600" b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образовательной деятельности </a:t>
            </a:r>
            <a:r>
              <a:rPr lang="ru-RU" sz="2600" b="1" dirty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в  соответствии с ФГОС ДО  и ФОП ДО»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4454727" y="4653136"/>
            <a:ext cx="3810000" cy="1224136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Подготовила: </a:t>
            </a: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Пишняк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 С.П. старший воспитатель  МБДОУ «Детский сад «Лесная сказка» </a:t>
            </a: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пгт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. Молодежное»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8436" y="332656"/>
            <a:ext cx="83880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  <a:cs typeface="Times New Roman" pitchFamily="18" charset="0"/>
              </a:rPr>
              <a:t>Муниципальное бюджетное дошкольное образовательное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  <a:cs typeface="Times New Roman" pitchFamily="18" charset="0"/>
              </a:rPr>
              <a:t>учреждение  </a:t>
            </a:r>
            <a:endParaRPr lang="ru-RU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  <a:cs typeface="Times New Roman" pitchFamily="18" charset="0"/>
            </a:endParaRPr>
          </a:p>
          <a:p>
            <a:pPr algn="ctr"/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  <a:cs typeface="Times New Roman" pitchFamily="18" charset="0"/>
              </a:rPr>
              <a:t>«Детский сад «Лесная сказка» </a:t>
            </a:r>
            <a:r>
              <a:rPr lang="ru-RU" dirty="0" err="1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  <a:cs typeface="Times New Roman" pitchFamily="18" charset="0"/>
              </a:rPr>
              <a:t>пгт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  <a:cs typeface="Times New Roman" pitchFamily="18" charset="0"/>
              </a:rPr>
              <a:t>. Молодежное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  <a:cs typeface="Times New Roman" pitchFamily="18" charset="0"/>
              </a:rPr>
              <a:t>»</a:t>
            </a:r>
          </a:p>
          <a:p>
            <a:pPr algn="ctr"/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  <a:cs typeface="Times New Roman" pitchFamily="18" charset="0"/>
              </a:rPr>
              <a:t>Симферопольского района Республики Крым</a:t>
            </a:r>
            <a:endParaRPr lang="ru-RU" dirty="0">
              <a:solidFill>
                <a:schemeClr val="accent2">
                  <a:lumMod val="50000"/>
                </a:schemeClr>
              </a:solidFill>
              <a:latin typeface="Bookman Old Style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Lenovo\Desktop\ррр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80378"/>
            <a:ext cx="8751798" cy="5828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79512" y="314131"/>
            <a:ext cx="8964488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indent="-342900" algn="ctr" fontAlgn="base">
              <a:spcAft>
                <a:spcPct val="0"/>
              </a:spcAft>
              <a:buClr>
                <a:srgbClr val="003366"/>
              </a:buClr>
              <a:buSzPct val="75000"/>
            </a:pPr>
            <a:r>
              <a:rPr lang="ru-RU" sz="2200" b="1" kern="0" dirty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  <a:cs typeface="Arial"/>
              </a:rPr>
              <a:t>Структура </a:t>
            </a:r>
            <a:r>
              <a:rPr lang="ru-RU" sz="2200" b="1" kern="0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  <a:cs typeface="Arial"/>
              </a:rPr>
              <a:t>перспективного  комплексно-тематического   </a:t>
            </a:r>
            <a:r>
              <a:rPr lang="ru-RU" sz="2200" b="1" kern="0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  <a:cs typeface="Arial"/>
              </a:rPr>
              <a:t>планирования </a:t>
            </a:r>
            <a:r>
              <a:rPr lang="ru-RU" sz="2200" b="1" kern="0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  <a:cs typeface="Arial"/>
              </a:rPr>
              <a:t>образовательной деятельности </a:t>
            </a:r>
          </a:p>
          <a:p>
            <a:pPr lvl="0" indent="-342900" algn="ctr" fontAlgn="base">
              <a:spcAft>
                <a:spcPct val="0"/>
              </a:spcAft>
              <a:buClr>
                <a:srgbClr val="003366"/>
              </a:buClr>
              <a:buSzPct val="75000"/>
            </a:pPr>
            <a:r>
              <a:rPr lang="ru-RU" b="1" kern="0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  <a:cs typeface="Arial"/>
              </a:rPr>
              <a:t>(старшая группа) </a:t>
            </a:r>
            <a:endParaRPr lang="ru-RU" b="1" kern="0" dirty="0">
              <a:solidFill>
                <a:schemeClr val="accent2">
                  <a:lumMod val="50000"/>
                </a:schemeClr>
              </a:solidFill>
              <a:latin typeface="Bookman Old Style" pitchFamily="18" charset="0"/>
              <a:cs typeface="Arial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0212559"/>
              </p:ext>
            </p:extLst>
          </p:nvPr>
        </p:nvGraphicFramePr>
        <p:xfrm>
          <a:off x="179512" y="1484784"/>
          <a:ext cx="8784976" cy="48950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86846"/>
                <a:gridCol w="2876498"/>
                <a:gridCol w="1321632"/>
              </a:tblGrid>
              <a:tr h="370840">
                <a:tc gridSpan="3"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effectLst/>
                          <a:latin typeface="Times New Roman"/>
                          <a:ea typeface="Calibri"/>
                        </a:rPr>
                        <a:t>Месяц  СЕНТЯБРЬ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 gridSpan="3"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effectLst/>
                          <a:latin typeface="Times New Roman"/>
                          <a:ea typeface="Calibri"/>
                        </a:rPr>
                        <a:t>Неделя 1 </a:t>
                      </a:r>
                      <a:r>
                        <a:rPr lang="ru-RU" sz="1800" dirty="0" smtClean="0">
                          <a:effectLst/>
                          <a:latin typeface="Times New Roman"/>
                          <a:ea typeface="Calibri"/>
                        </a:rPr>
                        <a:t>(с 1 по 8 сентября 2023)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 gridSpan="2">
                  <a:txBody>
                    <a:bodyPr/>
                    <a:lstStyle/>
                    <a:p>
                      <a:r>
                        <a:rPr lang="ru-RU" sz="1800" b="1" dirty="0" smtClean="0">
                          <a:effectLst/>
                          <a:latin typeface="Times New Roman"/>
                          <a:ea typeface="Calibri"/>
                        </a:rPr>
                        <a:t>                                         </a:t>
                      </a:r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Calibri"/>
                        </a:rPr>
                        <a:t>Тема недели: </a:t>
                      </a: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 «</a:t>
                      </a:r>
                      <a:r>
                        <a:rPr lang="ru-RU" sz="1800" b="1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Times New Roman"/>
                        </a:rPr>
                        <a:t>День знаний»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Программные задачи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209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Планируемые результаты на конец недели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Итоговое 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мероприятие </a:t>
                      </a:r>
                      <a:endParaRPr lang="ru-RU" sz="14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О.О. Познавательное</a:t>
                      </a:r>
                    </a:p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О.О. Речевое</a:t>
                      </a:r>
                    </a:p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О.О. Художественно-эстетическое</a:t>
                      </a:r>
                    </a:p>
                    <a:p>
                      <a:r>
                        <a:rPr lang="ru-RU" sz="1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Цель: </a:t>
                      </a:r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Развивать коммуникативно-речевую компетентность.     Формировать литературные и художественные представления, стимулировать желание использовать в сказочных, повествовательных, изобразительных сюжетах накопленные впечатления в процессе летнего отдыха.    Развивать  творческие  способности.</a:t>
                      </a:r>
                    </a:p>
                    <a:p>
                      <a:r>
                        <a:rPr lang="ru-RU" sz="1400" dirty="0" smtClean="0">
                          <a:latin typeface="Times New Roman" pitchFamily="18" charset="0"/>
                          <a:cs typeface="Times New Roman" pitchFamily="18" charset="0"/>
                        </a:rPr>
                        <a:t>Развивать у  детей познавательную   мотивацию, интерес к школе, книгам. Формировать дружеские, доброжелательные отношения между  детьми.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умеют составлять план рассказа для эмоциональной, реалистичной передачи  сюжета; </a:t>
                      </a:r>
                    </a:p>
                    <a:p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умеют определять собственную позицию;  </a:t>
                      </a:r>
                    </a:p>
                    <a:p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умеют делиться впечатлениями с детьми и воспитателем; </a:t>
                      </a:r>
                    </a:p>
                    <a:p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придерживаются культуры речевого общения: дослушивает собеседника до конца, не допускает грубых интонаций; </a:t>
                      </a:r>
                    </a:p>
                    <a:p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 активно используют разнообразные изобразительные материалы для творческой передачи своих впечатлений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Досуг «Снова детский сад – встречает дошколят» </a:t>
                      </a:r>
                    </a:p>
                    <a:p>
                      <a:r>
                        <a:rPr kumimoji="0" lang="ru-RU" sz="1400" b="0" i="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Квест</a:t>
                      </a:r>
                      <a:r>
                        <a:rPr kumimoji="0" lang="ru-RU" sz="14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«Много правил есть на свете, их должны запомнить дети!»  (ОБЖ)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116632"/>
            <a:ext cx="878497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-342900" algn="ctr" fontAlgn="base">
              <a:spcAft>
                <a:spcPct val="0"/>
              </a:spcAft>
              <a:buClr>
                <a:srgbClr val="003366"/>
              </a:buClr>
              <a:buSzPct val="75000"/>
            </a:pPr>
            <a:r>
              <a:rPr lang="ru-RU" sz="2100" b="1" kern="0" dirty="0">
                <a:solidFill>
                  <a:srgbClr val="54A021">
                    <a:lumMod val="50000"/>
                  </a:srgbClr>
                </a:solidFill>
                <a:latin typeface="Bookman Old Style" pitchFamily="18" charset="0"/>
                <a:cs typeface="Arial"/>
              </a:rPr>
              <a:t>Структура </a:t>
            </a:r>
            <a:r>
              <a:rPr lang="ru-RU" sz="2100" b="1" kern="0" dirty="0" smtClean="0">
                <a:solidFill>
                  <a:srgbClr val="54A021">
                    <a:lumMod val="50000"/>
                  </a:srgbClr>
                </a:solidFill>
                <a:latin typeface="Bookman Old Style" pitchFamily="18" charset="0"/>
                <a:cs typeface="Arial"/>
              </a:rPr>
              <a:t>календарного комплексно-тематического   плана </a:t>
            </a:r>
            <a:r>
              <a:rPr lang="ru-RU" sz="2100" b="1" kern="0" dirty="0">
                <a:solidFill>
                  <a:srgbClr val="54A021">
                    <a:lumMod val="50000"/>
                  </a:srgbClr>
                </a:solidFill>
                <a:latin typeface="Bookman Old Style" pitchFamily="18" charset="0"/>
                <a:cs typeface="Arial"/>
              </a:rPr>
              <a:t>образовательной </a:t>
            </a:r>
            <a:r>
              <a:rPr lang="ru-RU" sz="2100" b="1" kern="0" dirty="0" smtClean="0">
                <a:solidFill>
                  <a:srgbClr val="54A021">
                    <a:lumMod val="50000"/>
                  </a:srgbClr>
                </a:solidFill>
                <a:latin typeface="Bookman Old Style" pitchFamily="18" charset="0"/>
                <a:cs typeface="Arial"/>
              </a:rPr>
              <a:t>деятельности (занятий) </a:t>
            </a:r>
            <a:endParaRPr lang="ru-RU" sz="2100" b="1" kern="0" dirty="0">
              <a:solidFill>
                <a:srgbClr val="54A021">
                  <a:lumMod val="50000"/>
                </a:srgbClr>
              </a:solidFill>
              <a:latin typeface="Bookman Old Style" pitchFamily="18" charset="0"/>
              <a:cs typeface="Arial"/>
            </a:endParaRPr>
          </a:p>
        </p:txBody>
      </p:sp>
      <p:pic>
        <p:nvPicPr>
          <p:cNvPr id="1026" name="Picture 2" descr="C:\Users\Lenovo\Desktop\аа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5" y="855295"/>
            <a:ext cx="6264697" cy="5809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28634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9552" y="188640"/>
            <a:ext cx="82089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-342900" algn="ctr" fontAlgn="base">
              <a:spcAft>
                <a:spcPct val="0"/>
              </a:spcAft>
              <a:buClr>
                <a:srgbClr val="003366"/>
              </a:buClr>
              <a:buSzPct val="75000"/>
            </a:pPr>
            <a:r>
              <a:rPr lang="ru-RU" sz="2000" b="1" kern="0" dirty="0" smtClean="0">
                <a:solidFill>
                  <a:srgbClr val="54A021">
                    <a:lumMod val="50000"/>
                  </a:srgbClr>
                </a:solidFill>
                <a:latin typeface="Bookman Old Style" pitchFamily="18" charset="0"/>
                <a:cs typeface="Arial"/>
              </a:rPr>
              <a:t>Структура календарного плана </a:t>
            </a:r>
          </a:p>
          <a:p>
            <a:pPr lvl="0" indent="-342900" algn="ctr" fontAlgn="base">
              <a:spcAft>
                <a:spcPct val="0"/>
              </a:spcAft>
              <a:buClr>
                <a:srgbClr val="003366"/>
              </a:buClr>
              <a:buSzPct val="75000"/>
            </a:pPr>
            <a:r>
              <a:rPr lang="ru-RU" sz="2000" b="1" kern="0" dirty="0" smtClean="0">
                <a:solidFill>
                  <a:srgbClr val="54A021">
                    <a:lumMod val="50000"/>
                  </a:srgbClr>
                </a:solidFill>
                <a:latin typeface="Bookman Old Style" pitchFamily="18" charset="0"/>
                <a:cs typeface="Arial"/>
              </a:rPr>
              <a:t>образовательной </a:t>
            </a:r>
            <a:r>
              <a:rPr lang="ru-RU" sz="2000" b="1" kern="0" dirty="0">
                <a:solidFill>
                  <a:srgbClr val="54A021">
                    <a:lumMod val="50000"/>
                  </a:srgbClr>
                </a:solidFill>
                <a:latin typeface="Bookman Old Style" pitchFamily="18" charset="0"/>
                <a:cs typeface="Arial"/>
              </a:rPr>
              <a:t>деятельности 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2751845"/>
              </p:ext>
            </p:extLst>
          </p:nvPr>
        </p:nvGraphicFramePr>
        <p:xfrm>
          <a:off x="-10192" y="1054880"/>
          <a:ext cx="9144001" cy="519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4847"/>
                <a:gridCol w="1592978"/>
                <a:gridCol w="1907855"/>
                <a:gridCol w="1524267"/>
                <a:gridCol w="1536431"/>
                <a:gridCol w="1187623"/>
              </a:tblGrid>
              <a:tr h="370840">
                <a:tc rowSpan="2">
                  <a:txBody>
                    <a:bodyPr/>
                    <a:lstStyle/>
                    <a:p>
                      <a:endParaRPr lang="ru-RU" sz="1400" dirty="0" smtClean="0">
                        <a:latin typeface="Bookman Old Style" pitchFamily="18" charset="0"/>
                      </a:endParaRPr>
                    </a:p>
                    <a:p>
                      <a:pPr algn="ctr"/>
                      <a:r>
                        <a:rPr lang="ru-RU" sz="1400" dirty="0" smtClean="0">
                          <a:latin typeface="Bookman Old Style" pitchFamily="18" charset="0"/>
                        </a:rPr>
                        <a:t>Режимные моменты</a:t>
                      </a:r>
                      <a:endParaRPr lang="ru-RU" sz="1400" dirty="0">
                        <a:latin typeface="Bookman Old Style" pitchFamily="18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Bookman Old Style" pitchFamily="18" charset="0"/>
                        </a:rPr>
                        <a:t>Интеграция образователь</a:t>
                      </a:r>
                    </a:p>
                    <a:p>
                      <a:pPr algn="ctr"/>
                      <a:r>
                        <a:rPr lang="ru-RU" sz="1400" dirty="0" err="1" smtClean="0">
                          <a:latin typeface="Bookman Old Style" pitchFamily="18" charset="0"/>
                        </a:rPr>
                        <a:t>ных</a:t>
                      </a:r>
                      <a:r>
                        <a:rPr lang="ru-RU" sz="1400" dirty="0" smtClean="0">
                          <a:latin typeface="Bookman Old Style" pitchFamily="18" charset="0"/>
                        </a:rPr>
                        <a:t> областей</a:t>
                      </a:r>
                      <a:endParaRPr lang="ru-RU" sz="1400" dirty="0">
                        <a:latin typeface="Bookman Old Style" pitchFamily="18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Bookman Old Style" pitchFamily="18" charset="0"/>
                        </a:rPr>
                        <a:t>Совместная образовательная деятельность взрослого</a:t>
                      </a:r>
                      <a:r>
                        <a:rPr lang="ru-RU" sz="1400" baseline="0" dirty="0" smtClean="0">
                          <a:latin typeface="Bookman Old Style" pitchFamily="18" charset="0"/>
                        </a:rPr>
                        <a:t> и ребенка в режимных моментах</a:t>
                      </a:r>
                      <a:endParaRPr lang="ru-RU" sz="1400" dirty="0">
                        <a:latin typeface="Bookman Old Style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Bookman Old Style" pitchFamily="18" charset="0"/>
                        </a:rPr>
                        <a:t>Организация РППС</a:t>
                      </a:r>
                      <a:endParaRPr lang="ru-RU" sz="1400" dirty="0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latin typeface="Bookman Old Style" pitchFamily="18" charset="0"/>
                        </a:rPr>
                        <a:t>Самостоятельная деятель</a:t>
                      </a:r>
                    </a:p>
                    <a:p>
                      <a:pPr algn="ctr"/>
                      <a:r>
                        <a:rPr lang="ru-RU" sz="1400" dirty="0" err="1" smtClean="0">
                          <a:latin typeface="Bookman Old Style" pitchFamily="18" charset="0"/>
                        </a:rPr>
                        <a:t>ность</a:t>
                      </a:r>
                      <a:r>
                        <a:rPr lang="ru-RU" sz="1400" dirty="0" smtClean="0">
                          <a:latin typeface="Bookman Old Style" pitchFamily="18" charset="0"/>
                        </a:rPr>
                        <a:t> детей</a:t>
                      </a:r>
                      <a:endParaRPr lang="ru-RU" sz="1400" dirty="0"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smtClean="0">
                          <a:latin typeface="Bookman Old Style" pitchFamily="18" charset="0"/>
                        </a:rPr>
                        <a:t>Групповая</a:t>
                      </a:r>
                      <a:endParaRPr lang="ru-RU" sz="1300" dirty="0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300" dirty="0" err="1" smtClean="0">
                          <a:latin typeface="Bookman Old Style" pitchFamily="18" charset="0"/>
                        </a:rPr>
                        <a:t>Индивидуаль-ная</a:t>
                      </a:r>
                      <a:endParaRPr lang="ru-RU" sz="1300" dirty="0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Bookman Old Style" pitchFamily="18" charset="0"/>
                        </a:rPr>
                        <a:t>Утро</a:t>
                      </a:r>
                      <a:endParaRPr lang="ru-RU" sz="1400" b="1" dirty="0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b="1" dirty="0" smtClean="0">
                        <a:latin typeface="Bookman Old Style" pitchFamily="18" charset="0"/>
                      </a:endParaRPr>
                    </a:p>
                    <a:p>
                      <a:endParaRPr lang="ru-RU" sz="1400" b="1" dirty="0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Bookman Old Style" pitchFamily="18" charset="0"/>
                        </a:rPr>
                        <a:t>Занятия</a:t>
                      </a:r>
                      <a:endParaRPr lang="ru-RU" sz="1400" b="1" dirty="0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b="1" dirty="0" smtClean="0">
                        <a:latin typeface="Bookman Old Style" pitchFamily="18" charset="0"/>
                      </a:endParaRPr>
                    </a:p>
                    <a:p>
                      <a:endParaRPr lang="ru-RU" sz="1400" b="1" dirty="0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Bookman Old Style" pitchFamily="18" charset="0"/>
                        </a:rPr>
                        <a:t>Прогулка 1</a:t>
                      </a:r>
                      <a:endParaRPr lang="ru-RU" sz="1400" b="1" dirty="0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b="1" dirty="0" smtClean="0">
                        <a:latin typeface="Bookman Old Style" pitchFamily="18" charset="0"/>
                      </a:endParaRPr>
                    </a:p>
                    <a:p>
                      <a:endParaRPr lang="ru-RU" sz="1400" b="1" dirty="0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Bookman Old Style" pitchFamily="18" charset="0"/>
                        </a:rPr>
                        <a:t>2-ая половина дня</a:t>
                      </a:r>
                      <a:endParaRPr lang="ru-RU" sz="1400" b="1" dirty="0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b="1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Bookman Old Style" pitchFamily="18" charset="0"/>
                        </a:rPr>
                        <a:t>Прогулка 2</a:t>
                      </a:r>
                      <a:endParaRPr lang="ru-RU" sz="1400" b="1" dirty="0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b="1" dirty="0" smtClean="0">
                        <a:latin typeface="Bookman Old Style" pitchFamily="18" charset="0"/>
                      </a:endParaRPr>
                    </a:p>
                    <a:p>
                      <a:endParaRPr lang="ru-RU" sz="1400" b="1" dirty="0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</a:tr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ru-RU" sz="1400" b="1" dirty="0" err="1" smtClean="0">
                          <a:latin typeface="Bookman Old Style" pitchFamily="18" charset="0"/>
                        </a:rPr>
                        <a:t>Взаимодей</a:t>
                      </a:r>
                      <a:endParaRPr lang="ru-RU" sz="1400" b="1" dirty="0" smtClean="0">
                        <a:latin typeface="Bookman Old Style" pitchFamily="18" charset="0"/>
                      </a:endParaRPr>
                    </a:p>
                    <a:p>
                      <a:pPr algn="ctr"/>
                      <a:r>
                        <a:rPr lang="ru-RU" sz="1400" b="1" dirty="0" err="1" smtClean="0">
                          <a:latin typeface="Bookman Old Style" pitchFamily="18" charset="0"/>
                        </a:rPr>
                        <a:t>ствие</a:t>
                      </a:r>
                      <a:r>
                        <a:rPr lang="ru-RU" sz="1400" b="1" dirty="0" smtClean="0">
                          <a:latin typeface="Bookman Old Style" pitchFamily="18" charset="0"/>
                        </a:rPr>
                        <a:t> с семьей</a:t>
                      </a:r>
                      <a:endParaRPr lang="ru-RU" sz="1400" b="1" dirty="0">
                        <a:latin typeface="Bookman Old Style" pitchFamily="18" charset="0"/>
                      </a:endParaRPr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Bookman Old Style" pitchFamily="18" charset="0"/>
                        </a:rPr>
                        <a:t>Утро:</a:t>
                      </a:r>
                      <a:endParaRPr lang="ru-RU" sz="1400" b="1" dirty="0">
                        <a:latin typeface="Bookman Old Style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r>
                        <a:rPr lang="ru-RU" sz="1400" b="1" dirty="0" smtClean="0">
                          <a:latin typeface="Bookman Old Style" pitchFamily="18" charset="0"/>
                        </a:rPr>
                        <a:t>Вечер:</a:t>
                      </a:r>
                      <a:endParaRPr lang="ru-RU" sz="1400" b="1" dirty="0">
                        <a:latin typeface="Bookman Old Style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85133" y="116632"/>
            <a:ext cx="832967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2000" b="1" i="1" kern="0" dirty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  <a:ea typeface="+mj-ea"/>
                <a:cs typeface="Arial"/>
              </a:rPr>
              <a:t>Формы организации образовательной деятельности </a:t>
            </a:r>
            <a:endParaRPr lang="ru-RU" sz="2000" b="1" i="1" kern="0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  <a:ea typeface="+mj-ea"/>
              <a:cs typeface="Arial"/>
            </a:endParaRPr>
          </a:p>
          <a:p>
            <a:pPr lvl="0" algn="ctr">
              <a:defRPr/>
            </a:pPr>
            <a:r>
              <a:rPr lang="ru-RU" sz="2000" b="1" i="1" kern="0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  <a:ea typeface="+mj-ea"/>
                <a:cs typeface="Arial"/>
              </a:rPr>
              <a:t>в </a:t>
            </a:r>
            <a:r>
              <a:rPr lang="ru-RU" sz="2000" b="1" i="1" kern="0" dirty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  <a:ea typeface="+mj-ea"/>
                <a:cs typeface="Arial"/>
              </a:rPr>
              <a:t>режиме дня</a:t>
            </a:r>
            <a:endParaRPr kumimoji="0" lang="ru-RU" sz="2000" b="0" i="0" u="none" strike="noStrike" kern="0" cap="none" spc="0" normalizeH="0" baseline="0" noProof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Bookman Old Style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8312161"/>
              </p:ext>
            </p:extLst>
          </p:nvPr>
        </p:nvGraphicFramePr>
        <p:xfrm>
          <a:off x="0" y="824518"/>
          <a:ext cx="9144000" cy="5826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77137"/>
                <a:gridCol w="716686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Bookman Old Style" pitchFamily="18" charset="0"/>
                        </a:rPr>
                        <a:t>ОО</a:t>
                      </a:r>
                      <a:endParaRPr lang="ru-RU" dirty="0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Bookman Old Style" pitchFamily="18" charset="0"/>
                        </a:rPr>
                        <a:t>Рекомендованные формы проведения</a:t>
                      </a:r>
                      <a:endParaRPr lang="ru-RU" dirty="0"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latin typeface="Bookman Old Style" pitchFamily="18" charset="0"/>
                        </a:rPr>
                        <a:t>Познавательное развитие</a:t>
                      </a:r>
                      <a:endParaRPr lang="ru-RU" sz="1500" b="1" dirty="0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latin typeface="Bookman Old Style" pitchFamily="18" charset="0"/>
                        </a:rPr>
                        <a:t>- наблюдения, созерцания, рассматривания, познавательные рассказы и беседы,</a:t>
                      </a:r>
                      <a:r>
                        <a:rPr lang="ru-RU" sz="1700" baseline="0" dirty="0" smtClean="0">
                          <a:latin typeface="Bookman Old Style" pitchFamily="18" charset="0"/>
                        </a:rPr>
                        <a:t> </a:t>
                      </a:r>
                      <a:r>
                        <a:rPr lang="ru-RU" sz="1700" dirty="0" smtClean="0">
                          <a:latin typeface="Bookman Old Style" pitchFamily="18" charset="0"/>
                        </a:rPr>
                        <a:t>компьютерные презентации, целевые прогулки и экскурсии, опыты и эксперименты,</a:t>
                      </a:r>
                      <a:r>
                        <a:rPr lang="ru-RU" sz="1700" baseline="0" dirty="0" smtClean="0">
                          <a:latin typeface="Bookman Old Style" pitchFamily="18" charset="0"/>
                        </a:rPr>
                        <a:t> </a:t>
                      </a:r>
                      <a:r>
                        <a:rPr lang="ru-RU" sz="1700" dirty="0" smtClean="0">
                          <a:latin typeface="Bookman Old Style" pitchFamily="18" charset="0"/>
                        </a:rPr>
                        <a:t>дидактические и конструктивные игры и др.</a:t>
                      </a:r>
                      <a:endParaRPr lang="ru-RU" sz="1700" dirty="0"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5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Bookman Old Style" pitchFamily="18" charset="0"/>
                          <a:ea typeface="+mn-ea"/>
                          <a:cs typeface="+mn-cs"/>
                        </a:rPr>
                        <a:t>Речевое развитие</a:t>
                      </a:r>
                    </a:p>
                    <a:p>
                      <a:pPr algn="ctr"/>
                      <a:endParaRPr lang="ru-RU" sz="1500" dirty="0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latin typeface="Bookman Old Style" pitchFamily="18" charset="0"/>
                        </a:rPr>
                        <a:t>-беседы, речевые ситуации, повторение рассказов и сказок, словесные и настольно-печатные игры с правилами, ситуативные разговоры, сюжетные (в том числе режиссерские)</a:t>
                      </a:r>
                      <a:r>
                        <a:rPr lang="ru-RU" sz="1700" baseline="0" dirty="0" smtClean="0">
                          <a:latin typeface="Bookman Old Style" pitchFamily="18" charset="0"/>
                        </a:rPr>
                        <a:t> </a:t>
                      </a:r>
                      <a:r>
                        <a:rPr lang="ru-RU" sz="1700" dirty="0" smtClean="0">
                          <a:latin typeface="Bookman Old Style" pitchFamily="18" charset="0"/>
                        </a:rPr>
                        <a:t>игры, речевые тренинги и др.;</a:t>
                      </a:r>
                    </a:p>
                    <a:p>
                      <a:r>
                        <a:rPr lang="ru-RU" sz="1700" dirty="0" smtClean="0">
                          <a:latin typeface="Bookman Old Style" pitchFamily="18" charset="0"/>
                        </a:rPr>
                        <a:t>- рассказывание, чтение, обсуждение, разучивание, инсценирование произведений,</a:t>
                      </a:r>
                      <a:r>
                        <a:rPr lang="ru-RU" sz="1700" baseline="0" dirty="0" smtClean="0">
                          <a:latin typeface="Bookman Old Style" pitchFamily="18" charset="0"/>
                        </a:rPr>
                        <a:t> </a:t>
                      </a:r>
                      <a:r>
                        <a:rPr lang="ru-RU" sz="1700" dirty="0" smtClean="0">
                          <a:latin typeface="Bookman Old Style" pitchFamily="18" charset="0"/>
                        </a:rPr>
                        <a:t>игры-драматизации, театрализованные игры, различные виды театра (стендовые,</a:t>
                      </a:r>
                      <a:r>
                        <a:rPr lang="ru-RU" sz="1700" baseline="0" dirty="0" smtClean="0">
                          <a:latin typeface="Bookman Old Style" pitchFamily="18" charset="0"/>
                        </a:rPr>
                        <a:t> </a:t>
                      </a:r>
                      <a:r>
                        <a:rPr lang="ru-RU" sz="1700" dirty="0" smtClean="0">
                          <a:latin typeface="Bookman Old Style" pitchFamily="18" charset="0"/>
                        </a:rPr>
                        <a:t>кукольные, телесно-ориентированные и пр.) и др.</a:t>
                      </a:r>
                      <a:endParaRPr lang="ru-RU" sz="1700" dirty="0"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latin typeface="Bookman Old Style" pitchFamily="18" charset="0"/>
                        </a:rPr>
                        <a:t>Художественно-эстетическое развитие</a:t>
                      </a:r>
                      <a:endParaRPr lang="ru-RU" sz="1500" b="1" dirty="0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latin typeface="Bookman Old Style" pitchFamily="18" charset="0"/>
                        </a:rPr>
                        <a:t>- мастерские детского творчества, выставки детских работ, вернисажи семейного</a:t>
                      </a:r>
                      <a:r>
                        <a:rPr lang="ru-RU" sz="1700" baseline="0" dirty="0" smtClean="0">
                          <a:latin typeface="Bookman Old Style" pitchFamily="18" charset="0"/>
                        </a:rPr>
                        <a:t> </a:t>
                      </a:r>
                      <a:r>
                        <a:rPr lang="ru-RU" sz="1700" dirty="0" smtClean="0">
                          <a:latin typeface="Bookman Old Style" pitchFamily="18" charset="0"/>
                        </a:rPr>
                        <a:t>творчества, творческие детско-родительские проекты эстетического содержания,</a:t>
                      </a:r>
                      <a:r>
                        <a:rPr lang="ru-RU" sz="1700" baseline="0" dirty="0" smtClean="0">
                          <a:latin typeface="Bookman Old Style" pitchFamily="18" charset="0"/>
                        </a:rPr>
                        <a:t> </a:t>
                      </a:r>
                      <a:r>
                        <a:rPr lang="ru-RU" sz="1700" dirty="0" smtClean="0">
                          <a:latin typeface="Bookman Old Style" pitchFamily="18" charset="0"/>
                        </a:rPr>
                        <a:t>мастер-классы и др.</a:t>
                      </a:r>
                    </a:p>
                    <a:p>
                      <a:r>
                        <a:rPr lang="ru-RU" sz="1700" dirty="0" smtClean="0">
                          <a:latin typeface="Bookman Old Style" pitchFamily="18" charset="0"/>
                        </a:rPr>
                        <a:t>- слушание и исполнение музыкальных произведений, музыкально-ритмические</a:t>
                      </a:r>
                      <a:r>
                        <a:rPr lang="ru-RU" sz="1700" baseline="0" dirty="0" smtClean="0">
                          <a:latin typeface="Bookman Old Style" pitchFamily="18" charset="0"/>
                        </a:rPr>
                        <a:t> </a:t>
                      </a:r>
                      <a:r>
                        <a:rPr lang="ru-RU" sz="1700" dirty="0" smtClean="0">
                          <a:latin typeface="Bookman Old Style" pitchFamily="18" charset="0"/>
                        </a:rPr>
                        <a:t>движения, музыкальные игры и импровизации, игра на детских музыкальных</a:t>
                      </a:r>
                      <a:r>
                        <a:rPr lang="ru-RU" sz="1700" baseline="0" dirty="0" smtClean="0">
                          <a:latin typeface="Bookman Old Style" pitchFamily="18" charset="0"/>
                        </a:rPr>
                        <a:t> </a:t>
                      </a:r>
                      <a:r>
                        <a:rPr lang="ru-RU" sz="1700" dirty="0" smtClean="0">
                          <a:latin typeface="Bookman Old Style" pitchFamily="18" charset="0"/>
                        </a:rPr>
                        <a:t>инструментах, инсценировки, драматизации, минутки музыки и др.</a:t>
                      </a:r>
                      <a:endParaRPr lang="ru-RU" sz="1700" dirty="0">
                        <a:latin typeface="Bookman Old Style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010720"/>
              </p:ext>
            </p:extLst>
          </p:nvPr>
        </p:nvGraphicFramePr>
        <p:xfrm>
          <a:off x="214950" y="1069965"/>
          <a:ext cx="8737348" cy="547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96810"/>
                <a:gridCol w="6540538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Bookman Old Style" pitchFamily="18" charset="0"/>
                        </a:rPr>
                        <a:t>ОО</a:t>
                      </a:r>
                      <a:endParaRPr lang="ru-RU" dirty="0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Bookman Old Style" pitchFamily="18" charset="0"/>
                        </a:rPr>
                        <a:t>Рекомендованные формы проведения</a:t>
                      </a:r>
                      <a:endParaRPr lang="ru-RU" dirty="0"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latin typeface="Bookman Old Style" pitchFamily="18" charset="0"/>
                        </a:rPr>
                        <a:t>Физическое развитие</a:t>
                      </a:r>
                      <a:endParaRPr lang="ru-RU" sz="1500" b="1" dirty="0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latin typeface="Bookman Old Style" pitchFamily="18" charset="0"/>
                        </a:rPr>
                        <a:t>- подвижные игры с правилами (в том числе народные), игровые упражнения,</a:t>
                      </a:r>
                      <a:r>
                        <a:rPr lang="ru-RU" sz="1700" baseline="0" dirty="0" smtClean="0">
                          <a:latin typeface="Bookman Old Style" pitchFamily="18" charset="0"/>
                        </a:rPr>
                        <a:t> </a:t>
                      </a:r>
                      <a:r>
                        <a:rPr lang="ru-RU" sz="1700" dirty="0" smtClean="0">
                          <a:latin typeface="Bookman Old Style" pitchFamily="18" charset="0"/>
                        </a:rPr>
                        <a:t>двигательные разминки, физкультурные минутки и др.;</a:t>
                      </a:r>
                    </a:p>
                    <a:p>
                      <a:r>
                        <a:rPr lang="ru-RU" sz="1700" dirty="0" smtClean="0">
                          <a:latin typeface="Bookman Old Style" pitchFamily="18" charset="0"/>
                        </a:rPr>
                        <a:t>- оздоровительные и закаливающие процедуры, здоровье сберегающие</a:t>
                      </a:r>
                    </a:p>
                    <a:p>
                      <a:r>
                        <a:rPr lang="ru-RU" sz="1700" dirty="0" smtClean="0">
                          <a:latin typeface="Bookman Old Style" pitchFamily="18" charset="0"/>
                        </a:rPr>
                        <a:t>мероприятия, практические упражнения по освоению культурно-гигиенических навыков, тематические беседы и рассказы, компьютерные</a:t>
                      </a:r>
                      <a:r>
                        <a:rPr lang="ru-RU" sz="1700" baseline="0" dirty="0" smtClean="0">
                          <a:latin typeface="Bookman Old Style" pitchFamily="18" charset="0"/>
                        </a:rPr>
                        <a:t> </a:t>
                      </a:r>
                      <a:r>
                        <a:rPr lang="ru-RU" sz="1700" dirty="0" smtClean="0">
                          <a:latin typeface="Bookman Old Style" pitchFamily="18" charset="0"/>
                        </a:rPr>
                        <a:t>презентации и др.</a:t>
                      </a:r>
                      <a:endParaRPr lang="ru-RU" sz="1700" dirty="0"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5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Bookman Old Style" pitchFamily="18" charset="0"/>
                          <a:ea typeface="+mn-ea"/>
                          <a:cs typeface="+mn-cs"/>
                        </a:rPr>
                        <a:t>Социально-коммуникативное развитие</a:t>
                      </a:r>
                    </a:p>
                    <a:p>
                      <a:pPr algn="ctr"/>
                      <a:endParaRPr lang="ru-RU" sz="1500" dirty="0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latin typeface="Bookman Old Style" pitchFamily="18" charset="0"/>
                        </a:rPr>
                        <a:t>- игровые образовательные ситуации, беседы, рассказы, практические</a:t>
                      </a:r>
                    </a:p>
                    <a:p>
                      <a:r>
                        <a:rPr lang="ru-RU" sz="1700" dirty="0" smtClean="0">
                          <a:latin typeface="Bookman Old Style" pitchFamily="18" charset="0"/>
                        </a:rPr>
                        <a:t>упражнения, презентации, прогулки по экологической тропе и др.;</a:t>
                      </a:r>
                    </a:p>
                    <a:p>
                      <a:r>
                        <a:rPr lang="ru-RU" sz="1700" dirty="0" smtClean="0">
                          <a:latin typeface="Bookman Old Style" pitchFamily="18" charset="0"/>
                        </a:rPr>
                        <a:t>- игры с правилами (дидактические, компьютерные, подвижные, народные),</a:t>
                      </a:r>
                      <a:r>
                        <a:rPr lang="ru-RU" sz="1700" baseline="0" dirty="0" smtClean="0">
                          <a:latin typeface="Bookman Old Style" pitchFamily="18" charset="0"/>
                        </a:rPr>
                        <a:t> </a:t>
                      </a:r>
                      <a:r>
                        <a:rPr lang="ru-RU" sz="1700" dirty="0" smtClean="0">
                          <a:latin typeface="Bookman Old Style" pitchFamily="18" charset="0"/>
                        </a:rPr>
                        <a:t>творческие игры (сюжетные, сюжетно-ролевые, театрализованные,</a:t>
                      </a:r>
                      <a:r>
                        <a:rPr lang="ru-RU" sz="1700" baseline="0" dirty="0" smtClean="0">
                          <a:latin typeface="Bookman Old Style" pitchFamily="18" charset="0"/>
                        </a:rPr>
                        <a:t> </a:t>
                      </a:r>
                      <a:r>
                        <a:rPr lang="ru-RU" sz="1700" dirty="0" smtClean="0">
                          <a:latin typeface="Bookman Old Style" pitchFamily="18" charset="0"/>
                        </a:rPr>
                        <a:t>конструктивные) и др.;</a:t>
                      </a:r>
                    </a:p>
                    <a:p>
                      <a:r>
                        <a:rPr lang="ru-RU" sz="1700" dirty="0" smtClean="0">
                          <a:latin typeface="Bookman Old Style" pitchFamily="18" charset="0"/>
                        </a:rPr>
                        <a:t>- индивидуальные и подгрупповые поручения, совместный труд (в том числе в</a:t>
                      </a:r>
                      <a:r>
                        <a:rPr lang="ru-RU" sz="1700" baseline="0" dirty="0" smtClean="0">
                          <a:latin typeface="Bookman Old Style" pitchFamily="18" charset="0"/>
                        </a:rPr>
                        <a:t> </a:t>
                      </a:r>
                      <a:r>
                        <a:rPr lang="ru-RU" sz="1700" dirty="0" smtClean="0">
                          <a:latin typeface="Bookman Old Style" pitchFamily="18" charset="0"/>
                        </a:rPr>
                        <a:t>рамках практико-ориентированных проектов), акции и др.</a:t>
                      </a:r>
                      <a:endParaRPr lang="ru-RU" sz="1700" dirty="0">
                        <a:latin typeface="Bookman Old Style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418788" y="237517"/>
            <a:ext cx="832967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2000" b="1" i="1" kern="0" dirty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  <a:ea typeface="+mj-ea"/>
                <a:cs typeface="Arial"/>
              </a:rPr>
              <a:t>Формы организации образовательной деятельности </a:t>
            </a:r>
            <a:r>
              <a:rPr lang="ru-RU" sz="2000" b="1" i="1" kern="0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  <a:ea typeface="+mj-ea"/>
                <a:cs typeface="Arial"/>
              </a:rPr>
              <a:t>в</a:t>
            </a:r>
          </a:p>
          <a:p>
            <a:pPr lvl="0" algn="ctr">
              <a:defRPr/>
            </a:pPr>
            <a:r>
              <a:rPr lang="ru-RU" sz="2000" b="1" i="1" kern="0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  <a:ea typeface="+mj-ea"/>
                <a:cs typeface="Arial"/>
              </a:rPr>
              <a:t> </a:t>
            </a:r>
            <a:r>
              <a:rPr lang="ru-RU" sz="2000" b="1" i="1" kern="0" dirty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  <a:ea typeface="+mj-ea"/>
                <a:cs typeface="Arial"/>
              </a:rPr>
              <a:t>режиме дня</a:t>
            </a:r>
            <a:endParaRPr kumimoji="0" lang="ru-RU" sz="2000" b="0" i="0" u="none" strike="noStrike" kern="0" cap="none" spc="0" normalizeH="0" baseline="0" noProof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50067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4256237"/>
              </p:ext>
            </p:extLst>
          </p:nvPr>
        </p:nvGraphicFramePr>
        <p:xfrm>
          <a:off x="251520" y="836712"/>
          <a:ext cx="8568952" cy="4995972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311574"/>
                <a:gridCol w="1949178"/>
                <a:gridCol w="5308200"/>
              </a:tblGrid>
              <a:tr h="850692">
                <a:tc gridSpan="3">
                  <a:txBody>
                    <a:bodyPr/>
                    <a:lstStyle/>
                    <a:p>
                      <a:pPr algn="ctr"/>
                      <a:r>
                        <a:rPr lang="ru-RU" sz="2400" i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Организация режима пребывания </a:t>
                      </a:r>
                    </a:p>
                    <a:p>
                      <a:pPr algn="ctr"/>
                      <a:r>
                        <a:rPr lang="ru-RU" sz="2400" i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в детском саду</a:t>
                      </a:r>
                      <a:endParaRPr lang="ru-RU" sz="2400" i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240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Период времени</a:t>
                      </a:r>
                      <a:endParaRPr lang="ru-RU" sz="1800" dirty="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Цель</a:t>
                      </a:r>
                      <a:endParaRPr lang="ru-RU" sz="1800" dirty="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Рекомендации</a:t>
                      </a:r>
                      <a:endParaRPr lang="ru-RU" sz="1800" dirty="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Утро</a:t>
                      </a:r>
                    </a:p>
                    <a:p>
                      <a:endParaRPr lang="ru-RU" sz="1600" dirty="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Создать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бодрое,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жизнерадостное,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работоспособное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настроение</a:t>
                      </a:r>
                      <a:endParaRPr lang="ru-RU" sz="1400" dirty="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Утром планируются:</a:t>
                      </a:r>
                    </a:p>
                    <a:p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- утренняя гимнастика (на месяц необходимо</a:t>
                      </a:r>
                    </a:p>
                    <a:p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разработать 2 комплекса, которые следует</a:t>
                      </a:r>
                    </a:p>
                    <a:p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чередовать);</a:t>
                      </a:r>
                    </a:p>
                    <a:p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- знакомые детям непродолжительные по времени</a:t>
                      </a: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(25-30 мин) виды деятельности по их желанию;</a:t>
                      </a:r>
                    </a:p>
                    <a:p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- дежурства и другие виды трудовой деятельности;</a:t>
                      </a:r>
                    </a:p>
                    <a:p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- индивидуальная работа и пр.</a:t>
                      </a:r>
                    </a:p>
                    <a:p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Нежелательно планировать формы работы,</a:t>
                      </a:r>
                    </a:p>
                    <a:p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предполагающие большую подготовку, т.к. ребенок</a:t>
                      </a: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должен успеть увидеть результаты своей</a:t>
                      </a:r>
                    </a:p>
                    <a:p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деятельности.</a:t>
                      </a:r>
                      <a:endParaRPr lang="ru-RU" sz="1600" dirty="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412315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6381481"/>
              </p:ext>
            </p:extLst>
          </p:nvPr>
        </p:nvGraphicFramePr>
        <p:xfrm>
          <a:off x="22585" y="116632"/>
          <a:ext cx="9063336" cy="6609769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387245"/>
                <a:gridCol w="1788340"/>
                <a:gridCol w="5887751"/>
              </a:tblGrid>
              <a:tr h="768354">
                <a:tc gridSpan="3">
                  <a:txBody>
                    <a:bodyPr/>
                    <a:lstStyle/>
                    <a:p>
                      <a:pPr algn="ctr"/>
                      <a:r>
                        <a:rPr lang="ru-RU" sz="2400" i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Организация режима пребывания </a:t>
                      </a:r>
                    </a:p>
                    <a:p>
                      <a:pPr algn="ctr"/>
                      <a:r>
                        <a:rPr lang="ru-RU" sz="2400" i="1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Bookman Old Style" pitchFamily="18" charset="0"/>
                        </a:rPr>
                        <a:t>в детском саду</a:t>
                      </a:r>
                      <a:endParaRPr lang="ru-RU" sz="2400" i="1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240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597609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Период времени</a:t>
                      </a:r>
                      <a:endParaRPr lang="ru-RU" sz="1800" dirty="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Цель</a:t>
                      </a:r>
                      <a:endParaRPr lang="ru-RU" sz="1800" dirty="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Рекомендации</a:t>
                      </a:r>
                      <a:endParaRPr lang="ru-RU" sz="1800" dirty="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5146729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Прогулка</a:t>
                      </a:r>
                    </a:p>
                    <a:p>
                      <a:endParaRPr lang="ru-RU" sz="1600" dirty="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Обеспечить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высокую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активную,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содержательную,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разнообразную,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интересную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деятельность и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снять утомление</a:t>
                      </a:r>
                      <a:endParaRPr lang="ru-RU" sz="1400" dirty="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На прогулке планируются:</a:t>
                      </a:r>
                    </a:p>
                    <a:p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- наблюдения за погодой, природой, транспортом, трудом взрослых,</a:t>
                      </a: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сезонными изменениями в одежде и пр.; за явлениями природы наблюдения</a:t>
                      </a:r>
                    </a:p>
                    <a:p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проводятся чаще;</a:t>
                      </a:r>
                    </a:p>
                    <a:p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- подвижные игры (сюжетные или бессюжетные, с атрибутами и без, разной</a:t>
                      </a: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степени подвижности и пр.), в которых принимают участие все дети группы;</a:t>
                      </a: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игры планируются с учетом погоды, особенностей сезона;</a:t>
                      </a:r>
                    </a:p>
                    <a:p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- другие игры (дидактические, творческие, игры-забавы, в том числе народные);</a:t>
                      </a:r>
                    </a:p>
                    <a:p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- индивидуальная работа по развитию движений; с детьми, которые не</a:t>
                      </a: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освоили материал (10-15 мин), в рамках интересных детям культурных</a:t>
                      </a: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практик с учетом их способностей; по подготовке к</a:t>
                      </a: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праздникам;</a:t>
                      </a:r>
                    </a:p>
                    <a:p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- труд по подгруппам и индивидуально (по желанию детей);</a:t>
                      </a:r>
                    </a:p>
                    <a:p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- беседы по культуре общения, по воспитанию нравственных качеств.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707622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188640"/>
            <a:ext cx="89644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Bookman Old Style" pitchFamily="18" charset="0"/>
              </a:rPr>
              <a:t>Соблюдать последовательность действий на прогулке не обязательно, все</a:t>
            </a:r>
          </a:p>
          <a:p>
            <a:r>
              <a:rPr lang="ru-RU" sz="1600" dirty="0">
                <a:latin typeface="Bookman Old Style" pitchFamily="18" charset="0"/>
              </a:rPr>
              <a:t>зависит от настроения и желания детей. Прогулка начинается с </a:t>
            </a:r>
            <a:r>
              <a:rPr lang="ru-RU" sz="1600" dirty="0" smtClean="0">
                <a:latin typeface="Bookman Old Style" pitchFamily="18" charset="0"/>
              </a:rPr>
              <a:t>наблюдения, если </a:t>
            </a:r>
            <a:r>
              <a:rPr lang="ru-RU" sz="1600" dirty="0">
                <a:latin typeface="Bookman Old Style" pitchFamily="18" charset="0"/>
              </a:rPr>
              <a:t>ей предшествовало динамичное занятие (физкультурное, музыкальное </a:t>
            </a:r>
            <a:r>
              <a:rPr lang="ru-RU" sz="1600" dirty="0" smtClean="0">
                <a:latin typeface="Bookman Old Style" pitchFamily="18" charset="0"/>
              </a:rPr>
              <a:t>и пр</a:t>
            </a:r>
            <a:r>
              <a:rPr lang="ru-RU" sz="1600" dirty="0">
                <a:latin typeface="Bookman Old Style" pitchFamily="18" charset="0"/>
              </a:rPr>
              <a:t>.), либо с подвижной или спортивной игры, если перед прогулкой </a:t>
            </a:r>
            <a:r>
              <a:rPr lang="ru-RU" sz="1600" dirty="0" smtClean="0">
                <a:latin typeface="Bookman Old Style" pitchFamily="18" charset="0"/>
              </a:rPr>
              <a:t>было статичное </a:t>
            </a:r>
            <a:r>
              <a:rPr lang="ru-RU" sz="1600" dirty="0">
                <a:latin typeface="Bookman Old Style" pitchFamily="18" charset="0"/>
              </a:rPr>
              <a:t>занятие.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0823504"/>
              </p:ext>
            </p:extLst>
          </p:nvPr>
        </p:nvGraphicFramePr>
        <p:xfrm>
          <a:off x="179512" y="1265858"/>
          <a:ext cx="8784976" cy="512064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344639"/>
                <a:gridCol w="1733415"/>
                <a:gridCol w="5706922"/>
              </a:tblGrid>
              <a:tr h="442962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Период времени</a:t>
                      </a:r>
                      <a:endParaRPr lang="ru-RU" sz="1800" dirty="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Цель</a:t>
                      </a:r>
                      <a:endParaRPr lang="ru-RU" sz="1800" dirty="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Рекомендации</a:t>
                      </a:r>
                      <a:endParaRPr lang="ru-RU" sz="1800" dirty="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3561754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Вечер</a:t>
                      </a:r>
                    </a:p>
                    <a:p>
                      <a:endParaRPr lang="ru-RU" sz="1600" dirty="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Создать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радостное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настроение,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чтобы на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следующий день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ребенок с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удовольствием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шел в детский</a:t>
                      </a:r>
                    </a:p>
                    <a:p>
                      <a:pPr algn="ctr"/>
                      <a:r>
                        <a:rPr lang="ru-RU" sz="140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сад</a:t>
                      </a:r>
                      <a:endParaRPr lang="ru-RU" sz="1400" dirty="0">
                        <a:solidFill>
                          <a:schemeClr val="tx1"/>
                        </a:solidFill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Вечером планируются:</a:t>
                      </a:r>
                    </a:p>
                    <a:p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- все виды игр (настольно-печатные, сюжетно-ролевые, строительные,</a:t>
                      </a: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подвижные, дидактические, развивающие, театрализованные и пр.) с</a:t>
                      </a: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учетом желаний и потребностей детей;</a:t>
                      </a:r>
                    </a:p>
                    <a:p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- развлечения, праздники, досуги</a:t>
                      </a:r>
                      <a:r>
                        <a:rPr lang="ru-RU" sz="1600" dirty="0" smtClean="0">
                          <a:solidFill>
                            <a:srgbClr val="FF0000"/>
                          </a:solidFill>
                          <a:latin typeface="Bookman Old Style" pitchFamily="18" charset="0"/>
                        </a:rPr>
                        <a:t>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(по плану организации активного отдыха и  культурно-досуговой деятельности);</a:t>
                      </a:r>
                    </a:p>
                    <a:p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- самостоятельная деятельность детей;</a:t>
                      </a:r>
                    </a:p>
                    <a:p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- труд (хозяйственно-бытовой, художественный и пр.) коллективно</a:t>
                      </a: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либо по подгруппам;</a:t>
                      </a:r>
                    </a:p>
                    <a:p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- индивидуальная работа с детьми с ООП, в том числе с детьми, проявляющими способности к</a:t>
                      </a:r>
                    </a:p>
                    <a:p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тому или иному виду деятельности;</a:t>
                      </a:r>
                    </a:p>
                    <a:p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- рассказывание сказок, чтение художественной литературы, пение с</a:t>
                      </a: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 </a:t>
                      </a:r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педагогом, музыкальные минутки;</a:t>
                      </a:r>
                    </a:p>
                    <a:p>
                      <a:r>
                        <a:rPr lang="ru-RU" sz="1600" dirty="0" smtClean="0">
                          <a:solidFill>
                            <a:schemeClr val="tx1"/>
                          </a:solidFill>
                          <a:latin typeface="Bookman Old Style" pitchFamily="18" charset="0"/>
                        </a:rPr>
                        <a:t>- взаимодействие с семьями воспитанников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3851397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285728"/>
            <a:ext cx="6858048" cy="928694"/>
          </a:xfrm>
        </p:spPr>
        <p:txBody>
          <a:bodyPr>
            <a:noAutofit/>
          </a:bodyPr>
          <a:lstStyle/>
          <a:p>
            <a:r>
              <a:rPr lang="ru-RU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  <a:t/>
            </a:r>
            <a:br>
              <a:rPr lang="ru-RU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itchFamily="66" charset="0"/>
              </a:rPr>
            </a:br>
            <a:endParaRPr lang="ru-RU" sz="36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7504" y="0"/>
            <a:ext cx="8928992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kumimoji="0" lang="ru-RU" sz="3000" b="1" i="1" u="none" strike="noStrike" kern="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Arial"/>
              </a:rPr>
              <a:t>     </a:t>
            </a:r>
            <a:r>
              <a:rPr lang="ru-RU" sz="2000" b="1" i="1" kern="0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  <a:ea typeface="+mj-ea"/>
                <a:cs typeface="Arial"/>
              </a:rPr>
              <a:t>Организация самостоятельной деятельности дошкольников</a:t>
            </a:r>
            <a:endParaRPr lang="ru-RU" sz="2000" b="1" i="1" kern="0" dirty="0">
              <a:solidFill>
                <a:schemeClr val="accent2">
                  <a:lumMod val="50000"/>
                </a:schemeClr>
              </a:solidFill>
              <a:latin typeface="Bookman Old Style" pitchFamily="18" charset="0"/>
              <a:ea typeface="+mj-ea"/>
              <a:cs typeface="Arial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3329023"/>
              </p:ext>
            </p:extLst>
          </p:nvPr>
        </p:nvGraphicFramePr>
        <p:xfrm>
          <a:off x="179512" y="1052736"/>
          <a:ext cx="8784976" cy="53285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4216"/>
                <a:gridCol w="684076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Bookman Old Style" pitchFamily="18" charset="0"/>
                        </a:rPr>
                        <a:t>ОО</a:t>
                      </a:r>
                      <a:endParaRPr lang="ru-RU" dirty="0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Bookman Old Style" pitchFamily="18" charset="0"/>
                        </a:rPr>
                        <a:t>Рекомендованные формы проведения</a:t>
                      </a:r>
                      <a:endParaRPr lang="ru-RU" dirty="0"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latin typeface="Bookman Old Style" pitchFamily="18" charset="0"/>
                        </a:rPr>
                        <a:t>Познавательное развитие</a:t>
                      </a:r>
                      <a:endParaRPr lang="ru-RU" sz="1500" b="1" dirty="0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latin typeface="Bookman Old Style" pitchFamily="18" charset="0"/>
                        </a:rPr>
                        <a:t>- настольно-печатные и словесные игры, игры по мотивам произведений,</a:t>
                      </a:r>
                      <a:r>
                        <a:rPr lang="ru-RU" sz="1700" baseline="0" dirty="0" smtClean="0">
                          <a:latin typeface="Bookman Old Style" pitchFamily="18" charset="0"/>
                        </a:rPr>
                        <a:t> </a:t>
                      </a:r>
                      <a:r>
                        <a:rPr lang="ru-RU" sz="1700" dirty="0" smtClean="0">
                          <a:latin typeface="Bookman Old Style" pitchFamily="18" charset="0"/>
                        </a:rPr>
                        <a:t>телепередач; 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ru-RU" sz="1700" dirty="0" smtClean="0">
                          <a:latin typeface="Bookman Old Style" pitchFamily="18" charset="0"/>
                        </a:rPr>
                        <a:t>- коллекционирование, конструирование и моделирование; 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ru-RU" sz="1700" dirty="0" smtClean="0">
                          <a:latin typeface="Bookman Old Style" pitchFamily="18" charset="0"/>
                        </a:rPr>
                        <a:t>- опыты и</a:t>
                      </a:r>
                      <a:r>
                        <a:rPr lang="ru-RU" sz="1700" baseline="0" dirty="0" smtClean="0">
                          <a:latin typeface="Bookman Old Style" pitchFamily="18" charset="0"/>
                        </a:rPr>
                        <a:t> </a:t>
                      </a:r>
                      <a:r>
                        <a:rPr lang="ru-RU" sz="1700" dirty="0" smtClean="0">
                          <a:latin typeface="Bookman Old Style" pitchFamily="18" charset="0"/>
                        </a:rPr>
                        <a:t>эксперименты; 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ru-RU" sz="1700" dirty="0" smtClean="0">
                          <a:latin typeface="Bookman Old Style" pitchFamily="18" charset="0"/>
                        </a:rPr>
                        <a:t>- самостоятельная деятельность в детской лаборатории,</a:t>
                      </a:r>
                    </a:p>
                    <a:p>
                      <a:r>
                        <a:rPr lang="ru-RU" sz="1700" dirty="0" smtClean="0">
                          <a:latin typeface="Bookman Old Style" pitchFamily="18" charset="0"/>
                        </a:rPr>
                        <a:t>экологическом </a:t>
                      </a:r>
                      <a:r>
                        <a:rPr lang="ru-RU" sz="1700" dirty="0" smtClean="0">
                          <a:latin typeface="Bookman Old Style" pitchFamily="18" charset="0"/>
                        </a:rPr>
                        <a:t>центре</a:t>
                      </a:r>
                      <a:endParaRPr lang="ru-RU" sz="1700" dirty="0" smtClean="0"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5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Bookman Old Style" pitchFamily="18" charset="0"/>
                          <a:ea typeface="+mn-ea"/>
                          <a:cs typeface="+mn-cs"/>
                        </a:rPr>
                        <a:t>Речевое </a:t>
                      </a:r>
                    </a:p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5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Bookman Old Style" pitchFamily="18" charset="0"/>
                          <a:ea typeface="+mn-ea"/>
                          <a:cs typeface="+mn-cs"/>
                        </a:rPr>
                        <a:t>развитие</a:t>
                      </a:r>
                    </a:p>
                    <a:p>
                      <a:pPr algn="ctr"/>
                      <a:endParaRPr lang="ru-RU" sz="1500" dirty="0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latin typeface="Bookman Old Style" pitchFamily="18" charset="0"/>
                        </a:rPr>
                        <a:t>- самостоятельное декламирование детьми стихотворений, рассказывание сказок</a:t>
                      </a:r>
                      <a:r>
                        <a:rPr lang="ru-RU" sz="1700" baseline="0" dirty="0" smtClean="0">
                          <a:latin typeface="Bookman Old Style" pitchFamily="18" charset="0"/>
                        </a:rPr>
                        <a:t> </a:t>
                      </a:r>
                      <a:r>
                        <a:rPr lang="ru-RU" sz="1700" dirty="0" smtClean="0">
                          <a:latin typeface="Bookman Old Style" pitchFamily="18" charset="0"/>
                        </a:rPr>
                        <a:t>и историй, рассматривание книг и журналов, детских энциклопедий;</a:t>
                      </a:r>
                    </a:p>
                    <a:p>
                      <a:r>
                        <a:rPr lang="ru-RU" sz="1700" dirty="0" smtClean="0">
                          <a:latin typeface="Bookman Old Style" pitchFamily="18" charset="0"/>
                        </a:rPr>
                        <a:t>- самостоятельная деятельность в центре художественной литературы, настольно-печатные игры по</a:t>
                      </a:r>
                      <a:r>
                        <a:rPr lang="ru-RU" sz="1700" baseline="0" dirty="0" smtClean="0">
                          <a:latin typeface="Bookman Old Style" pitchFamily="18" charset="0"/>
                        </a:rPr>
                        <a:t> </a:t>
                      </a:r>
                      <a:r>
                        <a:rPr lang="ru-RU" sz="1700" dirty="0" smtClean="0">
                          <a:latin typeface="Bookman Old Style" pitchFamily="18" charset="0"/>
                        </a:rPr>
                        <a:t>развитию речи, работа в индивидуальных тетрадях</a:t>
                      </a:r>
                      <a:endParaRPr lang="ru-RU" sz="1700" dirty="0"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1665912"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latin typeface="Bookman Old Style" pitchFamily="18" charset="0"/>
                        </a:rPr>
                        <a:t>Художественно-эстетическое развитие</a:t>
                      </a:r>
                      <a:endParaRPr lang="ru-RU" sz="1500" b="1" dirty="0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latin typeface="Bookman Old Style" pitchFamily="18" charset="0"/>
                        </a:rPr>
                        <a:t>- самостоятельное рисование, лепка, конструирование из художественных</a:t>
                      </a:r>
                      <a:r>
                        <a:rPr lang="ru-RU" sz="1700" baseline="0" dirty="0" smtClean="0">
                          <a:latin typeface="Bookman Old Style" pitchFamily="18" charset="0"/>
                        </a:rPr>
                        <a:t> </a:t>
                      </a:r>
                      <a:r>
                        <a:rPr lang="ru-RU" sz="1700" dirty="0" smtClean="0">
                          <a:latin typeface="Bookman Old Style" pitchFamily="18" charset="0"/>
                        </a:rPr>
                        <a:t>материалов, художественный труд; </a:t>
                      </a:r>
                    </a:p>
                    <a:p>
                      <a:r>
                        <a:rPr lang="ru-RU" sz="1700" dirty="0" smtClean="0">
                          <a:latin typeface="Bookman Old Style" pitchFamily="18" charset="0"/>
                        </a:rPr>
                        <a:t>- рассматривание репродукций картин,</a:t>
                      </a:r>
                      <a:r>
                        <a:rPr lang="ru-RU" sz="1700" baseline="0" dirty="0" smtClean="0">
                          <a:latin typeface="Bookman Old Style" pitchFamily="18" charset="0"/>
                        </a:rPr>
                        <a:t> </a:t>
                      </a:r>
                      <a:r>
                        <a:rPr lang="ru-RU" sz="1700" dirty="0" smtClean="0">
                          <a:latin typeface="Bookman Old Style" pitchFamily="18" charset="0"/>
                        </a:rPr>
                        <a:t>иллюстраций; </a:t>
                      </a:r>
                    </a:p>
                    <a:p>
                      <a:r>
                        <a:rPr lang="ru-RU" sz="1700" dirty="0" smtClean="0">
                          <a:latin typeface="Bookman Old Style" pitchFamily="18" charset="0"/>
                        </a:rPr>
                        <a:t>- музицирование, слушание музыки, пение, танцы;</a:t>
                      </a:r>
                    </a:p>
                    <a:p>
                      <a:r>
                        <a:rPr lang="ru-RU" sz="1700" dirty="0" smtClean="0">
                          <a:latin typeface="Bookman Old Style" pitchFamily="18" charset="0"/>
                        </a:rPr>
                        <a:t>- самостоятельная деятельность в центре музыкального воспитания</a:t>
                      </a:r>
                      <a:endParaRPr lang="ru-RU" sz="1700" dirty="0">
                        <a:latin typeface="Bookman Old Style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3400" y="381001"/>
            <a:ext cx="6553200" cy="671736"/>
          </a:xfrm>
        </p:spPr>
        <p:txBody>
          <a:bodyPr>
            <a:normAutofit fontScale="77500" lnSpcReduction="20000"/>
          </a:bodyPr>
          <a:lstStyle/>
          <a:p>
            <a:pPr marL="0" indent="0" algn="ctr">
              <a:buNone/>
            </a:pPr>
            <a:r>
              <a:rPr lang="ru-RU" dirty="0" smtClean="0"/>
              <a:t> </a:t>
            </a:r>
            <a:r>
              <a:rPr lang="ru-RU" sz="2800" b="1" i="1" kern="0" dirty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  <a:ea typeface="+mj-ea"/>
                <a:cs typeface="Arial"/>
              </a:rPr>
              <a:t>Основой образовательного процесса является </a:t>
            </a:r>
            <a:r>
              <a:rPr lang="ru-RU" sz="2800" b="1" i="1" kern="0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  <a:ea typeface="+mj-ea"/>
                <a:cs typeface="Arial"/>
              </a:rPr>
              <a:t>планирование </a:t>
            </a:r>
            <a:endParaRPr lang="ru-RU" dirty="0"/>
          </a:p>
        </p:txBody>
      </p:sp>
      <p:sp>
        <p:nvSpPr>
          <p:cNvPr id="2" name="TextBox 1"/>
          <p:cNvSpPr txBox="1"/>
          <p:nvPr/>
        </p:nvSpPr>
        <p:spPr>
          <a:xfrm>
            <a:off x="251520" y="1340768"/>
            <a:ext cx="8712968" cy="3600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SzPct val="75000"/>
            </a:pPr>
            <a:r>
              <a:rPr lang="ru-RU" sz="2000" b="1" i="1" kern="0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  <a:cs typeface="Arial"/>
              </a:rPr>
              <a:t>Планирование</a:t>
            </a:r>
            <a:r>
              <a:rPr lang="ru-RU" sz="2000" kern="0" dirty="0" smtClean="0">
                <a:latin typeface="Bookman Old Style" pitchFamily="18" charset="0"/>
                <a:cs typeface="Arial"/>
              </a:rPr>
              <a:t> </a:t>
            </a:r>
            <a:r>
              <a:rPr lang="ru-RU" sz="2000" kern="0" dirty="0">
                <a:latin typeface="Bookman Old Style" pitchFamily="18" charset="0"/>
                <a:cs typeface="Arial"/>
              </a:rPr>
              <a:t>- оптимальное распределение ресурсов для</a:t>
            </a:r>
          </a:p>
          <a:p>
            <a:pPr marL="342900" lvl="0" indent="-3429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SzPct val="75000"/>
            </a:pPr>
            <a:r>
              <a:rPr lang="ru-RU" sz="2000" kern="0" dirty="0" smtClean="0">
                <a:latin typeface="Bookman Old Style" pitchFamily="18" charset="0"/>
                <a:cs typeface="Arial"/>
              </a:rPr>
              <a:t>     достижения </a:t>
            </a:r>
            <a:r>
              <a:rPr lang="ru-RU" sz="2000" kern="0" dirty="0">
                <a:latin typeface="Bookman Old Style" pitchFamily="18" charset="0"/>
                <a:cs typeface="Arial"/>
              </a:rPr>
              <a:t>поставленных целей, деятельность (</a:t>
            </a:r>
            <a:r>
              <a:rPr lang="ru-RU" sz="2000" kern="0" dirty="0" smtClean="0">
                <a:latin typeface="Bookman Old Style" pitchFamily="18" charset="0"/>
                <a:cs typeface="Arial"/>
              </a:rPr>
              <a:t>совокупность процессов</a:t>
            </a:r>
            <a:r>
              <a:rPr lang="ru-RU" sz="2000" kern="0" dirty="0">
                <a:latin typeface="Bookman Old Style" pitchFamily="18" charset="0"/>
                <a:cs typeface="Arial"/>
              </a:rPr>
              <a:t>), связанных с постановкой целей (задач) и </a:t>
            </a:r>
            <a:r>
              <a:rPr lang="ru-RU" sz="2000" kern="0" dirty="0" smtClean="0">
                <a:latin typeface="Bookman Old Style" pitchFamily="18" charset="0"/>
                <a:cs typeface="Arial"/>
              </a:rPr>
              <a:t>действий в </a:t>
            </a:r>
            <a:r>
              <a:rPr lang="ru-RU" sz="2000" kern="0" dirty="0">
                <a:latin typeface="Bookman Old Style" pitchFamily="18" charset="0"/>
                <a:cs typeface="Arial"/>
              </a:rPr>
              <a:t>будущем. </a:t>
            </a:r>
            <a:endParaRPr lang="ru-RU" sz="2000" kern="0" dirty="0" smtClean="0">
              <a:latin typeface="Bookman Old Style" pitchFamily="18" charset="0"/>
              <a:cs typeface="Arial"/>
            </a:endParaRPr>
          </a:p>
          <a:p>
            <a:pPr marL="342900" lvl="0" indent="-3429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SzPct val="75000"/>
            </a:pPr>
            <a:r>
              <a:rPr lang="ru-RU" sz="2000" b="1" i="1" kern="0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  <a:cs typeface="Arial"/>
              </a:rPr>
              <a:t>Планирование</a:t>
            </a:r>
            <a:r>
              <a:rPr lang="ru-RU" sz="2000" kern="0" dirty="0" smtClean="0">
                <a:latin typeface="Bookman Old Style" pitchFamily="18" charset="0"/>
                <a:cs typeface="Arial"/>
              </a:rPr>
              <a:t> - </a:t>
            </a:r>
            <a:r>
              <a:rPr lang="ru-RU" sz="2000" kern="0" dirty="0">
                <a:latin typeface="Bookman Old Style" pitchFamily="18" charset="0"/>
                <a:cs typeface="Arial"/>
              </a:rPr>
              <a:t>это </a:t>
            </a:r>
            <a:r>
              <a:rPr lang="ru-RU" sz="2000" kern="0" dirty="0" smtClean="0">
                <a:latin typeface="Bookman Old Style" pitchFamily="18" charset="0"/>
                <a:cs typeface="Arial"/>
              </a:rPr>
              <a:t>обоснованная организация педагогического </a:t>
            </a:r>
            <a:r>
              <a:rPr lang="ru-RU" sz="2000" kern="0" dirty="0">
                <a:latin typeface="Bookman Old Style" pitchFamily="18" charset="0"/>
                <a:cs typeface="Arial"/>
              </a:rPr>
              <a:t>процесса </a:t>
            </a:r>
            <a:r>
              <a:rPr lang="ru-RU" sz="2000" kern="0" dirty="0" smtClean="0">
                <a:latin typeface="Bookman Old Style" pitchFamily="18" charset="0"/>
                <a:cs typeface="Arial"/>
              </a:rPr>
              <a:t>дошкольного учреждения, </a:t>
            </a:r>
            <a:r>
              <a:rPr lang="ru-RU" sz="2000" kern="0" dirty="0">
                <a:latin typeface="Bookman Old Style" pitchFamily="18" charset="0"/>
                <a:cs typeface="Arial"/>
              </a:rPr>
              <a:t>которая придает ему содержательность, определенность, управляемость.</a:t>
            </a:r>
          </a:p>
          <a:p>
            <a:pPr marL="342900" lvl="0" indent="-3429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SzPct val="75000"/>
            </a:pPr>
            <a:r>
              <a:rPr lang="ru-RU" sz="2000" kern="0" dirty="0">
                <a:latin typeface="Bookman Old Style" pitchFamily="18" charset="0"/>
                <a:cs typeface="Arial"/>
              </a:rPr>
              <a:t>Планирование </a:t>
            </a:r>
            <a:r>
              <a:rPr lang="ru-RU" sz="2000" kern="0" dirty="0" err="1">
                <a:latin typeface="Bookman Old Style" pitchFamily="18" charset="0"/>
                <a:cs typeface="Arial"/>
              </a:rPr>
              <a:t>воспитательно</a:t>
            </a:r>
            <a:r>
              <a:rPr lang="ru-RU" sz="2000" kern="0" dirty="0">
                <a:latin typeface="Bookman Old Style" pitchFamily="18" charset="0"/>
                <a:cs typeface="Arial"/>
              </a:rPr>
              <a:t>-образовательной работы в </a:t>
            </a:r>
            <a:r>
              <a:rPr lang="ru-RU" sz="2000" kern="0" dirty="0" smtClean="0">
                <a:latin typeface="Bookman Old Style" pitchFamily="18" charset="0"/>
                <a:cs typeface="Arial"/>
              </a:rPr>
              <a:t>дошкольном учреждении  – </a:t>
            </a:r>
            <a:r>
              <a:rPr lang="ru-RU" sz="2000" kern="0" dirty="0">
                <a:latin typeface="Bookman Old Style" pitchFamily="18" charset="0"/>
                <a:cs typeface="Arial"/>
              </a:rPr>
              <a:t>одна из главных функций управления процессом реализации </a:t>
            </a:r>
            <a:r>
              <a:rPr lang="ru-RU" sz="2000" kern="0" dirty="0" smtClean="0">
                <a:latin typeface="Bookman Old Style" pitchFamily="18" charset="0"/>
                <a:cs typeface="Arial"/>
              </a:rPr>
              <a:t>образовательной </a:t>
            </a:r>
            <a:r>
              <a:rPr lang="ru-RU" sz="2000" kern="0" dirty="0">
                <a:latin typeface="Bookman Old Style" pitchFamily="18" charset="0"/>
                <a:cs typeface="Arial"/>
              </a:rPr>
              <a:t>программы – отражает различные формы организации деятельности взрослых и детей</a:t>
            </a:r>
            <a:r>
              <a:rPr lang="ru-RU" sz="2000" kern="0" dirty="0" smtClean="0">
                <a:latin typeface="Bookman Old Style" pitchFamily="18" charset="0"/>
                <a:cs typeface="Arial"/>
              </a:rPr>
              <a:t>.</a:t>
            </a:r>
            <a:endParaRPr lang="ru-RU" sz="2000" kern="0" dirty="0">
              <a:latin typeface="Bookman Old Style" pitchFamily="18" charset="0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7504" y="188640"/>
            <a:ext cx="8928992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kumimoji="0" lang="ru-RU" sz="3000" b="1" i="1" u="none" strike="noStrike" kern="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Bookman Old Style" pitchFamily="18" charset="0"/>
                <a:ea typeface="+mj-ea"/>
                <a:cs typeface="Arial"/>
              </a:rPr>
              <a:t>     </a:t>
            </a:r>
            <a:r>
              <a:rPr lang="ru-RU" sz="2000" b="1" i="1" kern="0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  <a:ea typeface="+mj-ea"/>
                <a:cs typeface="Arial"/>
              </a:rPr>
              <a:t>Организация самостоятельной деятельности дошкольников</a:t>
            </a:r>
            <a:endParaRPr lang="ru-RU" sz="2000" b="1" i="1" kern="0" dirty="0">
              <a:solidFill>
                <a:schemeClr val="accent2">
                  <a:lumMod val="50000"/>
                </a:schemeClr>
              </a:solidFill>
              <a:latin typeface="Bookman Old Style" pitchFamily="18" charset="0"/>
              <a:ea typeface="+mj-ea"/>
              <a:cs typeface="Arial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4565092"/>
              </p:ext>
            </p:extLst>
          </p:nvPr>
        </p:nvGraphicFramePr>
        <p:xfrm>
          <a:off x="107504" y="1340768"/>
          <a:ext cx="8856984" cy="5069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48324"/>
                <a:gridCol w="670866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Bookman Old Style" pitchFamily="18" charset="0"/>
                        </a:rPr>
                        <a:t>ОО</a:t>
                      </a:r>
                      <a:endParaRPr lang="ru-RU" dirty="0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Bookman Old Style" pitchFamily="18" charset="0"/>
                        </a:rPr>
                        <a:t>Рекомендованные формы проведения</a:t>
                      </a:r>
                      <a:endParaRPr lang="ru-RU" dirty="0"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latin typeface="Bookman Old Style" pitchFamily="18" charset="0"/>
                        </a:rPr>
                        <a:t>Физическое развитие</a:t>
                      </a:r>
                      <a:endParaRPr lang="ru-RU" sz="1500" b="1" dirty="0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latin typeface="Bookman Old Style" pitchFamily="18" charset="0"/>
                        </a:rPr>
                        <a:t>- самостоятельные подвижные (в том числе народные) игры детей;</a:t>
                      </a:r>
                    </a:p>
                    <a:p>
                      <a:r>
                        <a:rPr lang="ru-RU" sz="1700" dirty="0" smtClean="0">
                          <a:latin typeface="Bookman Old Style" pitchFamily="18" charset="0"/>
                        </a:rPr>
                        <a:t>- упражнения со спортивным инвентарем, физкультурным</a:t>
                      </a:r>
                    </a:p>
                    <a:p>
                      <a:r>
                        <a:rPr lang="ru-RU" sz="1700" dirty="0" smtClean="0">
                          <a:latin typeface="Bookman Old Style" pitchFamily="18" charset="0"/>
                        </a:rPr>
                        <a:t>оборудованием; </a:t>
                      </a:r>
                    </a:p>
                    <a:p>
                      <a:r>
                        <a:rPr lang="ru-RU" sz="1700" dirty="0" smtClean="0">
                          <a:latin typeface="Bookman Old Style" pitchFamily="18" charset="0"/>
                        </a:rPr>
                        <a:t>- самостоятельная деятельность в центре двигательной активности</a:t>
                      </a:r>
                      <a:endParaRPr lang="ru-RU" sz="1700" dirty="0"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5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Bookman Old Style" pitchFamily="18" charset="0"/>
                          <a:ea typeface="+mn-ea"/>
                          <a:cs typeface="+mn-cs"/>
                        </a:rPr>
                        <a:t>Социально-коммуникативное развитие</a:t>
                      </a:r>
                    </a:p>
                    <a:p>
                      <a:pPr algn="ctr"/>
                      <a:endParaRPr lang="ru-RU" sz="1500" dirty="0">
                        <a:latin typeface="Bookman Old Style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700" dirty="0" smtClean="0">
                          <a:latin typeface="Bookman Old Style" pitchFamily="18" charset="0"/>
                        </a:rPr>
                        <a:t>- индивидуальные и совместные творческие (сюжетно-ролевые,</a:t>
                      </a:r>
                      <a:r>
                        <a:rPr lang="ru-RU" sz="1700" baseline="0" dirty="0" smtClean="0">
                          <a:latin typeface="Bookman Old Style" pitchFamily="18" charset="0"/>
                        </a:rPr>
                        <a:t> </a:t>
                      </a:r>
                      <a:r>
                        <a:rPr lang="ru-RU" sz="1700" dirty="0" smtClean="0">
                          <a:latin typeface="Bookman Old Style" pitchFamily="18" charset="0"/>
                        </a:rPr>
                        <a:t>театрализованные, режиссерские, шансовые) игры; </a:t>
                      </a:r>
                    </a:p>
                    <a:p>
                      <a:r>
                        <a:rPr lang="ru-RU" sz="1700" dirty="0" smtClean="0">
                          <a:latin typeface="Bookman Old Style" pitchFamily="18" charset="0"/>
                        </a:rPr>
                        <a:t>- все виды</a:t>
                      </a:r>
                      <a:r>
                        <a:rPr lang="ru-RU" sz="1700" baseline="0" dirty="0" smtClean="0">
                          <a:latin typeface="Bookman Old Style" pitchFamily="18" charset="0"/>
                        </a:rPr>
                        <a:t> </a:t>
                      </a:r>
                      <a:r>
                        <a:rPr lang="ru-RU" sz="1700" dirty="0" smtClean="0">
                          <a:latin typeface="Bookman Old Style" pitchFamily="18" charset="0"/>
                        </a:rPr>
                        <a:t>самостоятельной деятельности, предполагающие общение со</a:t>
                      </a:r>
                      <a:r>
                        <a:rPr lang="ru-RU" sz="1700" baseline="0" dirty="0" smtClean="0">
                          <a:latin typeface="Bookman Old Style" pitchFamily="18" charset="0"/>
                        </a:rPr>
                        <a:t> </a:t>
                      </a:r>
                      <a:r>
                        <a:rPr lang="ru-RU" sz="1700" dirty="0" smtClean="0">
                          <a:latin typeface="Bookman Old Style" pitchFamily="18" charset="0"/>
                        </a:rPr>
                        <a:t>сверстниками; </a:t>
                      </a:r>
                    </a:p>
                    <a:p>
                      <a:r>
                        <a:rPr lang="ru-RU" sz="1700" dirty="0" smtClean="0">
                          <a:latin typeface="Bookman Old Style" pitchFamily="18" charset="0"/>
                        </a:rPr>
                        <a:t>- выполнение самостоятельных трудовых операций в</a:t>
                      </a:r>
                      <a:r>
                        <a:rPr lang="ru-RU" sz="1700" baseline="0" dirty="0" smtClean="0">
                          <a:latin typeface="Bookman Old Style" pitchFamily="18" charset="0"/>
                        </a:rPr>
                        <a:t> </a:t>
                      </a:r>
                      <a:r>
                        <a:rPr lang="ru-RU" sz="1700" dirty="0" smtClean="0">
                          <a:latin typeface="Bookman Old Style" pitchFamily="18" charset="0"/>
                        </a:rPr>
                        <a:t>природе, хозяйственно-бытовой труд; </a:t>
                      </a:r>
                    </a:p>
                    <a:p>
                      <a:r>
                        <a:rPr lang="ru-RU" sz="1700" dirty="0" smtClean="0">
                          <a:latin typeface="Bookman Old Style" pitchFamily="18" charset="0"/>
                        </a:rPr>
                        <a:t>- самостоятельная деятельность</a:t>
                      </a:r>
                      <a:r>
                        <a:rPr lang="ru-RU" sz="1700" baseline="0" dirty="0" smtClean="0">
                          <a:latin typeface="Bookman Old Style" pitchFamily="18" charset="0"/>
                        </a:rPr>
                        <a:t> </a:t>
                      </a:r>
                      <a:r>
                        <a:rPr lang="ru-RU" sz="1700" dirty="0" smtClean="0">
                          <a:latin typeface="Bookman Old Style" pitchFamily="18" charset="0"/>
                        </a:rPr>
                        <a:t>в уголках уединения, центрах детской активности,</a:t>
                      </a:r>
                      <a:r>
                        <a:rPr lang="ru-RU" sz="1700" baseline="0" dirty="0" smtClean="0">
                          <a:latin typeface="Bookman Old Style" pitchFamily="18" charset="0"/>
                        </a:rPr>
                        <a:t> </a:t>
                      </a:r>
                      <a:r>
                        <a:rPr lang="ru-RU" sz="1700" dirty="0" smtClean="0">
                          <a:latin typeface="Bookman Old Style" pitchFamily="18" charset="0"/>
                        </a:rPr>
                        <a:t>костюмерной, автогородке, др.</a:t>
                      </a:r>
                      <a:endParaRPr lang="ru-RU" sz="1700" dirty="0">
                        <a:latin typeface="Bookman Old Style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16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211287"/>
            <a:ext cx="8568952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2200" b="1" i="1" kern="0" dirty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  <a:ea typeface="+mj-ea"/>
                <a:cs typeface="Arial"/>
              </a:rPr>
              <a:t>В процессе планирования необходимо учитывать</a:t>
            </a:r>
          </a:p>
          <a:p>
            <a:pPr lvl="0" algn="ctr">
              <a:defRPr/>
            </a:pPr>
            <a:r>
              <a:rPr lang="ru-RU" sz="2200" b="1" i="1" kern="0" dirty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  <a:ea typeface="+mj-ea"/>
                <a:cs typeface="Arial"/>
              </a:rPr>
              <a:t>этапы освоения знаний детьми:</a:t>
            </a:r>
            <a:endParaRPr kumimoji="0" lang="ru-RU" sz="2200" b="0" i="0" u="none" strike="noStrike" kern="0" cap="none" spc="0" normalizeH="0" baseline="0" noProof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Bookman Old Style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1130136"/>
            <a:ext cx="8568952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первичное восприятие </a:t>
            </a:r>
            <a:r>
              <a:rPr lang="ru-RU" sz="2000" dirty="0">
                <a:latin typeface="Bookman Old Style" pitchFamily="18" charset="0"/>
              </a:rPr>
              <a:t>(проходит преимущественно на </a:t>
            </a:r>
            <a:r>
              <a:rPr lang="ru-RU" sz="2000" dirty="0" smtClean="0">
                <a:latin typeface="Bookman Old Style" pitchFamily="18" charset="0"/>
              </a:rPr>
              <a:t>занятиях</a:t>
            </a:r>
            <a:r>
              <a:rPr lang="ru-RU" sz="2000" dirty="0">
                <a:latin typeface="Bookman Old Style" pitchFamily="18" charset="0"/>
              </a:rPr>
              <a:t>, в ходе познавательных бесед и рассказов, </a:t>
            </a:r>
            <a:r>
              <a:rPr lang="ru-RU" sz="2000" dirty="0" smtClean="0">
                <a:latin typeface="Bookman Old Style" pitchFamily="18" charset="0"/>
              </a:rPr>
              <a:t>проведения опытов </a:t>
            </a:r>
            <a:r>
              <a:rPr lang="ru-RU" sz="2000" dirty="0">
                <a:latin typeface="Bookman Old Style" pitchFamily="18" charset="0"/>
              </a:rPr>
              <a:t>и экспериментов, на экскурсиях, в процессе знакомства </a:t>
            </a:r>
            <a:r>
              <a:rPr lang="ru-RU" sz="2000" dirty="0" smtClean="0">
                <a:latin typeface="Bookman Old Style" pitchFamily="18" charset="0"/>
              </a:rPr>
              <a:t>с новыми </a:t>
            </a:r>
            <a:r>
              <a:rPr lang="ru-RU" sz="2000" dirty="0">
                <a:latin typeface="Bookman Old Style" pitchFamily="18" charset="0"/>
              </a:rPr>
              <a:t>произведениями и т.п</a:t>
            </a:r>
            <a:r>
              <a:rPr lang="ru-RU" sz="2000" dirty="0" smtClean="0">
                <a:latin typeface="Bookman Old Style" pitchFamily="18" charset="0"/>
              </a:rPr>
              <a:t>.);</a:t>
            </a:r>
          </a:p>
          <a:p>
            <a:endParaRPr lang="ru-RU" sz="2000" dirty="0" smtClean="0">
              <a:latin typeface="Bookman Old Style" pitchFamily="18" charset="0"/>
            </a:endParaRPr>
          </a:p>
          <a:p>
            <a:r>
              <a:rPr lang="ru-RU" sz="2000" b="1" i="1" dirty="0" smtClean="0">
                <a:latin typeface="Bookman Old Style" pitchFamily="18" charset="0"/>
              </a:rPr>
              <a:t>расширение </a:t>
            </a:r>
            <a:r>
              <a:rPr lang="ru-RU" sz="2000" b="1" i="1" dirty="0">
                <a:latin typeface="Bookman Old Style" pitchFamily="18" charset="0"/>
              </a:rPr>
              <a:t>и обобщение представлений, закрепление и</a:t>
            </a:r>
          </a:p>
          <a:p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повторение </a:t>
            </a:r>
            <a:r>
              <a:rPr lang="ru-RU" sz="2000" b="1" i="1" dirty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пройденного с постепенным усложнением </a:t>
            </a:r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материала </a:t>
            </a:r>
            <a:r>
              <a:rPr lang="ru-RU" sz="2000" dirty="0" smtClean="0">
                <a:latin typeface="Bookman Old Style" pitchFamily="18" charset="0"/>
              </a:rPr>
              <a:t>(для </a:t>
            </a:r>
            <a:r>
              <a:rPr lang="ru-RU" sz="2000" dirty="0">
                <a:latin typeface="Bookman Old Style" pitchFamily="18" charset="0"/>
              </a:rPr>
              <a:t>этого подойдут подвижные и дидактические игры с </a:t>
            </a:r>
            <a:r>
              <a:rPr lang="ru-RU" sz="2000" dirty="0" smtClean="0">
                <a:latin typeface="Bookman Old Style" pitchFamily="18" charset="0"/>
              </a:rPr>
              <a:t>правилами, упражнения</a:t>
            </a:r>
            <a:r>
              <a:rPr lang="ru-RU" sz="2000" dirty="0">
                <a:latin typeface="Bookman Old Style" pitchFamily="18" charset="0"/>
              </a:rPr>
              <a:t>, наблюдения, беседы, игровые ситуации, обсуждения и прочее); </a:t>
            </a:r>
            <a:endParaRPr lang="ru-RU" sz="2000" dirty="0" smtClean="0">
              <a:latin typeface="Bookman Old Style" pitchFamily="18" charset="0"/>
            </a:endParaRPr>
          </a:p>
          <a:p>
            <a:endParaRPr lang="ru-RU" sz="2000" b="1" i="1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использование </a:t>
            </a:r>
            <a:r>
              <a:rPr lang="ru-RU" sz="2000" b="1" i="1" dirty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полученных компетенций на практике </a:t>
            </a:r>
            <a:r>
              <a:rPr lang="ru-RU" sz="2000" dirty="0">
                <a:latin typeface="Bookman Old Style" pitchFamily="18" charset="0"/>
              </a:rPr>
              <a:t>(в </a:t>
            </a:r>
            <a:r>
              <a:rPr lang="ru-RU" sz="2000" dirty="0" smtClean="0">
                <a:latin typeface="Bookman Old Style" pitchFamily="18" charset="0"/>
              </a:rPr>
              <a:t>форме мастер-классов</a:t>
            </a:r>
            <a:r>
              <a:rPr lang="ru-RU" sz="2000" dirty="0">
                <a:latin typeface="Bookman Old Style" pitchFamily="18" charset="0"/>
              </a:rPr>
              <a:t>, тренингов, акций, в ходе </a:t>
            </a:r>
            <a:r>
              <a:rPr lang="ru-RU" sz="2000" dirty="0" smtClean="0">
                <a:latin typeface="Bookman Old Style" pitchFamily="18" charset="0"/>
              </a:rPr>
              <a:t>практико-ориентированных проектов</a:t>
            </a:r>
            <a:r>
              <a:rPr lang="ru-RU" sz="2000" dirty="0">
                <a:latin typeface="Bookman Old Style" pitchFamily="18" charset="0"/>
              </a:rPr>
              <a:t>, в процессе </a:t>
            </a:r>
            <a:r>
              <a:rPr lang="ru-RU" sz="2000" dirty="0" smtClean="0">
                <a:latin typeface="Bookman Old Style" pitchFamily="18" charset="0"/>
              </a:rPr>
              <a:t>трудовой деятельности</a:t>
            </a:r>
            <a:r>
              <a:rPr lang="ru-RU" sz="2000" dirty="0">
                <a:latin typeface="Bookman Old Style" pitchFamily="18" charset="0"/>
              </a:rPr>
              <a:t>, в творческих </a:t>
            </a:r>
            <a:r>
              <a:rPr lang="ru-RU" sz="2000" dirty="0" smtClean="0">
                <a:latin typeface="Bookman Old Style" pitchFamily="18" charset="0"/>
              </a:rPr>
              <a:t>играх, инсценировках </a:t>
            </a:r>
            <a:r>
              <a:rPr lang="ru-RU" sz="2000" dirty="0">
                <a:latin typeface="Bookman Old Style" pitchFamily="18" charset="0"/>
              </a:rPr>
              <a:t>и драматизациях, прочее).</a:t>
            </a:r>
          </a:p>
          <a:p>
            <a:endParaRPr lang="ru-RU" sz="2000" dirty="0"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967714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20" y="260648"/>
            <a:ext cx="8640960" cy="64633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Bookman Old Style" pitchFamily="18" charset="0"/>
              </a:rPr>
              <a:t>План </a:t>
            </a:r>
            <a:r>
              <a:rPr lang="ru-RU" dirty="0" err="1">
                <a:latin typeface="Bookman Old Style" pitchFamily="18" charset="0"/>
              </a:rPr>
              <a:t>воспитательно</a:t>
            </a:r>
            <a:r>
              <a:rPr lang="ru-RU" dirty="0">
                <a:latin typeface="Bookman Old Style" pitchFamily="18" charset="0"/>
              </a:rPr>
              <a:t>-образовательной работы с детьми – документ, по которому работают два сменных воспитателя. Следовательно, это модель совместной деятельности и планирование должно быть совместным. </a:t>
            </a:r>
          </a:p>
          <a:p>
            <a:r>
              <a:rPr lang="ru-RU" dirty="0">
                <a:latin typeface="Bookman Old Style" pitchFamily="18" charset="0"/>
              </a:rPr>
              <a:t>План может корректироваться и уточняться в процессе его реализации. Однако число поправок </a:t>
            </a:r>
            <a:r>
              <a:rPr lang="ru-RU" dirty="0" smtClean="0">
                <a:latin typeface="Bookman Old Style" pitchFamily="18" charset="0"/>
              </a:rPr>
              <a:t>сводится к </a:t>
            </a:r>
            <a:r>
              <a:rPr lang="ru-RU" dirty="0">
                <a:latin typeface="Bookman Old Style" pitchFamily="18" charset="0"/>
              </a:rPr>
              <a:t>минимуму, если соблюдать принцип перспективного и календарного планирования</a:t>
            </a:r>
            <a:r>
              <a:rPr lang="ru-RU" dirty="0" smtClean="0">
                <a:latin typeface="Bookman Old Style" pitchFamily="18" charset="0"/>
              </a:rPr>
              <a:t>.</a:t>
            </a:r>
          </a:p>
          <a:p>
            <a:endParaRPr lang="ru-RU" sz="1200" dirty="0">
              <a:latin typeface="Bookman Old Style" pitchFamily="18" charset="0"/>
            </a:endParaRPr>
          </a:p>
          <a:p>
            <a:r>
              <a:rPr lang="ru-RU" dirty="0">
                <a:latin typeface="Bookman Old Style" pitchFamily="18" charset="0"/>
              </a:rPr>
              <a:t>Как бы ни был оформлен план </a:t>
            </a:r>
            <a:r>
              <a:rPr lang="ru-RU" dirty="0" err="1">
                <a:latin typeface="Bookman Old Style" pitchFamily="18" charset="0"/>
              </a:rPr>
              <a:t>воспитательно</a:t>
            </a:r>
            <a:r>
              <a:rPr lang="ru-RU" dirty="0">
                <a:latin typeface="Bookman Old Style" pitchFamily="18" charset="0"/>
              </a:rPr>
              <a:t>-образовательной работы с детьми, он должен </a:t>
            </a:r>
            <a:r>
              <a:rPr lang="ru-RU" i="1" dirty="0">
                <a:latin typeface="Bookman Old Style" pitchFamily="18" charset="0"/>
              </a:rPr>
              <a:t>отвечать </a:t>
            </a:r>
            <a:r>
              <a:rPr lang="ru-RU" i="1" dirty="0" smtClean="0">
                <a:latin typeface="Bookman Old Style" pitchFamily="18" charset="0"/>
              </a:rPr>
              <a:t>следующим </a:t>
            </a:r>
            <a:r>
              <a:rPr lang="ru-RU" i="1" dirty="0">
                <a:latin typeface="Bookman Old Style" pitchFamily="18" charset="0"/>
              </a:rPr>
              <a:t>требованиям</a:t>
            </a:r>
            <a:r>
              <a:rPr lang="ru-RU" i="1" dirty="0" smtClean="0">
                <a:latin typeface="Bookman Old Style" pitchFamily="18" charset="0"/>
              </a:rPr>
              <a:t>:</a:t>
            </a:r>
            <a:endParaRPr lang="ru-RU" i="1" dirty="0">
              <a:latin typeface="Bookman Old Style" pitchFamily="18" charset="0"/>
            </a:endParaRPr>
          </a:p>
          <a:p>
            <a:r>
              <a:rPr lang="ru-RU" dirty="0" smtClean="0">
                <a:latin typeface="Bookman Old Style" pitchFamily="18" charset="0"/>
              </a:rPr>
              <a:t>- основываться </a:t>
            </a:r>
            <a:r>
              <a:rPr lang="ru-RU" dirty="0">
                <a:latin typeface="Bookman Old Style" pitchFamily="18" charset="0"/>
              </a:rPr>
              <a:t>на принципе развивающего образования, целью которого является развитие каждого ребенка;</a:t>
            </a:r>
          </a:p>
          <a:p>
            <a:r>
              <a:rPr lang="ru-RU" dirty="0" smtClean="0">
                <a:latin typeface="Bookman Old Style" pitchFamily="18" charset="0"/>
              </a:rPr>
              <a:t>- на </a:t>
            </a:r>
            <a:r>
              <a:rPr lang="ru-RU" dirty="0">
                <a:latin typeface="Bookman Old Style" pitchFamily="18" charset="0"/>
              </a:rPr>
              <a:t>комплексно-тематическом принципе построения образовательного процесса;</a:t>
            </a:r>
          </a:p>
          <a:p>
            <a:r>
              <a:rPr lang="ru-RU" dirty="0" smtClean="0">
                <a:latin typeface="Bookman Old Style" pitchFamily="18" charset="0"/>
              </a:rPr>
              <a:t>- на </a:t>
            </a:r>
            <a:r>
              <a:rPr lang="ru-RU" dirty="0">
                <a:latin typeface="Bookman Old Style" pitchFamily="18" charset="0"/>
              </a:rPr>
              <a:t>принципе интеграции образовательных областей в соответствии с возрастными возможностями и особенностями воспитанников группы;</a:t>
            </a:r>
          </a:p>
          <a:p>
            <a:r>
              <a:rPr lang="ru-RU" dirty="0" smtClean="0">
                <a:latin typeface="Bookman Old Style" pitchFamily="18" charset="0"/>
              </a:rPr>
              <a:t>- обеспечивать </a:t>
            </a:r>
            <a:r>
              <a:rPr lang="ru-RU" dirty="0">
                <a:latin typeface="Bookman Old Style" pitchFamily="18" charset="0"/>
              </a:rPr>
              <a:t>единство воспитательных, развивающих и обучающих целей и задач образования воспитанников, в процессе реализации которых формируются знания, умения и навыки, имеющие непосредственное отношение к развитию детей дошкольного возраста;</a:t>
            </a:r>
          </a:p>
          <a:p>
            <a:r>
              <a:rPr lang="ru-RU" dirty="0" smtClean="0">
                <a:latin typeface="Bookman Old Style" pitchFamily="18" charset="0"/>
              </a:rPr>
              <a:t>- планируемое </a:t>
            </a:r>
            <a:r>
              <a:rPr lang="ru-RU" dirty="0">
                <a:latin typeface="Bookman Old Style" pitchFamily="18" charset="0"/>
              </a:rPr>
              <a:t>содержание и формы организации детей должны соответствовать возрастным и психолого-педагогическим основам дошкольной педагогики</a:t>
            </a:r>
            <a:r>
              <a:rPr lang="ru-RU" dirty="0" smtClean="0">
                <a:latin typeface="Bookman Old Style" pitchFamily="18" charset="0"/>
              </a:rPr>
              <a:t>.</a:t>
            </a:r>
            <a:endParaRPr lang="ru-RU" dirty="0"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910964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Lenovo\Desktop\nadpis-09-0002-ic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25321">
            <a:off x="-713968" y="2110071"/>
            <a:ext cx="9099167" cy="1706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394560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7808" y="260648"/>
            <a:ext cx="8568952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i="1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Принципы </a:t>
            </a:r>
            <a:r>
              <a:rPr lang="ru-RU" sz="2000" b="1" i="1" dirty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планирования</a:t>
            </a:r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:</a:t>
            </a:r>
          </a:p>
          <a:p>
            <a:endParaRPr lang="ru-RU" dirty="0">
              <a:latin typeface="Bookman Old Style" pitchFamily="18" charset="0"/>
            </a:endParaRPr>
          </a:p>
          <a:p>
            <a:r>
              <a:rPr lang="ru-RU" dirty="0">
                <a:latin typeface="Bookman Old Style" pitchFamily="18" charset="0"/>
              </a:rPr>
              <a:t>• </a:t>
            </a:r>
            <a:r>
              <a:rPr lang="ru-RU" dirty="0" smtClean="0">
                <a:latin typeface="Bookman Old Style" pitchFamily="18" charset="0"/>
              </a:rPr>
              <a:t>учет </a:t>
            </a:r>
            <a:r>
              <a:rPr lang="ru-RU" dirty="0">
                <a:latin typeface="Bookman Old Style" pitchFamily="18" charset="0"/>
              </a:rPr>
              <a:t>взаимосвязанности процессов обучения и развития в </a:t>
            </a:r>
            <a:r>
              <a:rPr lang="ru-RU" dirty="0" smtClean="0">
                <a:latin typeface="Bookman Old Style" pitchFamily="18" charset="0"/>
              </a:rPr>
              <a:t>дошкольном возрасте</a:t>
            </a:r>
            <a:r>
              <a:rPr lang="ru-RU" dirty="0">
                <a:latin typeface="Bookman Old Style" pitchFamily="18" charset="0"/>
              </a:rPr>
              <a:t>;</a:t>
            </a:r>
          </a:p>
          <a:p>
            <a:r>
              <a:rPr lang="ru-RU" dirty="0">
                <a:latin typeface="Bookman Old Style" pitchFamily="18" charset="0"/>
              </a:rPr>
              <a:t>• </a:t>
            </a:r>
            <a:r>
              <a:rPr lang="ru-RU" dirty="0" smtClean="0">
                <a:latin typeface="Bookman Old Style" pitchFamily="18" charset="0"/>
              </a:rPr>
              <a:t>соответствие </a:t>
            </a:r>
            <a:r>
              <a:rPr lang="ru-RU" dirty="0">
                <a:latin typeface="Bookman Old Style" pitchFamily="18" charset="0"/>
              </a:rPr>
              <a:t>планируемого педагогического процесса </a:t>
            </a:r>
            <a:r>
              <a:rPr lang="ru-RU" dirty="0" smtClean="0">
                <a:latin typeface="Bookman Old Style" pitchFamily="18" charset="0"/>
              </a:rPr>
              <a:t>физиологическому росту </a:t>
            </a:r>
            <a:r>
              <a:rPr lang="ru-RU" dirty="0">
                <a:latin typeface="Bookman Old Style" pitchFamily="18" charset="0"/>
              </a:rPr>
              <a:t>и развитию детей;</a:t>
            </a:r>
          </a:p>
          <a:p>
            <a:r>
              <a:rPr lang="ru-RU" dirty="0">
                <a:latin typeface="Bookman Old Style" pitchFamily="18" charset="0"/>
              </a:rPr>
              <a:t>• </a:t>
            </a:r>
            <a:r>
              <a:rPr lang="ru-RU" dirty="0" smtClean="0">
                <a:latin typeface="Bookman Old Style" pitchFamily="18" charset="0"/>
              </a:rPr>
              <a:t>учет </a:t>
            </a:r>
            <a:r>
              <a:rPr lang="ru-RU" dirty="0">
                <a:latin typeface="Bookman Old Style" pitchFamily="18" charset="0"/>
              </a:rPr>
              <a:t>индивидуальных особенностей детей и уровня их развития;</a:t>
            </a:r>
          </a:p>
          <a:p>
            <a:r>
              <a:rPr lang="ru-RU" dirty="0">
                <a:latin typeface="Bookman Old Style" pitchFamily="18" charset="0"/>
              </a:rPr>
              <a:t>• </a:t>
            </a:r>
            <a:r>
              <a:rPr lang="ru-RU" dirty="0" smtClean="0">
                <a:latin typeface="Bookman Old Style" pitchFamily="18" charset="0"/>
              </a:rPr>
              <a:t>соблюдение </a:t>
            </a:r>
            <a:r>
              <a:rPr lang="ru-RU" dirty="0">
                <a:latin typeface="Bookman Old Style" pitchFamily="18" charset="0"/>
              </a:rPr>
              <a:t>оптимальной учебной нагрузки на детей;</a:t>
            </a:r>
          </a:p>
          <a:p>
            <a:r>
              <a:rPr lang="ru-RU" dirty="0">
                <a:latin typeface="Bookman Old Style" pitchFamily="18" charset="0"/>
              </a:rPr>
              <a:t>• </a:t>
            </a:r>
            <a:r>
              <a:rPr lang="ru-RU" dirty="0" smtClean="0">
                <a:latin typeface="Bookman Old Style" pitchFamily="18" charset="0"/>
              </a:rPr>
              <a:t>учет </a:t>
            </a:r>
            <a:r>
              <a:rPr lang="ru-RU" dirty="0">
                <a:latin typeface="Bookman Old Style" pitchFamily="18" charset="0"/>
              </a:rPr>
              <a:t>медико-гигиенических требований к последовательности, </a:t>
            </a:r>
            <a:r>
              <a:rPr lang="ru-RU" dirty="0" smtClean="0">
                <a:latin typeface="Bookman Old Style" pitchFamily="18" charset="0"/>
              </a:rPr>
              <a:t>длительности педагогических </a:t>
            </a:r>
            <a:r>
              <a:rPr lang="ru-RU" dirty="0">
                <a:latin typeface="Bookman Old Style" pitchFamily="18" charset="0"/>
              </a:rPr>
              <a:t>мероприятий, к проведению различных режимных моментов;</a:t>
            </a:r>
          </a:p>
          <a:p>
            <a:r>
              <a:rPr lang="ru-RU" dirty="0">
                <a:latin typeface="Bookman Old Style" pitchFamily="18" charset="0"/>
              </a:rPr>
              <a:t>• </a:t>
            </a:r>
            <a:r>
              <a:rPr lang="ru-RU" dirty="0" smtClean="0">
                <a:latin typeface="Bookman Old Style" pitchFamily="18" charset="0"/>
              </a:rPr>
              <a:t>разумное </a:t>
            </a:r>
            <a:r>
              <a:rPr lang="ru-RU" dirty="0">
                <a:latin typeface="Bookman Old Style" pitchFamily="18" charset="0"/>
              </a:rPr>
              <a:t>чередование организованной и самостоятельной деятельности детей;</a:t>
            </a:r>
          </a:p>
          <a:p>
            <a:r>
              <a:rPr lang="ru-RU" dirty="0">
                <a:latin typeface="Bookman Old Style" pitchFamily="18" charset="0"/>
              </a:rPr>
              <a:t>• </a:t>
            </a:r>
            <a:r>
              <a:rPr lang="ru-RU" dirty="0" smtClean="0">
                <a:latin typeface="Bookman Old Style" pitchFamily="18" charset="0"/>
              </a:rPr>
              <a:t>учет </a:t>
            </a:r>
            <a:r>
              <a:rPr lang="ru-RU" dirty="0">
                <a:latin typeface="Bookman Old Style" pitchFamily="18" charset="0"/>
              </a:rPr>
              <a:t>изменения работоспособности детей в течение недели и требования </a:t>
            </a:r>
            <a:r>
              <a:rPr lang="ru-RU" dirty="0" smtClean="0">
                <a:latin typeface="Bookman Old Style" pitchFamily="18" charset="0"/>
              </a:rPr>
              <a:t>к сочетаемости </a:t>
            </a:r>
            <a:r>
              <a:rPr lang="ru-RU" dirty="0">
                <a:latin typeface="Bookman Old Style" pitchFamily="18" charset="0"/>
              </a:rPr>
              <a:t>различных видов детской </a:t>
            </a:r>
            <a:r>
              <a:rPr lang="ru-RU" dirty="0" smtClean="0">
                <a:latin typeface="Bookman Old Style" pitchFamily="18" charset="0"/>
              </a:rPr>
              <a:t>деятельности</a:t>
            </a:r>
            <a:r>
              <a:rPr lang="ru-RU" dirty="0">
                <a:latin typeface="Bookman Old Style" pitchFamily="18" charset="0"/>
              </a:rPr>
              <a:t>;</a:t>
            </a:r>
          </a:p>
          <a:p>
            <a:r>
              <a:rPr lang="ru-RU" dirty="0">
                <a:latin typeface="Bookman Old Style" pitchFamily="18" charset="0"/>
              </a:rPr>
              <a:t>• </a:t>
            </a:r>
            <a:r>
              <a:rPr lang="ru-RU" dirty="0" smtClean="0">
                <a:latin typeface="Bookman Old Style" pitchFamily="18" charset="0"/>
              </a:rPr>
              <a:t>обеспечение </a:t>
            </a:r>
            <a:r>
              <a:rPr lang="ru-RU" dirty="0">
                <a:latin typeface="Bookman Old Style" pitchFamily="18" charset="0"/>
              </a:rPr>
              <a:t>регулярности, последовательности и повторяемости</a:t>
            </a:r>
          </a:p>
          <a:p>
            <a:r>
              <a:rPr lang="ru-RU" dirty="0">
                <a:latin typeface="Bookman Old Style" pitchFamily="18" charset="0"/>
              </a:rPr>
              <a:t>воспитательных воздействий;</a:t>
            </a:r>
          </a:p>
          <a:p>
            <a:r>
              <a:rPr lang="ru-RU" dirty="0">
                <a:latin typeface="Bookman Old Style" pitchFamily="18" charset="0"/>
              </a:rPr>
              <a:t>• </a:t>
            </a:r>
            <a:r>
              <a:rPr lang="ru-RU" dirty="0" smtClean="0">
                <a:latin typeface="Bookman Old Style" pitchFamily="18" charset="0"/>
              </a:rPr>
              <a:t>учет </a:t>
            </a:r>
            <a:r>
              <a:rPr lang="ru-RU" dirty="0">
                <a:latin typeface="Bookman Old Style" pitchFamily="18" charset="0"/>
              </a:rPr>
              <a:t>региональных особенностей осуществления педагогической</a:t>
            </a:r>
          </a:p>
          <a:p>
            <a:r>
              <a:rPr lang="ru-RU" dirty="0">
                <a:latin typeface="Bookman Old Style" pitchFamily="18" charset="0"/>
              </a:rPr>
              <a:t>деятельности, климатических условий и пр.</a:t>
            </a:r>
          </a:p>
        </p:txBody>
      </p:sp>
    </p:spTree>
    <p:extLst>
      <p:ext uri="{BB962C8B-B14F-4D97-AF65-F5344CB8AC3E}">
        <p14:creationId xmlns:p14="http://schemas.microsoft.com/office/powerpoint/2010/main" val="13710579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548680"/>
            <a:ext cx="6624736" cy="552157"/>
          </a:xfrm>
        </p:spPr>
        <p:txBody>
          <a:bodyPr>
            <a:normAutofit/>
          </a:bodyPr>
          <a:lstStyle/>
          <a:p>
            <a:pPr algn="ctr"/>
            <a:r>
              <a:rPr lang="ru-RU" sz="2200" b="1" i="1" kern="0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  <a:cs typeface="Arial"/>
              </a:rPr>
              <a:t>План как основа деятельности педагога </a:t>
            </a:r>
            <a:endParaRPr lang="ru-RU" sz="22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51520" y="1268760"/>
            <a:ext cx="7992888" cy="3379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SzPct val="75000"/>
            </a:pPr>
            <a:r>
              <a:rPr lang="ru-RU" sz="2000" kern="0" dirty="0" smtClean="0">
                <a:latin typeface="Bookman Old Style" pitchFamily="18" charset="0"/>
                <a:cs typeface="Arial"/>
              </a:rPr>
              <a:t>• План </a:t>
            </a:r>
            <a:r>
              <a:rPr lang="ru-RU" sz="2000" kern="0" dirty="0">
                <a:latin typeface="Bookman Old Style" pitchFamily="18" charset="0"/>
                <a:cs typeface="Arial"/>
              </a:rPr>
              <a:t>- это проект педагогической деятельности всех участников образовательного процесса. </a:t>
            </a:r>
            <a:endParaRPr lang="ru-RU" sz="2000" kern="0" dirty="0" smtClean="0">
              <a:latin typeface="Bookman Old Style" pitchFamily="18" charset="0"/>
              <a:cs typeface="Arial"/>
            </a:endParaRPr>
          </a:p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SzPct val="75000"/>
            </a:pPr>
            <a:r>
              <a:rPr lang="ru-RU" sz="2000" kern="0" dirty="0" smtClean="0">
                <a:latin typeface="Bookman Old Style" pitchFamily="18" charset="0"/>
                <a:cs typeface="Arial"/>
              </a:rPr>
              <a:t>• План </a:t>
            </a:r>
            <a:r>
              <a:rPr lang="ru-RU" sz="2000" kern="0" dirty="0">
                <a:latin typeface="Bookman Old Style" pitchFamily="18" charset="0"/>
                <a:cs typeface="Arial"/>
              </a:rPr>
              <a:t>- заранее намеченная </a:t>
            </a:r>
            <a:r>
              <a:rPr lang="ru-RU" sz="2000" kern="0" dirty="0" smtClean="0">
                <a:latin typeface="Bookman Old Style" pitchFamily="18" charset="0"/>
                <a:cs typeface="Arial"/>
              </a:rPr>
              <a:t>система деятельности, предусматривающая </a:t>
            </a:r>
            <a:r>
              <a:rPr lang="ru-RU" sz="2000" kern="0" dirty="0">
                <a:latin typeface="Bookman Old Style" pitchFamily="18" charset="0"/>
                <a:cs typeface="Arial"/>
              </a:rPr>
              <a:t>порядок, последовательность и </a:t>
            </a:r>
            <a:r>
              <a:rPr lang="ru-RU" sz="2000" kern="0" dirty="0" smtClean="0">
                <a:latin typeface="Bookman Old Style" pitchFamily="18" charset="0"/>
                <a:cs typeface="Arial"/>
              </a:rPr>
              <a:t>сроки выполнения работ. </a:t>
            </a:r>
          </a:p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SzPct val="75000"/>
            </a:pPr>
            <a:endParaRPr lang="ru-RU" sz="2000" kern="0" dirty="0">
              <a:solidFill>
                <a:schemeClr val="accent2">
                  <a:lumMod val="50000"/>
                </a:schemeClr>
              </a:solidFill>
              <a:latin typeface="Bookman Old Style" pitchFamily="18" charset="0"/>
              <a:cs typeface="Arial"/>
            </a:endParaRPr>
          </a:p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SzPct val="75000"/>
            </a:pPr>
            <a:r>
              <a:rPr lang="ru-RU" sz="2000" b="1" kern="0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  <a:cs typeface="Arial"/>
              </a:rPr>
              <a:t>План</a:t>
            </a:r>
            <a:r>
              <a:rPr lang="ru-RU" sz="2000" kern="0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  <a:cs typeface="Arial"/>
              </a:rPr>
              <a:t> </a:t>
            </a:r>
            <a:r>
              <a:rPr lang="ru-RU" sz="2000" kern="0" dirty="0">
                <a:latin typeface="Bookman Old Style" pitchFamily="18" charset="0"/>
                <a:cs typeface="Arial"/>
              </a:rPr>
              <a:t>работы воспитателя может быть </a:t>
            </a:r>
            <a:r>
              <a:rPr lang="ru-RU" sz="2000" b="1" kern="0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  <a:cs typeface="Arial"/>
              </a:rPr>
              <a:t>перспективным</a:t>
            </a:r>
            <a:r>
              <a:rPr lang="ru-RU" sz="2000" kern="0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  <a:cs typeface="Arial"/>
              </a:rPr>
              <a:t> </a:t>
            </a:r>
            <a:r>
              <a:rPr lang="ru-RU" sz="2000" kern="0" dirty="0" smtClean="0">
                <a:latin typeface="Bookman Old Style" pitchFamily="18" charset="0"/>
                <a:cs typeface="Arial"/>
              </a:rPr>
              <a:t>(составляется </a:t>
            </a:r>
            <a:r>
              <a:rPr lang="ru-RU" sz="2000" kern="0" dirty="0">
                <a:latin typeface="Bookman Old Style" pitchFamily="18" charset="0"/>
                <a:cs typeface="Arial"/>
              </a:rPr>
              <a:t>на длительный период - год, квартал, месяц) </a:t>
            </a:r>
            <a:r>
              <a:rPr lang="ru-RU" sz="2000" kern="0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  <a:cs typeface="Arial"/>
              </a:rPr>
              <a:t>и </a:t>
            </a:r>
            <a:r>
              <a:rPr lang="ru-RU" sz="2000" b="1" kern="0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  <a:cs typeface="Arial"/>
              </a:rPr>
              <a:t>календарным</a:t>
            </a:r>
            <a:r>
              <a:rPr lang="ru-RU" sz="2000" kern="0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  <a:cs typeface="Arial"/>
              </a:rPr>
              <a:t> </a:t>
            </a:r>
            <a:r>
              <a:rPr lang="ru-RU" sz="2000" kern="0" dirty="0">
                <a:latin typeface="Bookman Old Style" pitchFamily="18" charset="0"/>
                <a:cs typeface="Arial"/>
              </a:rPr>
              <a:t>(на неделю, каждый день).</a:t>
            </a:r>
          </a:p>
          <a:p>
            <a:pPr lvl="0" fontAlgn="base"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SzPct val="75000"/>
            </a:pPr>
            <a:endParaRPr lang="ru-RU" kern="0" dirty="0">
              <a:solidFill>
                <a:srgbClr val="003366"/>
              </a:solidFill>
              <a:latin typeface="Bookman Old Style" pitchFamily="18" charset="0"/>
              <a:cs typeface="Arial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620688"/>
            <a:ext cx="856895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Перспективный и (или) </a:t>
            </a:r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календарный план(ы</a:t>
            </a:r>
            <a:r>
              <a:rPr lang="ru-RU" sz="2000" b="1" i="1" dirty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)?</a:t>
            </a:r>
          </a:p>
          <a:p>
            <a:endParaRPr lang="ru-RU" sz="2000" dirty="0" smtClean="0">
              <a:latin typeface="Bookman Old Style" pitchFamily="18" charset="0"/>
            </a:endParaRPr>
          </a:p>
          <a:p>
            <a:r>
              <a:rPr lang="ru-RU" sz="2000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• </a:t>
            </a:r>
            <a:r>
              <a:rPr lang="ru-RU" sz="2000" b="1" i="1" dirty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Перспективный план </a:t>
            </a:r>
            <a:r>
              <a:rPr lang="ru-RU" sz="2000" dirty="0">
                <a:latin typeface="Bookman Old Style" pitchFamily="18" charset="0"/>
              </a:rPr>
              <a:t>работы позволяет педагогу обеспечить</a:t>
            </a:r>
          </a:p>
          <a:p>
            <a:r>
              <a:rPr lang="ru-RU" sz="2000" dirty="0">
                <a:latin typeface="Bookman Old Style" pitchFamily="18" charset="0"/>
              </a:rPr>
              <a:t>целостность образовательного процесса в соответствии с</a:t>
            </a:r>
          </a:p>
          <a:p>
            <a:r>
              <a:rPr lang="ru-RU" sz="2000" dirty="0">
                <a:latin typeface="Bookman Old Style" pitchFamily="18" charset="0"/>
              </a:rPr>
              <a:t>направлениями развития и образования </a:t>
            </a:r>
            <a:r>
              <a:rPr lang="ru-RU" sz="2000" dirty="0" smtClean="0">
                <a:latin typeface="Bookman Old Style" pitchFamily="18" charset="0"/>
              </a:rPr>
              <a:t>детей (образовательными областями</a:t>
            </a:r>
            <a:r>
              <a:rPr lang="ru-RU" sz="2000" dirty="0">
                <a:latin typeface="Bookman Old Style" pitchFamily="18" charset="0"/>
              </a:rPr>
              <a:t>), спроектировать развитие собственной </a:t>
            </a:r>
            <a:r>
              <a:rPr lang="ru-RU" sz="2000" dirty="0" smtClean="0">
                <a:latin typeface="Bookman Old Style" pitchFamily="18" charset="0"/>
              </a:rPr>
              <a:t>профессиональной компетентности и составляется воспитателем на один-три месяца (год).</a:t>
            </a:r>
            <a:endParaRPr lang="ru-RU" sz="2000" dirty="0">
              <a:latin typeface="Bookman Old Style" pitchFamily="18" charset="0"/>
            </a:endParaRPr>
          </a:p>
          <a:p>
            <a:r>
              <a:rPr lang="ru-RU" dirty="0">
                <a:latin typeface="Bookman Old Style" pitchFamily="18" charset="0"/>
              </a:rPr>
              <a:t>Точные сроки определяются либо </a:t>
            </a:r>
            <a:r>
              <a:rPr lang="ru-RU" dirty="0" smtClean="0">
                <a:latin typeface="Bookman Old Style" pitchFamily="18" charset="0"/>
              </a:rPr>
              <a:t>требованиями администрации</a:t>
            </a:r>
            <a:endParaRPr lang="ru-RU" dirty="0">
              <a:latin typeface="Bookman Old Style" pitchFamily="18" charset="0"/>
            </a:endParaRPr>
          </a:p>
          <a:p>
            <a:r>
              <a:rPr lang="ru-RU" dirty="0">
                <a:latin typeface="Bookman Old Style" pitchFamily="18" charset="0"/>
              </a:rPr>
              <a:t>детского сада, либо самостоятельным выбором педагога.</a:t>
            </a:r>
          </a:p>
          <a:p>
            <a:endParaRPr lang="ru-RU" sz="2000" dirty="0" smtClean="0">
              <a:latin typeface="Bookman Old Style" pitchFamily="18" charset="0"/>
            </a:endParaRPr>
          </a:p>
          <a:p>
            <a:r>
              <a:rPr lang="ru-RU" sz="2000" dirty="0" smtClean="0">
                <a:latin typeface="Bookman Old Style" pitchFamily="18" charset="0"/>
              </a:rPr>
              <a:t>• </a:t>
            </a:r>
            <a:r>
              <a:rPr lang="ru-RU" sz="2000" b="1" i="1" dirty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Календарный план </a:t>
            </a:r>
            <a:r>
              <a:rPr lang="ru-RU" sz="2000" dirty="0">
                <a:latin typeface="Bookman Old Style" pitchFamily="18" charset="0"/>
              </a:rPr>
              <a:t>является основным документом в работе </a:t>
            </a:r>
            <a:r>
              <a:rPr lang="ru-RU" sz="2000" dirty="0" smtClean="0">
                <a:latin typeface="Bookman Old Style" pitchFamily="18" charset="0"/>
              </a:rPr>
              <a:t>с детьми</a:t>
            </a:r>
            <a:r>
              <a:rPr lang="ru-RU" sz="2000" dirty="0">
                <a:latin typeface="Bookman Old Style" pitchFamily="18" charset="0"/>
              </a:rPr>
              <a:t>, предусматривающий планирование всех видов </a:t>
            </a:r>
            <a:r>
              <a:rPr lang="ru-RU" sz="2000" dirty="0" smtClean="0">
                <a:latin typeface="Bookman Old Style" pitchFamily="18" charset="0"/>
              </a:rPr>
              <a:t>деятельности детей </a:t>
            </a:r>
            <a:r>
              <a:rPr lang="ru-RU" sz="2000" dirty="0">
                <a:latin typeface="Bookman Old Style" pitchFamily="18" charset="0"/>
              </a:rPr>
              <a:t>и соответствующих им форм работы на каждый день. </a:t>
            </a:r>
            <a:endParaRPr lang="ru-RU" sz="2000" dirty="0" smtClean="0">
              <a:latin typeface="Bookman Old Style" pitchFamily="18" charset="0"/>
            </a:endParaRPr>
          </a:p>
          <a:p>
            <a:r>
              <a:rPr lang="ru-RU" sz="2000" dirty="0" smtClean="0">
                <a:latin typeface="Bookman Old Style" pitchFamily="18" charset="0"/>
              </a:rPr>
              <a:t>Без этого документа </a:t>
            </a:r>
            <a:r>
              <a:rPr lang="ru-RU" sz="2000" dirty="0">
                <a:latin typeface="Bookman Old Style" pitchFamily="18" charset="0"/>
              </a:rPr>
              <a:t>воспитатель не имеет права приступать к работе. </a:t>
            </a:r>
          </a:p>
        </p:txBody>
      </p:sp>
    </p:spTree>
    <p:extLst>
      <p:ext uri="{BB962C8B-B14F-4D97-AF65-F5344CB8AC3E}">
        <p14:creationId xmlns:p14="http://schemas.microsoft.com/office/powerpoint/2010/main" val="38220484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548680"/>
            <a:ext cx="8352928" cy="54168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i="1" dirty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Требования к </a:t>
            </a:r>
            <a:r>
              <a:rPr lang="ru-RU" sz="2200" b="1" i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планам </a:t>
            </a:r>
          </a:p>
          <a:p>
            <a:endParaRPr lang="ru-RU" sz="2200" b="1" i="1" dirty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r>
              <a:rPr lang="ru-RU" sz="2200" dirty="0" smtClean="0">
                <a:latin typeface="Bookman Old Style" pitchFamily="18" charset="0"/>
              </a:rPr>
              <a:t>План </a:t>
            </a:r>
            <a:r>
              <a:rPr lang="ru-RU" sz="2200" dirty="0">
                <a:latin typeface="Bookman Old Style" pitchFamily="18" charset="0"/>
              </a:rPr>
              <a:t>должен</a:t>
            </a:r>
            <a:r>
              <a:rPr lang="ru-RU" sz="2200" dirty="0" smtClean="0">
                <a:latin typeface="Bookman Old Style" pitchFamily="18" charset="0"/>
              </a:rPr>
              <a:t>:</a:t>
            </a:r>
          </a:p>
          <a:p>
            <a:endParaRPr lang="ru-RU" sz="2000" dirty="0">
              <a:latin typeface="Bookman Old Style" pitchFamily="18" charset="0"/>
            </a:endParaRPr>
          </a:p>
          <a:p>
            <a:r>
              <a:rPr lang="ru-RU" sz="2000" dirty="0">
                <a:latin typeface="Bookman Old Style" pitchFamily="18" charset="0"/>
              </a:rPr>
              <a:t>• </a:t>
            </a:r>
            <a:r>
              <a:rPr lang="ru-RU" sz="2000" dirty="0" smtClean="0">
                <a:latin typeface="Bookman Old Style" pitchFamily="18" charset="0"/>
              </a:rPr>
              <a:t>соответствовать ФГОС ДО и ФОП ДО, санитарным </a:t>
            </a:r>
            <a:r>
              <a:rPr lang="ru-RU" sz="2000" dirty="0">
                <a:latin typeface="Bookman Old Style" pitchFamily="18" charset="0"/>
              </a:rPr>
              <a:t>правилам и нормативам </a:t>
            </a:r>
            <a:r>
              <a:rPr lang="ru-RU" dirty="0">
                <a:latin typeface="Bookman Old Style" pitchFamily="18" charset="0"/>
              </a:rPr>
              <a:t>(СП 2.4. </a:t>
            </a:r>
            <a:r>
              <a:rPr lang="ru-RU" dirty="0" smtClean="0">
                <a:latin typeface="Bookman Old Style" pitchFamily="18" charset="0"/>
              </a:rPr>
              <a:t>3648-20; </a:t>
            </a:r>
            <a:r>
              <a:rPr lang="ru-RU" dirty="0">
                <a:latin typeface="Bookman Old Style" pitchFamily="18" charset="0"/>
              </a:rPr>
              <a:t>СанПиН </a:t>
            </a:r>
            <a:r>
              <a:rPr lang="ru-RU" dirty="0" smtClean="0">
                <a:latin typeface="Bookman Old Style" pitchFamily="18" charset="0"/>
              </a:rPr>
              <a:t>1.2.3685-21) </a:t>
            </a:r>
            <a:r>
              <a:rPr lang="ru-RU" sz="2000" dirty="0" smtClean="0">
                <a:latin typeface="Bookman Old Style" pitchFamily="18" charset="0"/>
              </a:rPr>
              <a:t>содержанию образовательной программы;</a:t>
            </a:r>
            <a:endParaRPr lang="ru-RU" sz="2000" dirty="0">
              <a:latin typeface="Bookman Old Style" pitchFamily="18" charset="0"/>
            </a:endParaRPr>
          </a:p>
          <a:p>
            <a:r>
              <a:rPr lang="ru-RU" sz="2000" dirty="0">
                <a:latin typeface="Bookman Old Style" pitchFamily="18" charset="0"/>
              </a:rPr>
              <a:t>• </a:t>
            </a:r>
            <a:r>
              <a:rPr lang="ru-RU" sz="2000" dirty="0" smtClean="0">
                <a:latin typeface="Bookman Old Style" pitchFamily="18" charset="0"/>
              </a:rPr>
              <a:t>содержать </a:t>
            </a:r>
            <a:r>
              <a:rPr lang="ru-RU" sz="2000" dirty="0">
                <a:latin typeface="Bookman Old Style" pitchFamily="18" charset="0"/>
              </a:rPr>
              <a:t>региональный компонент в </a:t>
            </a:r>
            <a:r>
              <a:rPr lang="ru-RU" sz="2000" dirty="0" smtClean="0">
                <a:latin typeface="Bookman Old Style" pitchFamily="18" charset="0"/>
              </a:rPr>
              <a:t>части образовательной программы дошкольной организации, формируемой </a:t>
            </a:r>
            <a:r>
              <a:rPr lang="ru-RU" sz="2000" dirty="0">
                <a:latin typeface="Bookman Old Style" pitchFamily="18" charset="0"/>
              </a:rPr>
              <a:t>участниками образовательных отношений;</a:t>
            </a:r>
          </a:p>
          <a:p>
            <a:r>
              <a:rPr lang="ru-RU" sz="2000" dirty="0">
                <a:latin typeface="Bookman Old Style" pitchFamily="18" charset="0"/>
              </a:rPr>
              <a:t>• </a:t>
            </a:r>
            <a:r>
              <a:rPr lang="ru-RU" sz="2000" dirty="0" smtClean="0">
                <a:latin typeface="Bookman Old Style" pitchFamily="18" charset="0"/>
              </a:rPr>
              <a:t>отражать </a:t>
            </a:r>
            <a:r>
              <a:rPr lang="ru-RU" sz="2000" dirty="0">
                <a:latin typeface="Bookman Old Style" pitchFamily="18" charset="0"/>
              </a:rPr>
              <a:t>специфику деятельности детского сада;</a:t>
            </a:r>
          </a:p>
          <a:p>
            <a:r>
              <a:rPr lang="ru-RU" sz="2000" dirty="0">
                <a:latin typeface="Bookman Old Style" pitchFamily="18" charset="0"/>
              </a:rPr>
              <a:t>• </a:t>
            </a:r>
            <a:r>
              <a:rPr lang="ru-RU" sz="2000" dirty="0" smtClean="0">
                <a:latin typeface="Bookman Old Style" pitchFamily="18" charset="0"/>
              </a:rPr>
              <a:t>учитывать </a:t>
            </a:r>
            <a:r>
              <a:rPr lang="ru-RU" sz="2000" dirty="0">
                <a:latin typeface="Bookman Old Style" pitchFamily="18" charset="0"/>
              </a:rPr>
              <a:t>возрастные и индивидуальные особенности детей</a:t>
            </a:r>
            <a:r>
              <a:rPr lang="ru-RU" sz="2000" dirty="0" smtClean="0">
                <a:latin typeface="Bookman Old Style" pitchFamily="18" charset="0"/>
              </a:rPr>
              <a:t>, зону </a:t>
            </a:r>
            <a:r>
              <a:rPr lang="ru-RU" sz="2000" dirty="0">
                <a:latin typeface="Bookman Old Style" pitchFamily="18" charset="0"/>
              </a:rPr>
              <a:t>их ближайшего развития;</a:t>
            </a:r>
          </a:p>
          <a:p>
            <a:r>
              <a:rPr lang="ru-RU" sz="2000" dirty="0">
                <a:latin typeface="Bookman Old Style" pitchFamily="18" charset="0"/>
              </a:rPr>
              <a:t>• </a:t>
            </a:r>
            <a:r>
              <a:rPr lang="ru-RU" sz="2000" dirty="0" smtClean="0">
                <a:latin typeface="Bookman Old Style" pitchFamily="18" charset="0"/>
              </a:rPr>
              <a:t>быть </a:t>
            </a:r>
            <a:r>
              <a:rPr lang="ru-RU" sz="2000" dirty="0">
                <a:latin typeface="Bookman Old Style" pitchFamily="18" charset="0"/>
              </a:rPr>
              <a:t>лаконичным, информационно содержательным, реальным;</a:t>
            </a:r>
          </a:p>
          <a:p>
            <a:r>
              <a:rPr lang="ru-RU" sz="2000" dirty="0">
                <a:latin typeface="Bookman Old Style" pitchFamily="18" charset="0"/>
              </a:rPr>
              <a:t>• </a:t>
            </a:r>
            <a:r>
              <a:rPr lang="ru-RU" sz="2000" dirty="0" smtClean="0">
                <a:latin typeface="Bookman Old Style" pitchFamily="18" charset="0"/>
              </a:rPr>
              <a:t>корректироваться </a:t>
            </a:r>
            <a:r>
              <a:rPr lang="ru-RU" sz="2000" dirty="0">
                <a:latin typeface="Bookman Old Style" pitchFamily="18" charset="0"/>
              </a:rPr>
              <a:t>адекватно меняющейся образовательной</a:t>
            </a:r>
          </a:p>
          <a:p>
            <a:r>
              <a:rPr lang="ru-RU" sz="2000" dirty="0">
                <a:latin typeface="Bookman Old Style" pitchFamily="18" charset="0"/>
              </a:rPr>
              <a:t>ситуации.</a:t>
            </a:r>
          </a:p>
        </p:txBody>
      </p:sp>
    </p:spTree>
    <p:extLst>
      <p:ext uri="{BB962C8B-B14F-4D97-AF65-F5344CB8AC3E}">
        <p14:creationId xmlns:p14="http://schemas.microsoft.com/office/powerpoint/2010/main" val="7614572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14290"/>
            <a:ext cx="8208912" cy="1143000"/>
          </a:xfrm>
        </p:spPr>
        <p:txBody>
          <a:bodyPr>
            <a:noAutofit/>
          </a:bodyPr>
          <a:lstStyle/>
          <a:p>
            <a:pPr algn="ctr"/>
            <a:r>
              <a:rPr lang="ru-RU" sz="2400" kern="0" dirty="0">
                <a:solidFill>
                  <a:srgbClr val="003366"/>
                </a:solidFill>
                <a:latin typeface="Bookman Old Style" pitchFamily="18" charset="0"/>
                <a:cs typeface="Arial"/>
              </a:rPr>
              <a:t/>
            </a:r>
            <a:br>
              <a:rPr lang="ru-RU" sz="2400" kern="0" dirty="0">
                <a:solidFill>
                  <a:srgbClr val="003366"/>
                </a:solidFill>
                <a:latin typeface="Bookman Old Style" pitchFamily="18" charset="0"/>
                <a:cs typeface="Arial"/>
              </a:rPr>
            </a:br>
            <a:endParaRPr lang="ru-RU" sz="2400" b="1" i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Bookman Old Style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6940" y="1700808"/>
            <a:ext cx="8461524" cy="43704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>
                <a:latin typeface="Bookman Old Style" pitchFamily="18" charset="0"/>
              </a:rPr>
              <a:t>Календарно-тематическое </a:t>
            </a:r>
            <a:r>
              <a:rPr lang="ru-RU" sz="2000" dirty="0">
                <a:latin typeface="Bookman Old Style" pitchFamily="18" charset="0"/>
              </a:rPr>
              <a:t>планирование – структурирует </a:t>
            </a:r>
            <a:r>
              <a:rPr lang="ru-RU" sz="2000" dirty="0" smtClean="0">
                <a:latin typeface="Bookman Old Style" pitchFamily="18" charset="0"/>
              </a:rPr>
              <a:t>содержание образовательного </a:t>
            </a:r>
            <a:r>
              <a:rPr lang="ru-RU" sz="2000" dirty="0">
                <a:latin typeface="Bookman Old Style" pitchFamily="18" charset="0"/>
              </a:rPr>
              <a:t>процесса. </a:t>
            </a:r>
            <a:endParaRPr lang="ru-RU" sz="2000" dirty="0" smtClean="0">
              <a:latin typeface="Bookman Old Style" pitchFamily="18" charset="0"/>
            </a:endParaRPr>
          </a:p>
          <a:p>
            <a:r>
              <a:rPr lang="ru-RU" sz="2000" dirty="0" smtClean="0">
                <a:latin typeface="Bookman Old Style" pitchFamily="18" charset="0"/>
              </a:rPr>
              <a:t>Для </a:t>
            </a:r>
            <a:r>
              <a:rPr lang="ru-RU" sz="2000" dirty="0">
                <a:latin typeface="Bookman Old Style" pitchFamily="18" charset="0"/>
              </a:rPr>
              <a:t>того чтобы разработать подробный </a:t>
            </a:r>
            <a:r>
              <a:rPr lang="ru-RU" sz="2000" dirty="0" smtClean="0">
                <a:latin typeface="Bookman Old Style" pitchFamily="18" charset="0"/>
              </a:rPr>
              <a:t>календарно-тематический </a:t>
            </a:r>
            <a:r>
              <a:rPr lang="ru-RU" sz="2000" dirty="0">
                <a:latin typeface="Bookman Old Style" pitchFamily="18" charset="0"/>
              </a:rPr>
              <a:t>план необходимо:</a:t>
            </a:r>
          </a:p>
          <a:p>
            <a:endParaRPr lang="ru-RU" sz="2000" dirty="0" smtClean="0">
              <a:latin typeface="Bookman Old Style" pitchFamily="18" charset="0"/>
            </a:endParaRPr>
          </a:p>
          <a:p>
            <a:r>
              <a:rPr lang="ru-RU" sz="2000" dirty="0" smtClean="0">
                <a:latin typeface="Bookman Old Style" pitchFamily="18" charset="0"/>
              </a:rPr>
              <a:t>1</a:t>
            </a:r>
            <a:r>
              <a:rPr lang="ru-RU" sz="2000" dirty="0">
                <a:latin typeface="Bookman Old Style" pitchFamily="18" charset="0"/>
              </a:rPr>
              <a:t>. Установить объем плана с учетом </a:t>
            </a:r>
            <a:r>
              <a:rPr lang="ru-RU" sz="2000" dirty="0" smtClean="0">
                <a:latin typeface="Bookman Old Style" pitchFamily="18" charset="0"/>
              </a:rPr>
              <a:t>максимально допустимого объема </a:t>
            </a:r>
            <a:r>
              <a:rPr lang="ru-RU" sz="2000" dirty="0">
                <a:latin typeface="Bookman Old Style" pitchFamily="18" charset="0"/>
              </a:rPr>
              <a:t>образовательной нагрузки </a:t>
            </a:r>
          </a:p>
          <a:p>
            <a:endParaRPr lang="ru-RU" sz="2000" dirty="0" smtClean="0">
              <a:latin typeface="Bookman Old Style" pitchFamily="18" charset="0"/>
            </a:endParaRPr>
          </a:p>
          <a:p>
            <a:r>
              <a:rPr lang="ru-RU" sz="2000" dirty="0" smtClean="0">
                <a:latin typeface="Bookman Old Style" pitchFamily="18" charset="0"/>
              </a:rPr>
              <a:t>2</a:t>
            </a:r>
            <a:r>
              <a:rPr lang="ru-RU" sz="2000" dirty="0">
                <a:latin typeface="Bookman Old Style" pitchFamily="18" charset="0"/>
              </a:rPr>
              <a:t>. Определить тематику, содержание, количество занятий для </a:t>
            </a:r>
            <a:r>
              <a:rPr lang="ru-RU" sz="2000" dirty="0" smtClean="0">
                <a:latin typeface="Bookman Old Style" pitchFamily="18" charset="0"/>
              </a:rPr>
              <a:t>прохождения каждой лексической темы </a:t>
            </a:r>
            <a:endParaRPr lang="ru-RU" sz="2000" dirty="0">
              <a:latin typeface="Bookman Old Style" pitchFamily="18" charset="0"/>
            </a:endParaRPr>
          </a:p>
          <a:p>
            <a:r>
              <a:rPr lang="ru-RU" dirty="0" smtClean="0">
                <a:latin typeface="Bookman Old Style" pitchFamily="18" charset="0"/>
              </a:rPr>
              <a:t>(Н</a:t>
            </a:r>
            <a:r>
              <a:rPr lang="ru-RU" dirty="0">
                <a:latin typeface="Bookman Old Style" pitchFamily="18" charset="0"/>
              </a:rPr>
              <a:t>: </a:t>
            </a:r>
            <a:r>
              <a:rPr lang="ru-RU" dirty="0" smtClean="0">
                <a:latin typeface="Bookman Old Style" pitchFamily="18" charset="0"/>
              </a:rPr>
              <a:t>«Овощи» </a:t>
            </a:r>
            <a:r>
              <a:rPr lang="ru-RU" dirty="0">
                <a:latin typeface="Bookman Old Style" pitchFamily="18" charset="0"/>
              </a:rPr>
              <a:t>– 2 занятия, </a:t>
            </a:r>
            <a:r>
              <a:rPr lang="ru-RU" dirty="0" smtClean="0">
                <a:latin typeface="Bookman Old Style" pitchFamily="18" charset="0"/>
              </a:rPr>
              <a:t>«Времена года» </a:t>
            </a:r>
            <a:r>
              <a:rPr lang="ru-RU" dirty="0">
                <a:latin typeface="Bookman Old Style" pitchFamily="18" charset="0"/>
              </a:rPr>
              <a:t>– 4 </a:t>
            </a:r>
            <a:r>
              <a:rPr lang="ru-RU" dirty="0" smtClean="0">
                <a:latin typeface="Bookman Old Style" pitchFamily="18" charset="0"/>
              </a:rPr>
              <a:t>занятия…)</a:t>
            </a:r>
            <a:endParaRPr lang="ru-RU" dirty="0">
              <a:latin typeface="Bookman Old Style" pitchFamily="18" charset="0"/>
            </a:endParaRPr>
          </a:p>
          <a:p>
            <a:endParaRPr lang="ru-RU" sz="2000" dirty="0" smtClean="0">
              <a:latin typeface="Bookman Old Style" pitchFamily="18" charset="0"/>
            </a:endParaRPr>
          </a:p>
          <a:p>
            <a:r>
              <a:rPr lang="ru-RU" sz="2000" dirty="0" smtClean="0">
                <a:latin typeface="Bookman Old Style" pitchFamily="18" charset="0"/>
              </a:rPr>
              <a:t>3</a:t>
            </a:r>
            <a:r>
              <a:rPr lang="ru-RU" sz="2000" dirty="0">
                <a:latin typeface="Bookman Old Style" pitchFamily="18" charset="0"/>
              </a:rPr>
              <a:t>. Выбрать оптимальные формы проведения занятий и методы обучения </a:t>
            </a:r>
            <a:r>
              <a:rPr lang="ru-RU" sz="2000" dirty="0" smtClean="0">
                <a:latin typeface="Bookman Old Style" pitchFamily="18" charset="0"/>
              </a:rPr>
              <a:t>для достижения </a:t>
            </a:r>
            <a:r>
              <a:rPr lang="ru-RU" sz="2000" dirty="0">
                <a:latin typeface="Bookman Old Style" pitchFamily="18" charset="0"/>
              </a:rPr>
              <a:t>поставленных целей и задач.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86940" y="404664"/>
            <a:ext cx="828092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i="1" dirty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Согласно ФГОС ДО  планирование образовательного процесса в ДОУ должно основываться на </a:t>
            </a:r>
            <a:endParaRPr lang="ru-RU" sz="2000" b="1" i="1" dirty="0" smtClean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  <a:p>
            <a:pPr algn="ctr"/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комплексно </a:t>
            </a:r>
            <a:r>
              <a:rPr lang="ru-RU" sz="2000" b="1" i="1" dirty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- тематическом </a:t>
            </a:r>
            <a:r>
              <a:rPr lang="ru-RU" sz="2000" b="1" i="1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</a:rPr>
              <a:t>принципе</a:t>
            </a:r>
            <a:endParaRPr lang="ru-RU" sz="2000" b="1" i="1" dirty="0">
              <a:solidFill>
                <a:schemeClr val="accent2">
                  <a:lumMod val="50000"/>
                </a:schemeClr>
              </a:solidFill>
              <a:latin typeface="Bookman Old Style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90554" y="1052736"/>
            <a:ext cx="8645941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kern="0" dirty="0">
                <a:latin typeface="Arial"/>
                <a:cs typeface="Arial"/>
              </a:rPr>
              <a:t> </a:t>
            </a:r>
            <a:r>
              <a:rPr lang="ru-RU" sz="2000" b="1" kern="0" dirty="0">
                <a:latin typeface="Bookman Old Style" pitchFamily="18" charset="0"/>
                <a:cs typeface="Arial"/>
              </a:rPr>
              <a:t>Перспективно-календарное планирование с</a:t>
            </a:r>
          </a:p>
          <a:p>
            <a:pPr algn="ctr"/>
            <a:r>
              <a:rPr lang="ru-RU" sz="2000" b="1" kern="0" dirty="0">
                <a:latin typeface="Bookman Old Style" pitchFamily="18" charset="0"/>
                <a:cs typeface="Arial"/>
              </a:rPr>
              <a:t>приоритетом календарного </a:t>
            </a:r>
            <a:r>
              <a:rPr lang="ru-RU" sz="2000" b="1" kern="0" dirty="0" smtClean="0">
                <a:latin typeface="Bookman Old Style" pitchFamily="18" charset="0"/>
                <a:cs typeface="Arial"/>
              </a:rPr>
              <a:t>подхода</a:t>
            </a:r>
          </a:p>
          <a:p>
            <a:endParaRPr lang="ru-RU" sz="2000" kern="0" dirty="0">
              <a:latin typeface="Bookman Old Style" pitchFamily="18" charset="0"/>
              <a:cs typeface="Arial"/>
            </a:endParaRPr>
          </a:p>
          <a:p>
            <a:r>
              <a:rPr lang="ru-RU" sz="2000" kern="0" dirty="0" smtClean="0">
                <a:latin typeface="Bookman Old Style" pitchFamily="18" charset="0"/>
                <a:cs typeface="Arial"/>
              </a:rPr>
              <a:t>1</a:t>
            </a:r>
            <a:r>
              <a:rPr lang="ru-RU" sz="2000" kern="0" dirty="0">
                <a:latin typeface="Bookman Old Style" pitchFamily="18" charset="0"/>
                <a:cs typeface="Arial"/>
              </a:rPr>
              <a:t>. Перспективная часть «Планирование на </a:t>
            </a:r>
            <a:r>
              <a:rPr lang="ru-RU" sz="2000" kern="0" dirty="0" smtClean="0">
                <a:latin typeface="Bookman Old Style" pitchFamily="18" charset="0"/>
                <a:cs typeface="Arial"/>
              </a:rPr>
              <a:t>месяц (квартал, год)»</a:t>
            </a:r>
            <a:endParaRPr lang="ru-RU" sz="2000" kern="0" dirty="0">
              <a:latin typeface="Bookman Old Style" pitchFamily="18" charset="0"/>
              <a:cs typeface="Arial"/>
            </a:endParaRPr>
          </a:p>
          <a:p>
            <a:endParaRPr lang="ru-RU" sz="2000" kern="0" dirty="0" smtClean="0">
              <a:latin typeface="Bookman Old Style" pitchFamily="18" charset="0"/>
              <a:cs typeface="Arial"/>
            </a:endParaRPr>
          </a:p>
          <a:p>
            <a:r>
              <a:rPr lang="ru-RU" sz="2000" kern="0" dirty="0" smtClean="0">
                <a:latin typeface="Bookman Old Style" pitchFamily="18" charset="0"/>
                <a:cs typeface="Arial"/>
              </a:rPr>
              <a:t>2</a:t>
            </a:r>
            <a:r>
              <a:rPr lang="ru-RU" sz="2000" kern="0" dirty="0">
                <a:latin typeface="Bookman Old Style" pitchFamily="18" charset="0"/>
                <a:cs typeface="Arial"/>
              </a:rPr>
              <a:t>. Календарная часть «Планирование на неделю и каждый день</a:t>
            </a:r>
            <a:r>
              <a:rPr lang="ru-RU" sz="2000" kern="0" dirty="0" smtClean="0">
                <a:latin typeface="Bookman Old Style" pitchFamily="18" charset="0"/>
                <a:cs typeface="Arial"/>
              </a:rPr>
              <a:t>»:</a:t>
            </a:r>
          </a:p>
          <a:p>
            <a:endParaRPr lang="ru-RU" sz="2000" kern="0" dirty="0">
              <a:latin typeface="Bookman Old Style" pitchFamily="18" charset="0"/>
              <a:cs typeface="Arial"/>
            </a:endParaRPr>
          </a:p>
          <a:p>
            <a:r>
              <a:rPr lang="ru-RU" sz="2000" kern="0" dirty="0" smtClean="0">
                <a:latin typeface="Bookman Old Style" pitchFamily="18" charset="0"/>
                <a:cs typeface="Arial"/>
              </a:rPr>
              <a:t>Модуль </a:t>
            </a:r>
            <a:r>
              <a:rPr lang="ru-RU" sz="2000" kern="0" dirty="0">
                <a:latin typeface="Bookman Old Style" pitchFamily="18" charset="0"/>
                <a:cs typeface="Arial"/>
              </a:rPr>
              <a:t>1 «</a:t>
            </a:r>
            <a:r>
              <a:rPr lang="ru-RU" sz="2000" kern="0" dirty="0" smtClean="0">
                <a:latin typeface="Bookman Old Style" pitchFamily="18" charset="0"/>
                <a:cs typeface="Arial"/>
              </a:rPr>
              <a:t>Непрерывная </a:t>
            </a:r>
            <a:r>
              <a:rPr lang="ru-RU" sz="2000" kern="0" dirty="0" smtClean="0">
                <a:latin typeface="Bookman Old Style" pitchFamily="18" charset="0"/>
                <a:cs typeface="Arial"/>
              </a:rPr>
              <a:t>образовательная деятельность</a:t>
            </a:r>
            <a:r>
              <a:rPr lang="ru-RU" sz="2000" kern="0" dirty="0">
                <a:latin typeface="Bookman Old Style" pitchFamily="18" charset="0"/>
                <a:cs typeface="Arial"/>
              </a:rPr>
              <a:t>»</a:t>
            </a:r>
          </a:p>
          <a:p>
            <a:r>
              <a:rPr lang="ru-RU" sz="2000" kern="0" dirty="0">
                <a:latin typeface="Bookman Old Style" pitchFamily="18" charset="0"/>
                <a:cs typeface="Arial"/>
              </a:rPr>
              <a:t>(планируется на </a:t>
            </a:r>
            <a:r>
              <a:rPr lang="ru-RU" sz="2000" kern="0" dirty="0" smtClean="0">
                <a:latin typeface="Bookman Old Style" pitchFamily="18" charset="0"/>
                <a:cs typeface="Arial"/>
              </a:rPr>
              <a:t>неделю):</a:t>
            </a:r>
          </a:p>
          <a:p>
            <a:endParaRPr lang="ru-RU" sz="2000" kern="0" dirty="0">
              <a:latin typeface="Bookman Old Style" pitchFamily="18" charset="0"/>
              <a:cs typeface="Arial"/>
            </a:endParaRPr>
          </a:p>
          <a:p>
            <a:r>
              <a:rPr lang="ru-RU" sz="2000" kern="0" dirty="0" smtClean="0">
                <a:latin typeface="Bookman Old Style" pitchFamily="18" charset="0"/>
                <a:cs typeface="Arial"/>
              </a:rPr>
              <a:t>Модуль </a:t>
            </a:r>
            <a:r>
              <a:rPr lang="ru-RU" sz="2000" kern="0" dirty="0">
                <a:latin typeface="Bookman Old Style" pitchFamily="18" charset="0"/>
                <a:cs typeface="Arial"/>
              </a:rPr>
              <a:t>2 «Образовательная деятельность в режиме дня»</a:t>
            </a:r>
          </a:p>
          <a:p>
            <a:r>
              <a:rPr lang="ru-RU" sz="2000" kern="0" dirty="0" smtClean="0">
                <a:latin typeface="Bookman Old Style" pitchFamily="18" charset="0"/>
                <a:cs typeface="Arial"/>
              </a:rPr>
              <a:t>(</a:t>
            </a:r>
            <a:r>
              <a:rPr lang="ru-RU" sz="2000" kern="0" dirty="0">
                <a:latin typeface="Bookman Old Style" pitchFamily="18" charset="0"/>
                <a:cs typeface="Arial"/>
              </a:rPr>
              <a:t>планируется на каждый день) </a:t>
            </a:r>
            <a:endParaRPr lang="ru-RU" sz="2000" dirty="0">
              <a:latin typeface="Bookman Old Style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0"/>
            <a:ext cx="8568952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2200" b="1" i="1" kern="0" dirty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  <a:ea typeface="+mj-ea"/>
                <a:cs typeface="Arial"/>
              </a:rPr>
              <a:t>Конструктор </a:t>
            </a:r>
            <a:r>
              <a:rPr lang="ru-RU" sz="2200" b="1" i="1" kern="0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  <a:ea typeface="+mj-ea"/>
                <a:cs typeface="Arial"/>
              </a:rPr>
              <a:t>комплексно-тематического планирования </a:t>
            </a:r>
            <a:r>
              <a:rPr lang="ru-RU" sz="2200" b="1" i="1" kern="0" dirty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  <a:ea typeface="+mj-ea"/>
                <a:cs typeface="Arial"/>
              </a:rPr>
              <a:t>по всем возрастным </a:t>
            </a:r>
            <a:r>
              <a:rPr lang="ru-RU" sz="2200" b="1" i="1" kern="0" dirty="0" smtClean="0">
                <a:solidFill>
                  <a:schemeClr val="accent2">
                    <a:lumMod val="50000"/>
                  </a:schemeClr>
                </a:solidFill>
                <a:latin typeface="Bookman Old Style" pitchFamily="18" charset="0"/>
                <a:ea typeface="+mj-ea"/>
                <a:cs typeface="Arial"/>
              </a:rPr>
              <a:t>группам</a:t>
            </a:r>
          </a:p>
          <a:p>
            <a:pPr lvl="0" algn="ctr">
              <a:defRPr/>
            </a:pPr>
            <a:r>
              <a:rPr lang="ru-RU" sz="1600" b="1" kern="0" dirty="0" smtClean="0">
                <a:latin typeface="Bookman Old Style" pitchFamily="18" charset="0"/>
                <a:ea typeface="+mj-ea"/>
                <a:cs typeface="Arial"/>
              </a:rPr>
              <a:t>(в </a:t>
            </a:r>
            <a:r>
              <a:rPr lang="ru-RU" sz="1600" b="1" kern="0" dirty="0">
                <a:latin typeface="Bookman Old Style" pitchFamily="18" charset="0"/>
                <a:ea typeface="+mj-ea"/>
                <a:cs typeface="Arial"/>
              </a:rPr>
              <a:t>соответствии с возрастной категорией детей в течение учебного года проводятся мероприятия </a:t>
            </a:r>
            <a:r>
              <a:rPr lang="ru-RU" sz="1600" b="1" kern="0" dirty="0" smtClean="0">
                <a:latin typeface="Bookman Old Style" pitchFamily="18" charset="0"/>
                <a:ea typeface="+mj-ea"/>
                <a:cs typeface="Arial"/>
              </a:rPr>
              <a:t>тематических </a:t>
            </a:r>
            <a:r>
              <a:rPr lang="ru-RU" sz="1600" b="1" kern="0" dirty="0">
                <a:latin typeface="Bookman Old Style" pitchFamily="18" charset="0"/>
                <a:ea typeface="+mj-ea"/>
                <a:cs typeface="Arial"/>
              </a:rPr>
              <a:t>недель (дней</a:t>
            </a:r>
            <a:r>
              <a:rPr lang="ru-RU" sz="1600" b="1" kern="0" dirty="0" smtClean="0">
                <a:latin typeface="Bookman Old Style" pitchFamily="18" charset="0"/>
                <a:ea typeface="+mj-ea"/>
                <a:cs typeface="Arial"/>
              </a:rPr>
              <a:t>)</a:t>
            </a:r>
            <a:r>
              <a:rPr lang="ru-RU" sz="1600" b="1" kern="0" dirty="0">
                <a:latin typeface="Bookman Old Style" pitchFamily="18" charset="0"/>
                <a:ea typeface="+mj-ea"/>
                <a:cs typeface="Arial"/>
              </a:rPr>
              <a:t> </a:t>
            </a:r>
            <a:r>
              <a:rPr lang="ru-RU" sz="1600" b="1" kern="0" dirty="0" smtClean="0">
                <a:latin typeface="Bookman Old Style" pitchFamily="18" charset="0"/>
                <a:ea typeface="+mj-ea"/>
                <a:cs typeface="Arial"/>
              </a:rPr>
              <a:t>согласно Годового плана ДОУ и календарного плана воспитательной работы) </a:t>
            </a:r>
            <a:endParaRPr lang="ru-RU" sz="1600" b="1" kern="0" dirty="0">
              <a:latin typeface="Bookman Old Style" pitchFamily="18" charset="0"/>
              <a:ea typeface="+mj-ea"/>
              <a:cs typeface="Arial"/>
            </a:endParaRPr>
          </a:p>
        </p:txBody>
      </p:sp>
      <p:pic>
        <p:nvPicPr>
          <p:cNvPr id="4" name="Picture 3" descr="C:\Users\Lenovo\Desktop\рр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96745"/>
            <a:ext cx="8712968" cy="4887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1249</TotalTime>
  <Words>2124</Words>
  <Application>Microsoft Office PowerPoint</Application>
  <PresentationFormat>Экран (4:3)</PresentationFormat>
  <Paragraphs>261</Paragraphs>
  <Slides>23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Грань</vt:lpstr>
      <vt:lpstr>«Перспективные и календарные планы педагогов ДОУ как основа  планирования образовательной деятельности в  соответствии с ФГОС ДО  и ФОП ДО»</vt:lpstr>
      <vt:lpstr>Презентация PowerPoint</vt:lpstr>
      <vt:lpstr>Презентация PowerPoint</vt:lpstr>
      <vt:lpstr>План как основа деятельности педагога </vt:lpstr>
      <vt:lpstr>Презентация PowerPoint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Театрализованная деятельность как средство развития творческих способностей дошкольников.</dc:title>
  <dc:creator>Администратор</dc:creator>
  <cp:lastModifiedBy>Lenovo</cp:lastModifiedBy>
  <cp:revision>105</cp:revision>
  <dcterms:created xsi:type="dcterms:W3CDTF">2017-01-25T14:19:37Z</dcterms:created>
  <dcterms:modified xsi:type="dcterms:W3CDTF">2023-12-20T19:13:24Z</dcterms:modified>
</cp:coreProperties>
</file>