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8" r:id="rId13"/>
    <p:sldId id="267" r:id="rId14"/>
    <p:sldId id="269" r:id="rId15"/>
    <p:sldId id="271" r:id="rId1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69CF1AB2-1976-4502-BF36-3FF5EA218861}" styleName="Средний стиль 4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>
        <p:scale>
          <a:sx n="80" d="100"/>
          <a:sy n="80" d="100"/>
        </p:scale>
        <p:origin x="-120" y="-7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3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1803405"/>
            <a:ext cx="94488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632201"/>
            <a:ext cx="94488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909561" y="4314328"/>
            <a:ext cx="2910840" cy="374642"/>
          </a:xfrm>
        </p:spPr>
        <p:txBody>
          <a:bodyPr/>
          <a:lstStyle/>
          <a:p>
            <a:fld id="{48A87A34-81AB-432B-8DAE-1953F412C126}" type="datetimeFigureOut">
              <a:rPr lang="en-US" dirty="0"/>
              <a:pPr/>
              <a:t>1/23/2023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371600" y="4323845"/>
            <a:ext cx="640080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7200" y="1430866"/>
            <a:ext cx="2743200" cy="365125"/>
          </a:xfrm>
        </p:spPr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77" y="4697360"/>
            <a:ext cx="10822034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1727" y="941439"/>
            <a:ext cx="10821840" cy="3478161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516715"/>
            <a:ext cx="10820400" cy="701969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pPr/>
              <a:t>1/23/2023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3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2"/>
            <a:ext cx="1082040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9133"/>
            <a:ext cx="10130516" cy="99906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1/23/2023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3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67" y="753533"/>
            <a:ext cx="10151533" cy="2604495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303865" y="3365556"/>
            <a:ext cx="9592736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959862"/>
            <a:ext cx="10151533" cy="679871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1/23/2023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476250" y="93345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984230" y="270129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3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95" y="1124701"/>
            <a:ext cx="10146186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8315"/>
            <a:ext cx="10144654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78883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1/23/2023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8883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895600" y="761999"/>
            <a:ext cx="8610599" cy="130386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800" y="2202080"/>
            <a:ext cx="3456432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799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68800" y="2201333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366858" y="2904067"/>
            <a:ext cx="3456432" cy="331461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51800" y="2192866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8051801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pPr/>
              <a:t>1/23/2023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599" cy="12954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8618" y="4191000"/>
            <a:ext cx="3451582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8618" y="2362200"/>
            <a:ext cx="3451582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8618" y="4873764"/>
            <a:ext cx="3451582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74263" y="4191000"/>
            <a:ext cx="3448935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374263" y="2362200"/>
            <a:ext cx="3448936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374264" y="4873763"/>
            <a:ext cx="344893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49731" y="4191000"/>
            <a:ext cx="3456469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049855" y="2362200"/>
            <a:ext cx="3447878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8049731" y="4873761"/>
            <a:ext cx="345244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pPr/>
              <a:t>1/23/2023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194559"/>
            <a:ext cx="10820400" cy="40241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pPr/>
              <a:t>1/23/2023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3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48800" y="745066"/>
            <a:ext cx="2057400" cy="3903133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4466" y="745067"/>
            <a:ext cx="8204201" cy="3903133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79941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1/23/2023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0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pPr/>
              <a:t>1/23/2023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3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3"/>
            <a:ext cx="10820399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467" y="3641725"/>
            <a:ext cx="10490200" cy="955675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1/23/2023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1"/>
            <a:ext cx="6991492" cy="36406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194559"/>
            <a:ext cx="5334000" cy="40241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194559"/>
            <a:ext cx="5334000" cy="40241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pPr/>
              <a:t>1/23/2023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600" cy="12954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9" y="2183802"/>
            <a:ext cx="507999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3132666"/>
            <a:ext cx="5311775" cy="3086019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0" y="2183802"/>
            <a:ext cx="5105400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132666"/>
            <a:ext cx="5334000" cy="3086019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pPr/>
              <a:t>1/23/2023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pPr/>
              <a:t>1/23/2023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pPr/>
              <a:t>1/23/2023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41148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95582" y="746759"/>
            <a:ext cx="6510618" cy="5471925"/>
          </a:xfrm>
        </p:spPr>
        <p:txBody>
          <a:bodyPr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411480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pPr/>
              <a:t>1/23/2023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687324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861238" y="751241"/>
            <a:ext cx="3644962" cy="5467443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687324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pPr/>
              <a:t>1/23/2023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3-HD-TOP.pn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4414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895600" y="764373"/>
            <a:ext cx="861060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194560"/>
            <a:ext cx="10820400" cy="40241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95360" y="6356350"/>
            <a:ext cx="29108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1/23/2023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355845"/>
            <a:ext cx="7772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3810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s://online-mpi.ru/GeneratioNext.php" TargetMode="Externa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редкие иностранные языки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942671" y="2469940"/>
            <a:ext cx="4797368" cy="360000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</p:pic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400799" y="3919280"/>
            <a:ext cx="5571460" cy="685800"/>
          </a:xfrm>
        </p:spPr>
        <p:txBody>
          <a:bodyPr/>
          <a:lstStyle/>
          <a:p>
            <a:pPr algn="r"/>
            <a:r>
              <a:rPr lang="ru-RU" b="1" i="1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Юрченко Оксана Анатольевна, методист МБОУ ДО «ЦДЮТ»</a:t>
            </a:r>
            <a:endParaRPr lang="ru-RU" b="1" i="1" dirty="0">
              <a:solidFill>
                <a:schemeClr val="accent6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740735" y="295749"/>
            <a:ext cx="11182091" cy="22159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>
              <a:lnSpc>
                <a:spcPct val="115000"/>
              </a:lnSpc>
              <a:spcAft>
                <a:spcPts val="0"/>
              </a:spcAft>
            </a:pPr>
            <a:r>
              <a:rPr lang="ru-RU" sz="4000" b="1" i="1" kern="100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DejaVu Sans"/>
                <a:cs typeface="Lohit Hindi"/>
              </a:rPr>
              <a:t>Анализ работы </a:t>
            </a:r>
            <a:r>
              <a:rPr lang="ru-RU" sz="4000" b="1" i="1" kern="100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DejaVu Sans"/>
                <a:cs typeface="Lohit Hindi"/>
              </a:rPr>
              <a:t>учителей </a:t>
            </a:r>
          </a:p>
          <a:p>
            <a:pPr algn="r">
              <a:lnSpc>
                <a:spcPct val="115000"/>
              </a:lnSpc>
              <a:spcAft>
                <a:spcPts val="0"/>
              </a:spcAft>
            </a:pPr>
            <a:r>
              <a:rPr lang="ru-RU" sz="4000" b="1" i="1" kern="100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DejaVu Sans"/>
                <a:cs typeface="Lohit Hindi"/>
              </a:rPr>
              <a:t>иностранного языка</a:t>
            </a:r>
            <a:endParaRPr lang="ru-RU" sz="4000" b="1" i="1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r">
              <a:lnSpc>
                <a:spcPct val="115000"/>
              </a:lnSpc>
              <a:spcAft>
                <a:spcPts val="0"/>
              </a:spcAft>
            </a:pPr>
            <a:r>
              <a:rPr lang="ru-RU" sz="4000" b="1" i="1" kern="100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DejaVu Sans"/>
                <a:cs typeface="Lohit Hindi"/>
              </a:rPr>
              <a:t>за 1 полугодие </a:t>
            </a:r>
            <a:r>
              <a:rPr lang="ru-RU" sz="4000" b="1" i="1" kern="100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DejaVu Sans"/>
                <a:cs typeface="Lohit Hindi"/>
              </a:rPr>
              <a:t>2022 / 2023 учебного года</a:t>
            </a:r>
            <a:endParaRPr lang="ru-RU" sz="4000" b="1" i="1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609610" y="6365174"/>
            <a:ext cx="29915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2022 / 2023 учебный год</a:t>
            </a:r>
            <a:endParaRPr lang="ru-RU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="" xmlns:p14="http://schemas.microsoft.com/office/powerpoint/2010/main" val="81251210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Английский как второй или иностранный язык Знание языков Английский как  второй или иностранный язык Страна, английский язык, английский, сфера,  эксперт png | PNGWi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890152" y="287077"/>
            <a:ext cx="1840000" cy="1800000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7649" name="Rectangle 1"/>
          <p:cNvSpPr>
            <a:spLocks noChangeArrowheads="1"/>
          </p:cNvSpPr>
          <p:nvPr/>
        </p:nvSpPr>
        <p:spPr bwMode="auto">
          <a:xfrm>
            <a:off x="3918857" y="260281"/>
            <a:ext cx="6448302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altLang="zh-CN" sz="2400" b="1" i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Times New Roman" pitchFamily="18" charset="0"/>
                <a:cs typeface="Times New Roman" pitchFamily="18" charset="0"/>
              </a:rPr>
              <a:t>Выполненные задания</a:t>
            </a:r>
            <a:r>
              <a:rPr kumimoji="0" lang="ru-RU" altLang="zh-CN" sz="2400" b="1" i="1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Times New Roman" pitchFamily="18" charset="0"/>
                <a:cs typeface="Times New Roman" pitchFamily="18" charset="0"/>
              </a:rPr>
              <a:t> МЭ </a:t>
            </a:r>
            <a:r>
              <a:rPr kumimoji="0" lang="ru-RU" altLang="zh-CN" sz="2400" b="1" i="1" u="none" strike="noStrike" cap="none" normalizeH="0" baseline="0" dirty="0" err="1" smtClean="0">
                <a:ln>
                  <a:noFill/>
                </a:ln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Times New Roman" pitchFamily="18" charset="0"/>
                <a:cs typeface="Times New Roman" pitchFamily="18" charset="0"/>
              </a:rPr>
              <a:t>ВсОШ</a:t>
            </a:r>
            <a:r>
              <a:rPr kumimoji="0" lang="ru-RU" altLang="zh-CN" sz="2400" b="1" i="1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Times New Roman" pitchFamily="18" charset="0"/>
                <a:cs typeface="Times New Roman" pitchFamily="18" charset="0"/>
              </a:rPr>
              <a:t> (%) </a:t>
            </a:r>
            <a:r>
              <a:rPr kumimoji="0" lang="en-US" altLang="zh-CN" sz="2400" b="1" i="1" u="none" strike="noStrike" cap="none" normalizeH="0" baseline="0" dirty="0" err="1" smtClean="0">
                <a:ln>
                  <a:noFill/>
                </a:ln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Times New Roman" pitchFamily="18" charset="0"/>
                <a:cs typeface="Times New Roman" pitchFamily="18" charset="0"/>
              </a:rPr>
              <a:t>vs</a:t>
            </a:r>
            <a:r>
              <a:rPr kumimoji="0" lang="ru-RU" altLang="zh-CN" sz="2400" b="1" i="1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Times New Roman" pitchFamily="18" charset="0"/>
                <a:cs typeface="Times New Roman" pitchFamily="18" charset="0"/>
              </a:rPr>
              <a:t> </a:t>
            </a:r>
          </a:p>
          <a:p>
            <a:pPr marL="0" marR="0" lvl="0" indent="45085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zh-CN" sz="2400" b="1" i="1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Times New Roman" pitchFamily="18" charset="0"/>
                <a:cs typeface="Times New Roman" pitchFamily="18" charset="0"/>
              </a:rPr>
              <a:t>качества знаний по предмету (%)</a:t>
            </a:r>
            <a:endParaRPr kumimoji="0" lang="ru-RU" altLang="zh-CN" sz="3600" b="1" i="1" u="none" strike="noStrike" cap="none" normalizeH="0" baseline="0" dirty="0" smtClean="0">
              <a:ln>
                <a:noFill/>
              </a:ln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cs typeface="Arial" pitchFamily="34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201880" y="2229769"/>
          <a:ext cx="11839699" cy="2453640"/>
        </p:xfrm>
        <a:graphic>
          <a:graphicData uri="http://schemas.openxmlformats.org/drawingml/2006/table">
            <a:tbl>
              <a:tblPr>
                <a:tableStyleId>{69CF1AB2-1976-4502-BF36-3FF5EA218861}</a:tableStyleId>
              </a:tblPr>
              <a:tblGrid>
                <a:gridCol w="395540"/>
                <a:gridCol w="7109665"/>
                <a:gridCol w="2339439"/>
                <a:gridCol w="1995055"/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i="1" dirty="0"/>
                        <a:t>№</a:t>
                      </a:r>
                      <a:endParaRPr lang="ru-RU" sz="1800" b="1" i="1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i="1"/>
                        <a:t>МБОУ</a:t>
                      </a:r>
                      <a:endParaRPr lang="ru-RU" sz="1800" b="1" i="1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i="1"/>
                        <a:t>% выполнения МЭ ВсОШ</a:t>
                      </a:r>
                      <a:endParaRPr lang="ru-RU" sz="1800" b="1" i="1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i="1"/>
                        <a:t>% качества знаний</a:t>
                      </a:r>
                      <a:endParaRPr lang="ru-RU" sz="1800" b="1" i="1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i="1"/>
                        <a:t>2</a:t>
                      </a:r>
                      <a:endParaRPr lang="ru-RU" sz="1800" b="1" i="1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i="1" dirty="0"/>
                        <a:t>«Кубанская </a:t>
                      </a:r>
                      <a:r>
                        <a:rPr lang="ru-RU" sz="2000" b="1" i="1" dirty="0" smtClean="0"/>
                        <a:t>школа им. С.П.Королёва»</a:t>
                      </a:r>
                      <a:endParaRPr lang="ru-RU" sz="1800" b="1" i="1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i="1"/>
                        <a:t>11%</a:t>
                      </a:r>
                      <a:endParaRPr lang="ru-RU" sz="1800" b="1" i="1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i="1"/>
                        <a:t>76,7%</a:t>
                      </a:r>
                      <a:endParaRPr lang="ru-RU" sz="1800" b="1" i="1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i="1"/>
                        <a:t>1</a:t>
                      </a:r>
                      <a:endParaRPr lang="ru-RU" sz="1800" b="1" i="1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i="1"/>
                        <a:t>«Трудовская школа»</a:t>
                      </a:r>
                      <a:endParaRPr lang="ru-RU" sz="1800" b="1" i="1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i="1"/>
                        <a:t>16%</a:t>
                      </a:r>
                      <a:endParaRPr lang="ru-RU" sz="1800" b="1" i="1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i="1"/>
                        <a:t>67,4%</a:t>
                      </a:r>
                      <a:endParaRPr lang="ru-RU" sz="1800" b="1" i="1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i="1"/>
                        <a:t>5</a:t>
                      </a:r>
                      <a:endParaRPr lang="ru-RU" sz="1800" b="1" i="1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i="1"/>
                        <a:t>«Широковская школа»</a:t>
                      </a:r>
                      <a:endParaRPr lang="ru-RU" sz="1800" b="1" i="1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i="1"/>
                        <a:t>25%</a:t>
                      </a:r>
                      <a:endParaRPr lang="ru-RU" sz="1800" b="1" i="1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i="1"/>
                        <a:t>57,9%</a:t>
                      </a:r>
                      <a:endParaRPr lang="ru-RU" sz="1800" b="1" i="1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i="1"/>
                        <a:t>4</a:t>
                      </a:r>
                      <a:endParaRPr lang="ru-RU" sz="1800" b="1" i="1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i="1"/>
                        <a:t>«Кольчугинская школа №1 им.Авраамова Г.Н.»</a:t>
                      </a:r>
                      <a:endParaRPr lang="ru-RU" sz="1800" b="1" i="1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i="1"/>
                        <a:t>27%</a:t>
                      </a:r>
                      <a:endParaRPr lang="ru-RU" sz="1800" b="1" i="1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i="1"/>
                        <a:t>68,8%</a:t>
                      </a:r>
                      <a:endParaRPr lang="ru-RU" sz="1800" b="1" i="1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i="1"/>
                        <a:t>3</a:t>
                      </a:r>
                      <a:endParaRPr lang="ru-RU" sz="1800" b="1" i="1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i="1"/>
                        <a:t>«Залесская школа»</a:t>
                      </a:r>
                      <a:endParaRPr lang="ru-RU" sz="1800" b="1" i="1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i="1"/>
                        <a:t>31%</a:t>
                      </a:r>
                      <a:endParaRPr lang="ru-RU" sz="1800" b="1" i="1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i="1" dirty="0"/>
                        <a:t>51,1%</a:t>
                      </a:r>
                      <a:endParaRPr lang="ru-RU" sz="1800" b="1" i="1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Английский как второй или иностранный язык Знание языков Английский как  второй или иностранный язык Страна, английский язык, английский, сфера,  эксперт png | PNGWi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997030" y="0"/>
            <a:ext cx="1840000" cy="1800000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3" name="Прямоугольник 2"/>
          <p:cNvSpPr/>
          <p:nvPr/>
        </p:nvSpPr>
        <p:spPr>
          <a:xfrm>
            <a:off x="332509" y="295387"/>
            <a:ext cx="10141527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i="1" dirty="0" smtClean="0">
                <a:solidFill>
                  <a:srgbClr val="00B050"/>
                </a:solidFill>
              </a:rPr>
              <a:t>                                                                          </a:t>
            </a:r>
            <a:r>
              <a:rPr lang="ru-RU" sz="2400" b="1" i="1" u="sng" dirty="0" smtClean="0">
                <a:solidFill>
                  <a:srgbClr val="00B050"/>
                </a:solidFill>
              </a:rPr>
              <a:t>Не приняли участия</a:t>
            </a:r>
          </a:p>
          <a:p>
            <a:pPr algn="ctr"/>
            <a:r>
              <a:rPr lang="ru-RU" sz="2400" b="1" i="1" dirty="0" smtClean="0">
                <a:solidFill>
                  <a:srgbClr val="00B050"/>
                </a:solidFill>
              </a:rPr>
              <a:t>                                         в МЭ </a:t>
            </a:r>
            <a:r>
              <a:rPr lang="ru-RU" sz="2400" b="1" i="1" dirty="0" err="1" smtClean="0">
                <a:solidFill>
                  <a:srgbClr val="00B050"/>
                </a:solidFill>
              </a:rPr>
              <a:t>ВсОШ</a:t>
            </a:r>
            <a:r>
              <a:rPr lang="ru-RU" sz="2400" b="1" i="1" dirty="0" smtClean="0">
                <a:solidFill>
                  <a:srgbClr val="00B050"/>
                </a:solidFill>
              </a:rPr>
              <a:t> по иностранным языкам </a:t>
            </a:r>
          </a:p>
          <a:p>
            <a:pPr algn="ctr"/>
            <a:r>
              <a:rPr lang="ru-RU" sz="2400" b="1" i="1" dirty="0" smtClean="0">
                <a:solidFill>
                  <a:srgbClr val="00B050"/>
                </a:solidFill>
              </a:rPr>
              <a:t>                                                                                            15 МБОУ</a:t>
            </a:r>
            <a:endParaRPr lang="ru-RU" sz="2400" b="1" i="1" dirty="0">
              <a:solidFill>
                <a:srgbClr val="00B050"/>
              </a:solidFill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166255" y="1726375"/>
          <a:ext cx="11827824" cy="5362956"/>
        </p:xfrm>
        <a:graphic>
          <a:graphicData uri="http://schemas.openxmlformats.org/drawingml/2006/table">
            <a:tbl>
              <a:tblPr>
                <a:tableStyleId>{69CF1AB2-1976-4502-BF36-3FF5EA218861}</a:tableStyleId>
              </a:tblPr>
              <a:tblGrid>
                <a:gridCol w="437164"/>
                <a:gridCol w="7004637"/>
                <a:gridCol w="2303631"/>
                <a:gridCol w="2082392"/>
              </a:tblGrid>
              <a:tr h="5760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i="1" dirty="0">
                          <a:latin typeface="Times New Roman" pitchFamily="18" charset="0"/>
                          <a:cs typeface="Times New Roman" pitchFamily="18" charset="0"/>
                        </a:rPr>
                        <a:t>№</a:t>
                      </a:r>
                      <a:endParaRPr lang="ru-RU" sz="1600" b="1" i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i="1" dirty="0">
                          <a:latin typeface="Times New Roman" pitchFamily="18" charset="0"/>
                          <a:cs typeface="Times New Roman" pitchFamily="18" charset="0"/>
                        </a:rPr>
                        <a:t>МБОУ</a:t>
                      </a:r>
                      <a:endParaRPr lang="ru-RU" sz="1600" b="1" i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i="1">
                          <a:latin typeface="Times New Roman" pitchFamily="18" charset="0"/>
                          <a:cs typeface="Times New Roman" pitchFamily="18" charset="0"/>
                        </a:rPr>
                        <a:t>% выполнения МЭ ВсОШ</a:t>
                      </a:r>
                      <a:endParaRPr lang="ru-RU" sz="1600" b="1" i="1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i="1">
                          <a:latin typeface="Times New Roman" pitchFamily="18" charset="0"/>
                          <a:cs typeface="Times New Roman" pitchFamily="18" charset="0"/>
                        </a:rPr>
                        <a:t>% качества знаний</a:t>
                      </a:r>
                      <a:endParaRPr lang="ru-RU" sz="1600" b="1" i="1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25200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i="1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11</a:t>
                      </a:r>
                      <a:endParaRPr lang="ru-RU" sz="1600" b="1" i="1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i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«</a:t>
                      </a:r>
                      <a:r>
                        <a:rPr lang="ru-RU" sz="1800" b="1" i="1" dirty="0" err="1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Скворцовская</a:t>
                      </a:r>
                      <a:r>
                        <a:rPr lang="ru-RU" sz="1800" b="1" i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 школа»</a:t>
                      </a:r>
                      <a:endParaRPr lang="ru-RU" sz="1600" b="1" i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i="1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0%</a:t>
                      </a:r>
                      <a:endParaRPr lang="ru-RU" sz="1600" b="1" i="1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i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97,5%</a:t>
                      </a:r>
                      <a:endParaRPr lang="ru-RU" sz="1600" b="1" i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</a:tr>
              <a:tr h="25200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i="1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14</a:t>
                      </a:r>
                      <a:endParaRPr lang="ru-RU" sz="1600" b="1" i="1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i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«Украинская школа»</a:t>
                      </a:r>
                      <a:endParaRPr lang="ru-RU" sz="1600" b="1" i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i="1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0%</a:t>
                      </a:r>
                      <a:endParaRPr lang="ru-RU" sz="1600" b="1" i="1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i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75,8%</a:t>
                      </a:r>
                      <a:endParaRPr lang="ru-RU" sz="1600" b="1" i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</a:tr>
              <a:tr h="25200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i="1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13</a:t>
                      </a:r>
                      <a:endParaRPr lang="ru-RU" sz="1600" b="1" i="1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i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«</a:t>
                      </a:r>
                      <a:r>
                        <a:rPr lang="ru-RU" sz="1800" b="1" i="1" dirty="0" err="1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Укромновская</a:t>
                      </a:r>
                      <a:r>
                        <a:rPr lang="ru-RU" sz="1800" b="1" i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 школа»</a:t>
                      </a:r>
                      <a:endParaRPr lang="ru-RU" sz="1600" b="1" i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i="1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0%</a:t>
                      </a:r>
                      <a:endParaRPr lang="ru-RU" sz="1600" b="1" i="1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i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75,5%</a:t>
                      </a:r>
                      <a:endParaRPr lang="ru-RU" sz="1600" b="1" i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</a:tr>
              <a:tr h="25200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i="1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1600" b="1" i="1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i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«Гвардейская школа-гимназия № 2»</a:t>
                      </a:r>
                      <a:endParaRPr lang="ru-RU" sz="1600" b="1" i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i="1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0%</a:t>
                      </a:r>
                      <a:endParaRPr lang="ru-RU" sz="1600" b="1" i="1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i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74,9%</a:t>
                      </a:r>
                      <a:endParaRPr lang="ru-RU" sz="1600" b="1" i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</a:tr>
              <a:tr h="25200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i="1"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ru-RU" sz="1600" b="1" i="1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i="1" dirty="0">
                          <a:latin typeface="Times New Roman" pitchFamily="18" charset="0"/>
                          <a:cs typeface="Times New Roman" pitchFamily="18" charset="0"/>
                        </a:rPr>
                        <a:t> «</a:t>
                      </a:r>
                      <a:r>
                        <a:rPr lang="ru-RU" sz="1800" b="1" i="1" dirty="0" err="1">
                          <a:latin typeface="Times New Roman" pitchFamily="18" charset="0"/>
                          <a:cs typeface="Times New Roman" pitchFamily="18" charset="0"/>
                        </a:rPr>
                        <a:t>Мазанская</a:t>
                      </a:r>
                      <a:r>
                        <a:rPr lang="ru-RU" sz="1800" b="1" i="1" dirty="0">
                          <a:latin typeface="Times New Roman" pitchFamily="18" charset="0"/>
                          <a:cs typeface="Times New Roman" pitchFamily="18" charset="0"/>
                        </a:rPr>
                        <a:t> школа»</a:t>
                      </a:r>
                      <a:endParaRPr lang="ru-RU" sz="1600" b="1" i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i="1">
                          <a:latin typeface="Times New Roman" pitchFamily="18" charset="0"/>
                          <a:cs typeface="Times New Roman" pitchFamily="18" charset="0"/>
                        </a:rPr>
                        <a:t>0%</a:t>
                      </a:r>
                      <a:endParaRPr lang="ru-RU" sz="1600" b="1" i="1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i="1">
                          <a:latin typeface="Times New Roman" pitchFamily="18" charset="0"/>
                          <a:cs typeface="Times New Roman" pitchFamily="18" charset="0"/>
                        </a:rPr>
                        <a:t>69,6%</a:t>
                      </a:r>
                      <a:endParaRPr lang="ru-RU" sz="1600" b="1" i="1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25200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i="1"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  <a:endParaRPr lang="ru-RU" sz="1600" b="1" i="1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i="1" dirty="0">
                          <a:latin typeface="Times New Roman" pitchFamily="18" charset="0"/>
                          <a:cs typeface="Times New Roman" pitchFamily="18" charset="0"/>
                        </a:rPr>
                        <a:t>«Пожарская школа»</a:t>
                      </a:r>
                      <a:endParaRPr lang="ru-RU" sz="1600" b="1" i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i="1">
                          <a:latin typeface="Times New Roman" pitchFamily="18" charset="0"/>
                          <a:cs typeface="Times New Roman" pitchFamily="18" charset="0"/>
                        </a:rPr>
                        <a:t>0%</a:t>
                      </a:r>
                      <a:endParaRPr lang="ru-RU" sz="1600" b="1" i="1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i="1">
                          <a:latin typeface="Times New Roman" pitchFamily="18" charset="0"/>
                          <a:cs typeface="Times New Roman" pitchFamily="18" charset="0"/>
                        </a:rPr>
                        <a:t>67,8%</a:t>
                      </a:r>
                      <a:endParaRPr lang="ru-RU" sz="1600" b="1" i="1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25200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i="1"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ru-RU" sz="1600" b="1" i="1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i="1" dirty="0">
                          <a:latin typeface="Times New Roman" pitchFamily="18" charset="0"/>
                          <a:cs typeface="Times New Roman" pitchFamily="18" charset="0"/>
                        </a:rPr>
                        <a:t>«Донская школа </a:t>
                      </a:r>
                      <a:r>
                        <a:rPr lang="ru-RU" sz="1800" b="1" i="1" dirty="0" err="1">
                          <a:latin typeface="Times New Roman" pitchFamily="18" charset="0"/>
                          <a:cs typeface="Times New Roman" pitchFamily="18" charset="0"/>
                        </a:rPr>
                        <a:t>им.В.П.Давиденко</a:t>
                      </a:r>
                      <a:r>
                        <a:rPr lang="ru-RU" sz="1800" b="1" i="1" dirty="0">
                          <a:latin typeface="Times New Roman" pitchFamily="18" charset="0"/>
                          <a:cs typeface="Times New Roman" pitchFamily="18" charset="0"/>
                        </a:rPr>
                        <a:t>»</a:t>
                      </a:r>
                      <a:endParaRPr lang="ru-RU" sz="1600" b="1" i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i="1">
                          <a:latin typeface="Times New Roman" pitchFamily="18" charset="0"/>
                          <a:cs typeface="Times New Roman" pitchFamily="18" charset="0"/>
                        </a:rPr>
                        <a:t>0%</a:t>
                      </a:r>
                      <a:endParaRPr lang="ru-RU" sz="1600" b="1" i="1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i="1">
                          <a:latin typeface="Times New Roman" pitchFamily="18" charset="0"/>
                          <a:cs typeface="Times New Roman" pitchFamily="18" charset="0"/>
                        </a:rPr>
                        <a:t>67,2%</a:t>
                      </a:r>
                      <a:endParaRPr lang="ru-RU" sz="1600" b="1" i="1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25200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i="1"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  <a:endParaRPr lang="ru-RU" sz="1600" b="1" i="1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i="1" dirty="0">
                          <a:latin typeface="Times New Roman" pitchFamily="18" charset="0"/>
                          <a:cs typeface="Times New Roman" pitchFamily="18" charset="0"/>
                        </a:rPr>
                        <a:t>«</a:t>
                      </a:r>
                      <a:r>
                        <a:rPr lang="ru-RU" sz="1800" b="1" i="1" dirty="0" err="1">
                          <a:latin typeface="Times New Roman" pitchFamily="18" charset="0"/>
                          <a:cs typeface="Times New Roman" pitchFamily="18" charset="0"/>
                        </a:rPr>
                        <a:t>Молодежненская</a:t>
                      </a:r>
                      <a:r>
                        <a:rPr lang="ru-RU" sz="1800" b="1" i="1" dirty="0">
                          <a:latin typeface="Times New Roman" pitchFamily="18" charset="0"/>
                          <a:cs typeface="Times New Roman" pitchFamily="18" charset="0"/>
                        </a:rPr>
                        <a:t> школа №2»</a:t>
                      </a:r>
                      <a:endParaRPr lang="ru-RU" sz="1600" b="1" i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i="1">
                          <a:latin typeface="Times New Roman" pitchFamily="18" charset="0"/>
                          <a:cs typeface="Times New Roman" pitchFamily="18" charset="0"/>
                        </a:rPr>
                        <a:t>0%</a:t>
                      </a:r>
                      <a:endParaRPr lang="ru-RU" sz="1600" b="1" i="1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i="1">
                          <a:latin typeface="Times New Roman" pitchFamily="18" charset="0"/>
                          <a:cs typeface="Times New Roman" pitchFamily="18" charset="0"/>
                        </a:rPr>
                        <a:t>67,1%</a:t>
                      </a:r>
                      <a:endParaRPr lang="ru-RU" sz="1600" b="1" i="1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25200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i="1">
                          <a:latin typeface="Times New Roman" pitchFamily="18" charset="0"/>
                          <a:cs typeface="Times New Roman" pitchFamily="18" charset="0"/>
                        </a:rPr>
                        <a:t>12</a:t>
                      </a:r>
                      <a:endParaRPr lang="ru-RU" sz="1600" b="1" i="1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i="1" dirty="0">
                          <a:latin typeface="Times New Roman" pitchFamily="18" charset="0"/>
                          <a:cs typeface="Times New Roman" pitchFamily="18" charset="0"/>
                        </a:rPr>
                        <a:t>«</a:t>
                      </a:r>
                      <a:r>
                        <a:rPr lang="ru-RU" sz="1800" b="1" i="1" dirty="0" err="1">
                          <a:latin typeface="Times New Roman" pitchFamily="18" charset="0"/>
                          <a:cs typeface="Times New Roman" pitchFamily="18" charset="0"/>
                        </a:rPr>
                        <a:t>Тепловская</a:t>
                      </a:r>
                      <a:r>
                        <a:rPr lang="ru-RU" sz="1800" b="1" i="1" dirty="0">
                          <a:latin typeface="Times New Roman" pitchFamily="18" charset="0"/>
                          <a:cs typeface="Times New Roman" pitchFamily="18" charset="0"/>
                        </a:rPr>
                        <a:t> школа»</a:t>
                      </a:r>
                      <a:endParaRPr lang="ru-RU" sz="1600" b="1" i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i="1">
                          <a:latin typeface="Times New Roman" pitchFamily="18" charset="0"/>
                          <a:cs typeface="Times New Roman" pitchFamily="18" charset="0"/>
                        </a:rPr>
                        <a:t>0%</a:t>
                      </a:r>
                      <a:endParaRPr lang="ru-RU" sz="1600" b="1" i="1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i="1">
                          <a:latin typeface="Times New Roman" pitchFamily="18" charset="0"/>
                          <a:cs typeface="Times New Roman" pitchFamily="18" charset="0"/>
                        </a:rPr>
                        <a:t>65,9%</a:t>
                      </a:r>
                      <a:endParaRPr lang="ru-RU" sz="1600" b="1" i="1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25200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i="1">
                          <a:latin typeface="Times New Roman" pitchFamily="18" charset="0"/>
                          <a:cs typeface="Times New Roman" pitchFamily="18" charset="0"/>
                        </a:rPr>
                        <a:t>9</a:t>
                      </a:r>
                      <a:endParaRPr lang="ru-RU" sz="1600" b="1" i="1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i="1" dirty="0">
                          <a:latin typeface="Times New Roman" pitchFamily="18" charset="0"/>
                          <a:cs typeface="Times New Roman" pitchFamily="18" charset="0"/>
                        </a:rPr>
                        <a:t>«Первомайская школа»</a:t>
                      </a:r>
                      <a:endParaRPr lang="ru-RU" sz="1600" b="1" i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i="1">
                          <a:latin typeface="Times New Roman" pitchFamily="18" charset="0"/>
                          <a:cs typeface="Times New Roman" pitchFamily="18" charset="0"/>
                        </a:rPr>
                        <a:t>0%</a:t>
                      </a:r>
                      <a:endParaRPr lang="ru-RU" sz="1600" b="1" i="1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i="1">
                          <a:latin typeface="Times New Roman" pitchFamily="18" charset="0"/>
                          <a:cs typeface="Times New Roman" pitchFamily="18" charset="0"/>
                        </a:rPr>
                        <a:t>65,6%</a:t>
                      </a:r>
                      <a:endParaRPr lang="ru-RU" sz="1600" b="1" i="1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25200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i="1">
                          <a:latin typeface="Times New Roman" pitchFamily="18" charset="0"/>
                          <a:cs typeface="Times New Roman" pitchFamily="18" charset="0"/>
                        </a:rPr>
                        <a:t>15</a:t>
                      </a:r>
                      <a:endParaRPr lang="ru-RU" sz="1600" b="1" i="1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i="1" dirty="0">
                          <a:latin typeface="Times New Roman" pitchFamily="18" charset="0"/>
                          <a:cs typeface="Times New Roman" pitchFamily="18" charset="0"/>
                        </a:rPr>
                        <a:t>«</a:t>
                      </a:r>
                      <a:r>
                        <a:rPr lang="ru-RU" sz="1800" b="1" i="1" dirty="0" err="1">
                          <a:latin typeface="Times New Roman" pitchFamily="18" charset="0"/>
                          <a:cs typeface="Times New Roman" pitchFamily="18" charset="0"/>
                        </a:rPr>
                        <a:t>Кленовская</a:t>
                      </a:r>
                      <a:r>
                        <a:rPr lang="ru-RU" sz="1800" b="1" i="1" dirty="0">
                          <a:latin typeface="Times New Roman" pitchFamily="18" charset="0"/>
                          <a:cs typeface="Times New Roman" pitchFamily="18" charset="0"/>
                        </a:rPr>
                        <a:t> основная школа»</a:t>
                      </a:r>
                      <a:endParaRPr lang="ru-RU" sz="1600" b="1" i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i="1">
                          <a:latin typeface="Times New Roman" pitchFamily="18" charset="0"/>
                          <a:cs typeface="Times New Roman" pitchFamily="18" charset="0"/>
                        </a:rPr>
                        <a:t>0%</a:t>
                      </a:r>
                      <a:endParaRPr lang="ru-RU" sz="1600" b="1" i="1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i="1">
                          <a:latin typeface="Times New Roman" pitchFamily="18" charset="0"/>
                          <a:cs typeface="Times New Roman" pitchFamily="18" charset="0"/>
                        </a:rPr>
                        <a:t>56,9%</a:t>
                      </a:r>
                      <a:endParaRPr lang="ru-RU" sz="1600" b="1" i="1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25200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i="1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1600" b="1" i="1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i="1" dirty="0">
                          <a:latin typeface="Times New Roman" pitchFamily="18" charset="0"/>
                          <a:cs typeface="Times New Roman" pitchFamily="18" charset="0"/>
                        </a:rPr>
                        <a:t>«Винницкая школа»</a:t>
                      </a:r>
                      <a:endParaRPr lang="ru-RU" sz="1600" b="1" i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i="1">
                          <a:latin typeface="Times New Roman" pitchFamily="18" charset="0"/>
                          <a:cs typeface="Times New Roman" pitchFamily="18" charset="0"/>
                        </a:rPr>
                        <a:t>0%</a:t>
                      </a:r>
                      <a:endParaRPr lang="ru-RU" sz="1600" b="1" i="1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i="1">
                          <a:latin typeface="Times New Roman" pitchFamily="18" charset="0"/>
                          <a:cs typeface="Times New Roman" pitchFamily="18" charset="0"/>
                        </a:rPr>
                        <a:t>55,8%</a:t>
                      </a:r>
                      <a:endParaRPr lang="ru-RU" sz="1600" b="1" i="1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25200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i="1"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lang="ru-RU" sz="1600" b="1" i="1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i="1" dirty="0">
                          <a:latin typeface="Times New Roman" pitchFamily="18" charset="0"/>
                          <a:cs typeface="Times New Roman" pitchFamily="18" charset="0"/>
                        </a:rPr>
                        <a:t>«</a:t>
                      </a:r>
                      <a:r>
                        <a:rPr lang="ru-RU" sz="1800" b="1" i="1" dirty="0" err="1">
                          <a:latin typeface="Times New Roman" pitchFamily="18" charset="0"/>
                          <a:cs typeface="Times New Roman" pitchFamily="18" charset="0"/>
                        </a:rPr>
                        <a:t>Мирновская</a:t>
                      </a:r>
                      <a:r>
                        <a:rPr lang="ru-RU" sz="1800" b="1" i="1" dirty="0">
                          <a:latin typeface="Times New Roman" pitchFamily="18" charset="0"/>
                          <a:cs typeface="Times New Roman" pitchFamily="18" charset="0"/>
                        </a:rPr>
                        <a:t> школа №2»</a:t>
                      </a:r>
                      <a:endParaRPr lang="ru-RU" sz="1600" b="1" i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i="1">
                          <a:latin typeface="Times New Roman" pitchFamily="18" charset="0"/>
                          <a:cs typeface="Times New Roman" pitchFamily="18" charset="0"/>
                        </a:rPr>
                        <a:t>0%</a:t>
                      </a:r>
                      <a:endParaRPr lang="ru-RU" sz="1600" b="1" i="1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i="1">
                          <a:latin typeface="Times New Roman" pitchFamily="18" charset="0"/>
                          <a:cs typeface="Times New Roman" pitchFamily="18" charset="0"/>
                        </a:rPr>
                        <a:t>52,1%</a:t>
                      </a:r>
                      <a:endParaRPr lang="ru-RU" sz="1600" b="1" i="1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25200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i="1"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ru-RU" sz="1600" b="1" i="1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i="1" dirty="0">
                          <a:latin typeface="Times New Roman" pitchFamily="18" charset="0"/>
                          <a:cs typeface="Times New Roman" pitchFamily="18" charset="0"/>
                        </a:rPr>
                        <a:t>«</a:t>
                      </a:r>
                      <a:r>
                        <a:rPr lang="ru-RU" sz="1800" b="1" i="1" dirty="0" err="1">
                          <a:latin typeface="Times New Roman" pitchFamily="18" charset="0"/>
                          <a:cs typeface="Times New Roman" pitchFamily="18" charset="0"/>
                        </a:rPr>
                        <a:t>Кольчугинская</a:t>
                      </a:r>
                      <a:r>
                        <a:rPr lang="ru-RU" sz="1800" b="1" i="1" dirty="0">
                          <a:latin typeface="Times New Roman" pitchFamily="18" charset="0"/>
                          <a:cs typeface="Times New Roman" pitchFamily="18" charset="0"/>
                        </a:rPr>
                        <a:t> школа №2 с </a:t>
                      </a:r>
                      <a:r>
                        <a:rPr lang="ru-RU" sz="1800" b="1" i="1" dirty="0" err="1">
                          <a:latin typeface="Times New Roman" pitchFamily="18" charset="0"/>
                          <a:cs typeface="Times New Roman" pitchFamily="18" charset="0"/>
                        </a:rPr>
                        <a:t>крымскотатарским</a:t>
                      </a:r>
                      <a:r>
                        <a:rPr lang="ru-RU" sz="1800" b="1" i="1" dirty="0">
                          <a:latin typeface="Times New Roman" pitchFamily="18" charset="0"/>
                          <a:cs typeface="Times New Roman" pitchFamily="18" charset="0"/>
                        </a:rPr>
                        <a:t> языком обучения»</a:t>
                      </a:r>
                      <a:endParaRPr lang="ru-RU" sz="1600" b="1" i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i="1">
                          <a:latin typeface="Times New Roman" pitchFamily="18" charset="0"/>
                          <a:cs typeface="Times New Roman" pitchFamily="18" charset="0"/>
                        </a:rPr>
                        <a:t>0%</a:t>
                      </a:r>
                      <a:endParaRPr lang="ru-RU" sz="1600" b="1" i="1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i="1">
                          <a:latin typeface="Times New Roman" pitchFamily="18" charset="0"/>
                          <a:cs typeface="Times New Roman" pitchFamily="18" charset="0"/>
                        </a:rPr>
                        <a:t>49,3%</a:t>
                      </a:r>
                      <a:endParaRPr lang="ru-RU" sz="1600" b="1" i="1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25200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i="1"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  <a:endParaRPr lang="ru-RU" sz="1600" b="1" i="1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i="1" dirty="0">
                          <a:latin typeface="Times New Roman" pitchFamily="18" charset="0"/>
                          <a:cs typeface="Times New Roman" pitchFamily="18" charset="0"/>
                        </a:rPr>
                        <a:t>«</a:t>
                      </a:r>
                      <a:r>
                        <a:rPr lang="ru-RU" sz="1800" b="1" i="1" dirty="0" err="1">
                          <a:latin typeface="Times New Roman" pitchFamily="18" charset="0"/>
                          <a:cs typeface="Times New Roman" pitchFamily="18" charset="0"/>
                        </a:rPr>
                        <a:t>Новоселовская</a:t>
                      </a:r>
                      <a:r>
                        <a:rPr lang="ru-RU" sz="1800" b="1" i="1" dirty="0">
                          <a:latin typeface="Times New Roman" pitchFamily="18" charset="0"/>
                          <a:cs typeface="Times New Roman" pitchFamily="18" charset="0"/>
                        </a:rPr>
                        <a:t> школа»</a:t>
                      </a:r>
                      <a:endParaRPr lang="ru-RU" sz="1600" b="1" i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i="1">
                          <a:latin typeface="Times New Roman" pitchFamily="18" charset="0"/>
                          <a:cs typeface="Times New Roman" pitchFamily="18" charset="0"/>
                        </a:rPr>
                        <a:t>0%</a:t>
                      </a:r>
                      <a:endParaRPr lang="ru-RU" sz="1600" b="1" i="1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i="1" dirty="0">
                          <a:latin typeface="Times New Roman" pitchFamily="18" charset="0"/>
                          <a:cs typeface="Times New Roman" pitchFamily="18" charset="0"/>
                        </a:rPr>
                        <a:t>41,1%</a:t>
                      </a:r>
                      <a:endParaRPr lang="ru-RU" sz="1600" b="1" i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225630" y="1757538"/>
          <a:ext cx="11792199" cy="1664775"/>
        </p:xfrm>
        <a:graphic>
          <a:graphicData uri="http://schemas.openxmlformats.org/drawingml/2006/table">
            <a:tbl>
              <a:tblPr>
                <a:tableStyleId>{69CF1AB2-1976-4502-BF36-3FF5EA218861}</a:tableStyleId>
              </a:tblPr>
              <a:tblGrid>
                <a:gridCol w="3013716"/>
                <a:gridCol w="760341"/>
                <a:gridCol w="926235"/>
                <a:gridCol w="926235"/>
                <a:gridCol w="663570"/>
                <a:gridCol w="663570"/>
                <a:gridCol w="663570"/>
                <a:gridCol w="663570"/>
                <a:gridCol w="663570"/>
                <a:gridCol w="760341"/>
                <a:gridCol w="760341"/>
                <a:gridCol w="663570"/>
                <a:gridCol w="663570"/>
              </a:tblGrid>
              <a:tr h="138474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800" b="1" i="1" u="none" strike="noStrike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ПРЕДМЕТ</a:t>
                      </a:r>
                      <a:endParaRPr lang="ru-RU" sz="1800" b="1" i="1" u="none" strike="noStrike" dirty="0"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</a:endParaRPr>
                    </a:p>
                  </a:txBody>
                  <a:tcPr marL="6285" marR="6285" marT="6285" marB="0" anchor="ctr"/>
                </a:tc>
                <a:tc rowSpan="2">
                  <a:txBody>
                    <a:bodyPr/>
                    <a:lstStyle/>
                    <a:p>
                      <a:pPr algn="ctr" fontAlgn="t"/>
                      <a:r>
                        <a:rPr lang="ru-RU" sz="1800" b="1" i="1" u="none" strike="noStrike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Кол-во уч-ся</a:t>
                      </a:r>
                      <a:endParaRPr lang="ru-RU" sz="1800" b="1" i="1" u="none" strike="noStrike"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</a:endParaRPr>
                    </a:p>
                  </a:txBody>
                  <a:tcPr marL="6285" marR="6285" marT="6285" marB="0"/>
                </a:tc>
                <a:tc gridSpan="2">
                  <a:txBody>
                    <a:bodyPr/>
                    <a:lstStyle/>
                    <a:p>
                      <a:pPr algn="ctr" fontAlgn="t"/>
                      <a:r>
                        <a:rPr lang="ru-RU" sz="1800" b="1" i="1" u="none" strike="noStrike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5</a:t>
                      </a:r>
                      <a:endParaRPr lang="ru-RU" sz="1800" b="1" i="1" u="none" strike="noStrike"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</a:endParaRPr>
                    </a:p>
                  </a:txBody>
                  <a:tcPr marL="6285" marR="6285" marT="6285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t"/>
                      <a:r>
                        <a:rPr lang="ru-RU" sz="1800" b="1" i="1" u="none" strike="noStrike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4</a:t>
                      </a:r>
                      <a:endParaRPr lang="ru-RU" sz="1800" b="1" i="1" u="none" strike="noStrike" dirty="0"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</a:endParaRPr>
                    </a:p>
                  </a:txBody>
                  <a:tcPr marL="6285" marR="6285" marT="6285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800" b="1" i="1" u="none" strike="noStrike" dirty="0">
                          <a:solidFill>
                            <a:schemeClr val="accent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%</a:t>
                      </a:r>
                      <a:endParaRPr lang="ru-RU" sz="1800" b="1" i="1" u="none" strike="noStrike" dirty="0">
                        <a:solidFill>
                          <a:schemeClr val="accent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</a:endParaRPr>
                    </a:p>
                  </a:txBody>
                  <a:tcPr marL="6285" marR="6285" marT="6285" marB="0">
                    <a:solidFill>
                      <a:srgbClr val="FFFF0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t"/>
                      <a:r>
                        <a:rPr lang="ru-RU" sz="1800" b="1" i="1" u="none" strike="noStrike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3</a:t>
                      </a:r>
                      <a:endParaRPr lang="ru-RU" sz="1800" b="1" i="1" u="none" strike="noStrike"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</a:endParaRPr>
                    </a:p>
                  </a:txBody>
                  <a:tcPr marL="6285" marR="6285" marT="6285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t"/>
                      <a:r>
                        <a:rPr lang="ru-RU" sz="1800" b="1" i="1" u="none" strike="noStrike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2</a:t>
                      </a:r>
                      <a:endParaRPr lang="ru-RU" sz="1800" b="1" i="1" u="none" strike="noStrike"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</a:endParaRPr>
                    </a:p>
                  </a:txBody>
                  <a:tcPr marL="6285" marR="6285" marT="6285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800" b="1" i="1" u="none" strike="noStrike" dirty="0" err="1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н</a:t>
                      </a:r>
                      <a:r>
                        <a:rPr lang="ru-RU" sz="1800" b="1" i="1" u="none" strike="noStrike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/а</a:t>
                      </a:r>
                      <a:endParaRPr lang="ru-RU" sz="1800" b="1" i="1" u="none" strike="noStrike" dirty="0"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</a:endParaRPr>
                    </a:p>
                  </a:txBody>
                  <a:tcPr marL="6285" marR="6285" marT="6285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5106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i="1" u="none" strike="noStrike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Чел.</a:t>
                      </a:r>
                      <a:endParaRPr lang="ru-RU" sz="1800" b="1" i="1" u="none" strike="noStrike"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</a:endParaRPr>
                    </a:p>
                  </a:txBody>
                  <a:tcPr marL="6285" marR="6285" marT="628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i="1" u="none" strike="noStrike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%</a:t>
                      </a:r>
                      <a:endParaRPr lang="ru-RU" sz="1800" b="1" i="1" u="none" strike="noStrike"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</a:endParaRPr>
                    </a:p>
                  </a:txBody>
                  <a:tcPr marL="6285" marR="6285" marT="628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i="1" u="none" strike="noStrike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Чел.</a:t>
                      </a:r>
                      <a:endParaRPr lang="ru-RU" sz="1800" b="1" i="1" u="none" strike="noStrike"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</a:endParaRPr>
                    </a:p>
                  </a:txBody>
                  <a:tcPr marL="6285" marR="6285" marT="628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i="1" u="none" strike="noStrike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%</a:t>
                      </a:r>
                      <a:endParaRPr lang="ru-RU" sz="1800" b="1" i="1" u="none" strike="noStrike"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</a:endParaRPr>
                    </a:p>
                  </a:txBody>
                  <a:tcPr marL="6285" marR="6285" marT="628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i="1" u="none" strike="noStrike" dirty="0" err="1">
                          <a:solidFill>
                            <a:schemeClr val="accent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Кач</a:t>
                      </a:r>
                      <a:endParaRPr lang="ru-RU" sz="1800" b="1" i="1" u="none" strike="noStrike" dirty="0">
                        <a:solidFill>
                          <a:schemeClr val="accent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</a:endParaRPr>
                    </a:p>
                  </a:txBody>
                  <a:tcPr marL="6285" marR="6285" marT="6285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i="1" u="none" strike="noStrike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Чел.</a:t>
                      </a:r>
                      <a:endParaRPr lang="ru-RU" sz="1800" b="1" i="1" u="none" strike="noStrike"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</a:endParaRPr>
                    </a:p>
                  </a:txBody>
                  <a:tcPr marL="6285" marR="6285" marT="628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i="1" u="none" strike="noStrike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%</a:t>
                      </a:r>
                      <a:endParaRPr lang="ru-RU" sz="1800" b="1" i="1" u="none" strike="noStrike"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</a:endParaRPr>
                    </a:p>
                  </a:txBody>
                  <a:tcPr marL="6285" marR="6285" marT="628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i="1" u="none" strike="noStrike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Чел.</a:t>
                      </a:r>
                      <a:endParaRPr lang="ru-RU" sz="1800" b="1" i="1" u="none" strike="noStrike"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</a:endParaRPr>
                    </a:p>
                  </a:txBody>
                  <a:tcPr marL="6285" marR="6285" marT="628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i="1" u="none" strike="noStrike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%</a:t>
                      </a:r>
                      <a:endParaRPr lang="ru-RU" sz="1800" b="1" i="1" u="none" strike="noStrike"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</a:endParaRPr>
                    </a:p>
                  </a:txBody>
                  <a:tcPr marL="6285" marR="6285" marT="628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i="1" u="none" strike="noStrike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Чел.</a:t>
                      </a:r>
                      <a:endParaRPr lang="ru-RU" sz="1800" b="1" i="1" u="none" strike="noStrike"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</a:endParaRPr>
                    </a:p>
                  </a:txBody>
                  <a:tcPr marL="6285" marR="6285" marT="628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i="1" u="none" strike="noStrike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%</a:t>
                      </a:r>
                      <a:endParaRPr lang="ru-RU" sz="1800" b="1" i="1" u="none" strike="noStrike" dirty="0"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</a:endParaRPr>
                    </a:p>
                  </a:txBody>
                  <a:tcPr marL="6285" marR="6285" marT="6285" marB="0" anchor="ctr"/>
                </a:tc>
              </a:tr>
              <a:tr h="132180"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u="none" strike="noStrike" dirty="0"/>
                        <a:t>Иностранный язык (англ.)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6285" marR="6285" marT="628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/>
                        <a:t>10248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6285" marR="6285" marT="628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/>
                        <a:t>2468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6285" marR="6285" marT="628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/>
                        <a:t>24,1%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6285" marR="6285" marT="628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/>
                        <a:t>4578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6285" marR="6285" marT="628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/>
                        <a:t>44,7%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6285" marR="6285" marT="628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u="none" strike="noStrike" dirty="0">
                          <a:solidFill>
                            <a:schemeClr val="accent1"/>
                          </a:solidFill>
                        </a:rPr>
                        <a:t>68,8%</a:t>
                      </a:r>
                      <a:endParaRPr lang="ru-RU" sz="1800" b="1" i="0" u="none" strike="noStrike" dirty="0">
                        <a:solidFill>
                          <a:schemeClr val="accent1"/>
                        </a:solidFill>
                        <a:latin typeface="+mn-lt"/>
                      </a:endParaRPr>
                    </a:p>
                  </a:txBody>
                  <a:tcPr marL="6285" marR="6285" marT="6285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/>
                        <a:t>3155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6285" marR="6285" marT="628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/>
                        <a:t>30,8%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6285" marR="6285" marT="628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/>
                        <a:t>27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6285" marR="6285" marT="628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/>
                        <a:t>0,26%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6285" marR="6285" marT="628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/>
                        <a:t>15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6285" marR="6285" marT="628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800" u="none" strike="noStrike"/>
                        <a:t>0,1%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6285" marR="6285" marT="6285" marB="0" anchor="b"/>
                </a:tc>
              </a:tr>
              <a:tr h="132180"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u="none" strike="noStrike"/>
                        <a:t>Иностранный язык (нем/франц)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6285" marR="6285" marT="628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u="none" strike="noStrike"/>
                        <a:t>4086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6285" marR="6285" marT="628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u="none" strike="noStrike"/>
                        <a:t>1102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6285" marR="6285" marT="628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/>
                        <a:t>27,0%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6285" marR="6285" marT="628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u="none" strike="noStrike"/>
                        <a:t>1845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6285" marR="6285" marT="628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/>
                        <a:t>45,2%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6285" marR="6285" marT="628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u="none" strike="noStrike" dirty="0">
                          <a:solidFill>
                            <a:schemeClr val="accent1"/>
                          </a:solidFill>
                        </a:rPr>
                        <a:t>72,1%</a:t>
                      </a:r>
                      <a:endParaRPr lang="ru-RU" sz="1800" b="1" i="0" u="none" strike="noStrike" dirty="0">
                        <a:solidFill>
                          <a:schemeClr val="accent1"/>
                        </a:solidFill>
                        <a:latin typeface="+mn-lt"/>
                      </a:endParaRPr>
                    </a:p>
                  </a:txBody>
                  <a:tcPr marL="6285" marR="6285" marT="6285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u="none" strike="noStrike"/>
                        <a:t>1119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6285" marR="6285" marT="628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/>
                        <a:t>27,4%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6285" marR="6285" marT="628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/>
                        <a:t>14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6285" marR="6285" marT="628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/>
                        <a:t>0,34%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6285" marR="6285" marT="628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/>
                        <a:t>6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6285" marR="6285" marT="628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800" u="none" strike="noStrike" dirty="0"/>
                        <a:t>0,1%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6285" marR="6285" marT="6285" marB="0" anchor="b"/>
                </a:tc>
              </a:tr>
            </a:tbl>
          </a:graphicData>
        </a:graphic>
      </p:graphicFrame>
      <p:sp>
        <p:nvSpPr>
          <p:cNvPr id="3" name="Прямоугольник 2"/>
          <p:cNvSpPr/>
          <p:nvPr/>
        </p:nvSpPr>
        <p:spPr>
          <a:xfrm>
            <a:off x="3823855" y="576391"/>
            <a:ext cx="6305797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ru-RU" sz="2400" b="1" i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УУД по иностранному языку </a:t>
            </a:r>
          </a:p>
          <a:p>
            <a:pPr algn="r"/>
            <a:r>
              <a:rPr lang="ru-RU" sz="2400" b="1" i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 1 полугодие 2022/2023 учебный год</a:t>
            </a:r>
            <a:endParaRPr lang="ru-RU" sz="2400" i="1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4" name="Picture 2" descr="Английский как второй или иностранный язык Знание языков Английский как  второй или иностранный язык Страна, английский язык, английский, сфера,  эксперт png | PNGWi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937653" y="0"/>
            <a:ext cx="1840000" cy="1800000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Английский как второй или иностранный язык Знание языков Английский как  второй или иностранный язык Страна, английский язык, английский, сфера,  эксперт png | PNGWi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937653" y="0"/>
            <a:ext cx="1840000" cy="1800000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3" name="Прямоугольник 2"/>
          <p:cNvSpPr/>
          <p:nvPr/>
        </p:nvSpPr>
        <p:spPr>
          <a:xfrm>
            <a:off x="3974275" y="185562"/>
            <a:ext cx="6096000" cy="1366528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>
              <a:lnSpc>
                <a:spcPct val="115000"/>
              </a:lnSpc>
              <a:spcAft>
                <a:spcPts val="0"/>
              </a:spcAft>
            </a:pPr>
            <a:r>
              <a:rPr lang="ru-RU" sz="2400" b="1" i="1" kern="100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DejaVu Sans"/>
                <a:cs typeface="Lohit Hindi"/>
              </a:rPr>
              <a:t>План работы учителей </a:t>
            </a:r>
          </a:p>
          <a:p>
            <a:pPr algn="r">
              <a:lnSpc>
                <a:spcPct val="115000"/>
              </a:lnSpc>
              <a:spcAft>
                <a:spcPts val="0"/>
              </a:spcAft>
            </a:pPr>
            <a:r>
              <a:rPr lang="ru-RU" sz="2400" b="1" i="1" kern="100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DejaVu Sans"/>
                <a:cs typeface="Lohit Hindi"/>
              </a:rPr>
              <a:t>иностранного языка</a:t>
            </a:r>
            <a:endParaRPr lang="ru-RU" sz="2400" b="1" i="1" dirty="0" smtClean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r">
              <a:lnSpc>
                <a:spcPct val="115000"/>
              </a:lnSpc>
              <a:spcAft>
                <a:spcPts val="0"/>
              </a:spcAft>
            </a:pPr>
            <a:r>
              <a:rPr lang="ru-RU" sz="2400" b="1" i="1" kern="100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DejaVu Sans"/>
                <a:cs typeface="Lohit Hindi"/>
              </a:rPr>
              <a:t>за </a:t>
            </a:r>
            <a:r>
              <a:rPr lang="ru-RU" sz="2400" b="1" i="1" kern="100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DejaVu Sans"/>
                <a:cs typeface="Lohit Hindi"/>
              </a:rPr>
              <a:t>2 </a:t>
            </a:r>
            <a:r>
              <a:rPr lang="ru-RU" sz="2400" b="1" i="1" kern="100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DejaVu Sans"/>
                <a:cs typeface="Lohit Hindi"/>
              </a:rPr>
              <a:t>полугодие 2022 / 2023 учебного года</a:t>
            </a:r>
            <a:endParaRPr lang="ru-RU" sz="2400" b="1" i="1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203201" y="1657816"/>
          <a:ext cx="11748343" cy="459009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3064"/>
                <a:gridCol w="1223158"/>
                <a:gridCol w="5795159"/>
                <a:gridCol w="4386962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№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Месяц</a:t>
                      </a:r>
                      <a:r>
                        <a:rPr lang="ru-RU" baseline="0" dirty="0" smtClean="0"/>
                        <a:t>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Мероприятие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ТВ</a:t>
                      </a:r>
                      <a:endParaRPr lang="ru-RU" dirty="0"/>
                    </a:p>
                  </a:txBody>
                  <a:tcPr/>
                </a:tc>
              </a:tr>
              <a:tr h="741680">
                <a:tc>
                  <a:txBody>
                    <a:bodyPr/>
                    <a:lstStyle/>
                    <a:p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>
                    <a:lnR w="12700" cmpd="sng">
                      <a:noFill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Январь</a:t>
                      </a:r>
                      <a:r>
                        <a:rPr lang="ru-RU" baseline="0" dirty="0" smtClean="0"/>
                        <a:t> </a:t>
                      </a:r>
                      <a:endParaRPr lang="ru-RU" dirty="0"/>
                    </a:p>
                  </a:txBody>
                  <a:tcPr>
                    <a:lnL w="12700" cmpd="sng">
                      <a:noFill/>
                    </a:ln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1" dirty="0">
                          <a:latin typeface="+mn-lt"/>
                          <a:ea typeface="Calibri"/>
                          <a:cs typeface="Times New Roman"/>
                        </a:rPr>
                        <a:t>23.01.2023</a:t>
                      </a:r>
                      <a:endParaRPr lang="ru-RU" sz="1400" dirty="0"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1" dirty="0" smtClean="0">
                          <a:latin typeface="+mn-lt"/>
                          <a:ea typeface="Calibri"/>
                          <a:cs typeface="Times New Roman"/>
                        </a:rPr>
                        <a:t>МБОУ </a:t>
                      </a:r>
                      <a:r>
                        <a:rPr lang="ru-RU" sz="1400" b="1" i="1" dirty="0">
                          <a:latin typeface="+mn-lt"/>
                          <a:ea typeface="Calibri"/>
                          <a:cs typeface="Times New Roman"/>
                        </a:rPr>
                        <a:t>«Гвардейская школа-гимназия № 2» - ТВ</a:t>
                      </a:r>
                      <a:endParaRPr lang="ru-RU" sz="1400" dirty="0"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1" dirty="0">
                          <a:latin typeface="+mn-lt"/>
                          <a:ea typeface="Calibri"/>
                          <a:cs typeface="Times New Roman"/>
                        </a:rPr>
                        <a:t>30.01.2023</a:t>
                      </a:r>
                      <a:endParaRPr lang="ru-RU" sz="1400" dirty="0"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1" dirty="0" smtClean="0">
                          <a:latin typeface="+mn-lt"/>
                          <a:ea typeface="Calibri"/>
                          <a:cs typeface="Times New Roman"/>
                        </a:rPr>
                        <a:t>МБОУ </a:t>
                      </a:r>
                      <a:r>
                        <a:rPr lang="ru-RU" sz="1400" b="1" i="1" dirty="0">
                          <a:latin typeface="+mn-lt"/>
                          <a:ea typeface="Calibri"/>
                          <a:cs typeface="Times New Roman"/>
                        </a:rPr>
                        <a:t>«Гвардейская школа-гимназия № 3» - ТВ</a:t>
                      </a:r>
                      <a:endParaRPr lang="ru-RU" sz="14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Февраль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1" dirty="0" smtClean="0">
                          <a:latin typeface="+mn-lt"/>
                          <a:ea typeface="Calibri"/>
                          <a:cs typeface="Times New Roman"/>
                        </a:rPr>
                        <a:t>20.02.2023</a:t>
                      </a:r>
                      <a:endParaRPr lang="ru-RU" sz="1400" dirty="0"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1" dirty="0" smtClean="0"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400" b="1" i="1" dirty="0">
                          <a:latin typeface="+mn-lt"/>
                          <a:ea typeface="Calibri"/>
                          <a:cs typeface="Times New Roman"/>
                        </a:rPr>
                        <a:t>Муниципальный конкурс литературного перевода «TIME </a:t>
                      </a:r>
                      <a:r>
                        <a:rPr lang="ru-RU" sz="1400" b="1" i="1" dirty="0" err="1">
                          <a:latin typeface="+mn-lt"/>
                          <a:ea typeface="Calibri"/>
                          <a:cs typeface="Times New Roman"/>
                        </a:rPr>
                        <a:t>to</a:t>
                      </a:r>
                      <a:r>
                        <a:rPr lang="ru-RU" sz="1400" b="1" i="1" dirty="0">
                          <a:latin typeface="+mn-lt"/>
                          <a:ea typeface="Calibri"/>
                          <a:cs typeface="Times New Roman"/>
                        </a:rPr>
                        <a:t> RHYME» </a:t>
                      </a:r>
                      <a:endParaRPr lang="ru-RU" sz="14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1" dirty="0" smtClean="0">
                          <a:latin typeface="+mn-lt"/>
                          <a:ea typeface="Calibri"/>
                          <a:cs typeface="Times New Roman"/>
                        </a:rPr>
                        <a:t>07.02.2023</a:t>
                      </a:r>
                      <a:endParaRPr lang="ru-RU" sz="1400" dirty="0" smtClean="0"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1" dirty="0" smtClean="0">
                          <a:latin typeface="+mn-lt"/>
                          <a:ea typeface="Calibri"/>
                          <a:cs typeface="Times New Roman"/>
                        </a:rPr>
                        <a:t> МБОУ «Гвардейская школа № 1» - ТВ</a:t>
                      </a:r>
                      <a:endParaRPr lang="ru-RU" sz="1400" dirty="0" smtClean="0"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741680">
                <a:tc>
                  <a:txBody>
                    <a:bodyPr/>
                    <a:lstStyle/>
                    <a:p>
                      <a:r>
                        <a:rPr lang="ru-RU" dirty="0" smtClean="0"/>
                        <a:t>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Март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1" i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27.03.2023</a:t>
                      </a:r>
                      <a:endParaRPr lang="ru-RU" sz="14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ru-RU" sz="1400" b="1" i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МБОУ «</a:t>
                      </a:r>
                      <a:r>
                        <a:rPr lang="ru-RU" sz="1400" b="1" i="1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Урожайновская</a:t>
                      </a:r>
                      <a:r>
                        <a:rPr lang="ru-RU" sz="1400" b="1" i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школа» - ШМУ</a:t>
                      </a:r>
                      <a:endParaRPr lang="ru-RU" sz="14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ru-RU" sz="1400" b="1" i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ВПР – 7 класс – 15.03.2023 – 20.05.2023 – в штатном режиме</a:t>
                      </a:r>
                      <a:endParaRPr lang="ru-RU" sz="14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ru-RU" sz="1400" b="1" i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ВПР – 11 класс – 01.03.2023 – 25.03.2023 – в режиме апробации</a:t>
                      </a:r>
                      <a:endParaRPr lang="ru-RU" sz="14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1" i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13.03.2023</a:t>
                      </a:r>
                      <a:endParaRPr lang="ru-RU" sz="14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ru-RU" sz="1400" b="1" i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МБОУ «</a:t>
                      </a:r>
                      <a:r>
                        <a:rPr lang="ru-RU" sz="1400" b="1" i="1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Трудовская</a:t>
                      </a:r>
                      <a:r>
                        <a:rPr lang="ru-RU" sz="1400" b="1" i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школа» - ТВ</a:t>
                      </a:r>
                      <a:endParaRPr lang="ru-RU" sz="14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Апрель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1" i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10.04.2023</a:t>
                      </a:r>
                      <a:endParaRPr lang="ru-RU" sz="14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ru-RU" sz="1400" b="1" i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МБОУ «</a:t>
                      </a:r>
                      <a:r>
                        <a:rPr lang="ru-RU" sz="1400" b="1" i="1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Укромновская</a:t>
                      </a:r>
                      <a:r>
                        <a:rPr lang="ru-RU" sz="1400" b="1" i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школа» - СП</a:t>
                      </a:r>
                    </a:p>
                    <a:p>
                      <a:r>
                        <a:rPr lang="ru-RU" sz="1400" b="1" i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24.04.2023</a:t>
                      </a:r>
                      <a:endParaRPr lang="ru-RU" sz="14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ru-RU" sz="1400" b="1" i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Муниципальный смотр-конкурс «Литературная гостиная»</a:t>
                      </a:r>
                      <a:endParaRPr lang="ru-RU" sz="14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>
                        <a:latin typeface="+mn-lt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Май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1" i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15.05.2023</a:t>
                      </a:r>
                      <a:endParaRPr lang="ru-RU" sz="14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ru-RU" sz="1400" b="1" i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МБОУ «</a:t>
                      </a:r>
                      <a:r>
                        <a:rPr lang="ru-RU" sz="1400" b="1" i="1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Чистенская</a:t>
                      </a:r>
                      <a:r>
                        <a:rPr lang="ru-RU" sz="1400" b="1" i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школа-гимназия </a:t>
                      </a:r>
                      <a:r>
                        <a:rPr lang="ru-RU" sz="1400" b="1" i="1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им.И.С.Тарасюка</a:t>
                      </a:r>
                      <a:r>
                        <a:rPr lang="ru-RU" sz="1400" b="1" i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» - РМО</a:t>
                      </a:r>
                      <a:endParaRPr lang="ru-RU" sz="11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>
                        <a:latin typeface="+mn-lt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Английский как второй или иностранный язык Знание языков Английский как  второй или иностранный язык Страна, английский язык, английский, сфера,  эксперт png | PNGWi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937653" y="0"/>
            <a:ext cx="1840000" cy="1800000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570015" y="66628"/>
            <a:ext cx="11435938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Times New Roman" pitchFamily="18" charset="0"/>
                <a:cs typeface="Arial" pitchFamily="34" charset="0"/>
              </a:rPr>
              <a:t>                                                                     В рамках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Times New Roman" pitchFamily="18" charset="0"/>
                <a:cs typeface="Arial" pitchFamily="34" charset="0"/>
              </a:rPr>
              <a:t>  всероссийского </a:t>
            </a:r>
            <a:r>
              <a:rPr kumimoji="0" lang="ru-RU" sz="2400" b="1" i="1" u="none" strike="noStrike" cap="none" normalizeH="0" baseline="0" dirty="0" err="1" smtClean="0">
                <a:ln>
                  <a:noFill/>
                </a:ln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Times New Roman" pitchFamily="18" charset="0"/>
                <a:cs typeface="Arial" pitchFamily="34" charset="0"/>
              </a:rPr>
              <a:t>кросс-культурного</a:t>
            </a: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Times New Roman" pitchFamily="18" charset="0"/>
                <a:cs typeface="Arial" pitchFamily="34" charset="0"/>
              </a:rPr>
              <a:t> проекта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Times New Roman" pitchFamily="18" charset="0"/>
                <a:cs typeface="Arial" pitchFamily="34" charset="0"/>
              </a:rPr>
              <a:t>                                                                     “</a:t>
            </a:r>
            <a:r>
              <a:rPr kumimoji="0" lang="ru-RU" sz="2400" b="1" i="1" u="none" strike="noStrike" cap="none" normalizeH="0" baseline="0" dirty="0" err="1" smtClean="0">
                <a:ln>
                  <a:noFill/>
                </a:ln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Times New Roman" pitchFamily="18" charset="0"/>
                <a:cs typeface="Arial" pitchFamily="34" charset="0"/>
              </a:rPr>
              <a:t>GeneratioNext</a:t>
            </a: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Times New Roman" pitchFamily="18" charset="0"/>
                <a:cs typeface="Arial" pitchFamily="34" charset="0"/>
              </a:rPr>
              <a:t>” 2023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Times New Roman" pitchFamily="18" charset="0"/>
                <a:cs typeface="Arial" pitchFamily="34" charset="0"/>
              </a:rPr>
              <a:t>                                         проводятся следующие мероприятия: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Times New Roman" pitchFamily="18" charset="0"/>
                <a:cs typeface="Arial" pitchFamily="34" charset="0"/>
                <a:hlinkClick r:id="rId3"/>
              </a:rPr>
              <a:t>https://online-mpi.ru/GeneratioNext.php</a:t>
            </a: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Arial" pitchFamily="34" charset="0"/>
              </a:rPr>
              <a:t> </a:t>
            </a:r>
            <a:endParaRPr kumimoji="0" lang="ru-RU" sz="3600" b="1" i="1" u="none" strike="noStrike" cap="none" normalizeH="0" baseline="0" dirty="0" smtClean="0">
              <a:ln>
                <a:noFill/>
              </a:ln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cs typeface="Arial" pitchFamily="34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380010" y="2208810"/>
          <a:ext cx="11530940" cy="3352800"/>
        </p:xfrm>
        <a:graphic>
          <a:graphicData uri="http://schemas.openxmlformats.org/drawingml/2006/table">
            <a:tbl>
              <a:tblPr/>
              <a:tblGrid>
                <a:gridCol w="2306188"/>
                <a:gridCol w="2306188"/>
                <a:gridCol w="2306188"/>
                <a:gridCol w="2306188"/>
                <a:gridCol w="2306188"/>
              </a:tblGrid>
              <a:tr h="37060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Название</a:t>
                      </a:r>
                      <a:endParaRPr lang="ru-RU" sz="2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Формат проведения</a:t>
                      </a:r>
                      <a:endParaRPr lang="ru-RU" sz="2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Участники</a:t>
                      </a:r>
                      <a:endParaRPr lang="ru-RU" sz="2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Дата проведения</a:t>
                      </a:r>
                      <a:endParaRPr lang="ru-RU" sz="2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Дата</a:t>
                      </a:r>
                      <a:endParaRPr lang="ru-RU" sz="20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регистрации</a:t>
                      </a:r>
                      <a:endParaRPr lang="ru-RU" sz="2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5590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Конкурс переводов TIME </a:t>
                      </a:r>
                      <a:r>
                        <a:rPr lang="ru-RU" sz="2000" b="1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to</a:t>
                      </a:r>
                      <a:r>
                        <a:rPr lang="ru-RU" sz="20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RHYME</a:t>
                      </a:r>
                      <a:endParaRPr lang="ru-RU" sz="2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Дистанционно</a:t>
                      </a:r>
                      <a:endParaRPr lang="ru-RU" sz="20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(ГБОУ СОШ № 185, СПБ)</a:t>
                      </a:r>
                      <a:endParaRPr lang="ru-RU" sz="2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5-11 кл.</a:t>
                      </a:r>
                      <a:endParaRPr lang="ru-RU" sz="2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10 января </a:t>
                      </a:r>
                      <a:r>
                        <a:rPr lang="ru-RU" sz="20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2023</a:t>
                      </a:r>
                      <a:r>
                        <a:rPr lang="ru-RU" sz="2000" baseline="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–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10  </a:t>
                      </a:r>
                      <a:r>
                        <a:rPr lang="ru-RU" sz="20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марта 2023</a:t>
                      </a:r>
                      <a:endParaRPr lang="ru-RU" sz="2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10 января 2023 </a:t>
                      </a:r>
                      <a:r>
                        <a:rPr lang="ru-RU" sz="20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–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30 </a:t>
                      </a:r>
                      <a:r>
                        <a:rPr lang="ru-RU" sz="20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марта 2023 </a:t>
                      </a:r>
                      <a:endParaRPr lang="ru-RU" sz="2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8240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Музыкальный фестиваль исполнения песен на иностранных языках «SBORFEST-2023»</a:t>
                      </a:r>
                      <a:endParaRPr lang="ru-RU" sz="2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b="1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Очно</a:t>
                      </a:r>
                      <a:r>
                        <a:rPr lang="ru-RU" sz="2000" b="1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/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Дистанционно</a:t>
                      </a:r>
                      <a:endParaRPr lang="ru-RU" sz="20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b="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(МБОУ СОШ № 2, Сосновый Бор)</a:t>
                      </a:r>
                      <a:endParaRPr lang="ru-RU" sz="2000" b="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2-11 </a:t>
                      </a:r>
                      <a:r>
                        <a:rPr lang="ru-RU" sz="20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кл</a:t>
                      </a:r>
                      <a:r>
                        <a:rPr lang="ru-RU" sz="20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  <a:endParaRPr lang="ru-RU" sz="2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10 января 2023 </a:t>
                      </a:r>
                      <a:r>
                        <a:rPr lang="ru-RU" sz="20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–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30 </a:t>
                      </a:r>
                      <a:r>
                        <a:rPr lang="ru-RU" sz="20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апреля 2023</a:t>
                      </a:r>
                      <a:endParaRPr lang="ru-RU" sz="2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10 января 2023 </a:t>
                      </a:r>
                      <a:r>
                        <a:rPr lang="ru-RU" sz="20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– </a:t>
                      </a:r>
                      <a:r>
                        <a:rPr lang="ru-RU" sz="20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28 февраля 2023 </a:t>
                      </a:r>
                      <a:endParaRPr lang="ru-RU" sz="2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4" descr="⬇ Скачать картинки Спасибо за внимание, стоковые фото Спасибо за внимание в  хорошем качестве | Depositphotos"/>
          <p:cNvPicPr>
            <a:picLocks noChangeAspect="1" noChangeArrowheads="1"/>
          </p:cNvPicPr>
          <p:nvPr/>
        </p:nvPicPr>
        <p:blipFill>
          <a:blip r:embed="rId2"/>
          <a:srcRect t="17223" b="21765"/>
          <a:stretch>
            <a:fillRect/>
          </a:stretch>
        </p:blipFill>
        <p:spPr bwMode="auto">
          <a:xfrm rot="20936128">
            <a:off x="2091221" y="938151"/>
            <a:ext cx="8318742" cy="2952000"/>
          </a:xfrm>
          <a:prstGeom prst="rect">
            <a:avLst/>
          </a:prstGeom>
          <a:noFill/>
        </p:spPr>
      </p:pic>
      <p:pic>
        <p:nvPicPr>
          <p:cNvPr id="8" name="Picture 2" descr="Английский как второй или иностранный язык Знание языков Английский как  второй или иностранный язык Страна, английский язык, английский, сфера,  эксперт png | PNGWi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0020800" y="783772"/>
            <a:ext cx="2171200" cy="2124000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="" xmlns:p14="http://schemas.microsoft.com/office/powerpoint/2010/main" val="8125121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87842" y="276842"/>
            <a:ext cx="11855302" cy="53306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ru-RU" sz="2400" b="1" i="1" kern="100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Times New Roman" panose="02020603050405020304" pitchFamily="18" charset="0"/>
              </a:rPr>
              <a:t>                                      Мероприятия </a:t>
            </a:r>
            <a:r>
              <a:rPr lang="ru-RU" sz="2400" b="1" i="1" kern="100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Times New Roman" panose="02020603050405020304" pitchFamily="18" charset="0"/>
              </a:rPr>
              <a:t>по реализации </a:t>
            </a:r>
            <a:endParaRPr lang="ru-RU" sz="2400" b="1" i="1" kern="100" dirty="0" smtClean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ru-RU" sz="2400" b="1" i="1" kern="100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Times New Roman" panose="02020603050405020304" pitchFamily="18" charset="0"/>
              </a:rPr>
              <a:t>    федеральных </a:t>
            </a:r>
            <a:r>
              <a:rPr lang="ru-RU" sz="2400" b="1" i="1" kern="100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Times New Roman" panose="02020603050405020304" pitchFamily="18" charset="0"/>
              </a:rPr>
              <a:t>образовательных стандартов </a:t>
            </a:r>
            <a:endParaRPr lang="ru-RU" sz="2400" b="1" i="1" kern="100" dirty="0" smtClean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ru-RU" sz="2400" b="1" i="1" kern="100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Times New Roman" panose="02020603050405020304" pitchFamily="18" charset="0"/>
              </a:rPr>
              <a:t>                                                      нового поколения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endParaRPr lang="ru-RU" sz="2400" b="1" i="1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sz="2000" i="1" u="sng" kern="1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Lohit Hindi"/>
              </a:rPr>
              <a:t>За 1 полугодие 2022/2023 учебного года было проведено:</a:t>
            </a:r>
            <a:endParaRPr lang="ru-RU" sz="2000" i="1" u="sng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sz="2000" b="1" kern="1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Lohit Hindi"/>
              </a:rPr>
              <a:t>РМО</a:t>
            </a:r>
            <a:r>
              <a:rPr lang="ru-RU" sz="2000" kern="1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Lohit Hindi"/>
              </a:rPr>
              <a:t> – «Концептуальные основы преподавания иностранного языка: особенности преподавания иностранных языков в 2022/2023 учебном году в условиях перехода на новые ФГОС ООО»</a:t>
            </a:r>
            <a:endParaRPr lang="ru-RU" sz="2000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sz="2000" b="1" dirty="0">
                <a:latin typeface="Times New Roman" panose="02020603050405020304" pitchFamily="18" charset="0"/>
                <a:ea typeface="Calibri" panose="020F0502020204030204" pitchFamily="34" charset="0"/>
              </a:rPr>
              <a:t>РМО </a:t>
            </a: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– «Дидактические игры как активный метод обучения иноязычной коммуникации учащихся при обучении второму иностранному языку»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sz="2000" b="1" dirty="0">
                <a:latin typeface="Times New Roman" panose="02020603050405020304" pitchFamily="18" charset="0"/>
                <a:ea typeface="Calibri" panose="020F0502020204030204" pitchFamily="34" charset="0"/>
              </a:rPr>
              <a:t>СП</a:t>
            </a: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 – «Дифференцированное обучение иностранному языку как фактор создания ситуации успеха при подготовке к сдаче ОГЭ»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  <a:tabLst>
                <a:tab pos="1062990" algn="ctr"/>
              </a:tabLst>
            </a:pPr>
            <a:r>
              <a:rPr lang="ru-RU" sz="2000" b="1" kern="1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Lohit Hindi"/>
              </a:rPr>
              <a:t>ШМУ</a:t>
            </a:r>
            <a:r>
              <a:rPr lang="ru-RU" sz="2000" kern="1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Lohit Hindi"/>
              </a:rPr>
              <a:t> – «Современные методы и технологии преподавания иностранных языков в школе»</a:t>
            </a:r>
            <a:endParaRPr lang="ru-RU" sz="2000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  <a:tabLst>
                <a:tab pos="1062990" algn="ctr"/>
              </a:tabLst>
            </a:pPr>
            <a:r>
              <a:rPr lang="ru-RU" sz="2000" b="1" kern="1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Lohit Hindi"/>
              </a:rPr>
              <a:t>МК</a:t>
            </a:r>
            <a:r>
              <a:rPr lang="ru-RU" sz="2000" kern="1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Lohit Hindi"/>
              </a:rPr>
              <a:t> – «Формирование и развитие креативного мышления, критического мышления и глобальных компетенций на уроках иностранного языка</a:t>
            </a:r>
            <a:r>
              <a:rPr lang="ru-RU" sz="2000" kern="1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Lohit Hindi"/>
              </a:rPr>
              <a:t>»</a:t>
            </a:r>
            <a:endParaRPr lang="ru-RU" sz="2000" dirty="0"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  <p:pic>
        <p:nvPicPr>
          <p:cNvPr id="3" name="Picture 2" descr="Английский как второй или иностранный язык Знание языков Английский как  второй или иностранный язык Страна, английский язык, английский, сфера,  эксперт png | PNGWi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890152" y="287077"/>
            <a:ext cx="1840000" cy="1800000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="" xmlns:p14="http://schemas.microsoft.com/office/powerpoint/2010/main" val="2249637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74144" y="358685"/>
            <a:ext cx="11763153" cy="55430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lnSpc>
                <a:spcPct val="115000"/>
              </a:lnSpc>
              <a:spcAft>
                <a:spcPts val="0"/>
              </a:spcAft>
              <a:buSzPts val="1100"/>
              <a:tabLst>
                <a:tab pos="-50165" algn="l"/>
              </a:tabLst>
            </a:pPr>
            <a:r>
              <a:rPr lang="ru-RU" sz="2400" b="1" i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                                           Методическая </a:t>
            </a:r>
            <a:r>
              <a:rPr lang="ru-RU" sz="2400" b="1" i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работа </a:t>
            </a:r>
            <a:endParaRPr lang="ru-RU" sz="2400" b="1" i="1" dirty="0" smtClean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ctr">
              <a:lnSpc>
                <a:spcPct val="115000"/>
              </a:lnSpc>
              <a:spcAft>
                <a:spcPts val="0"/>
              </a:spcAft>
              <a:buSzPts val="1100"/>
              <a:tabLst>
                <a:tab pos="-50165" algn="l"/>
              </a:tabLst>
            </a:pPr>
            <a:r>
              <a:rPr lang="ru-RU" sz="2400" b="1" i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                                  с </a:t>
            </a:r>
            <a:r>
              <a:rPr lang="ru-RU" sz="2400" b="1" i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педагогическими кадрами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sz="2000" kern="1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endParaRPr lang="ru-RU" sz="2000" kern="100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sz="2000" kern="1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Повышение </a:t>
            </a:r>
            <a:r>
              <a:rPr lang="ru-RU" sz="2000" kern="1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профессионального мастерства педагогов осуществляется через различные направления деятельности методической службы.</a:t>
            </a:r>
            <a:endParaRPr lang="ru-RU" sz="2000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  <a:tabLst>
                <a:tab pos="630555" algn="l"/>
              </a:tabLst>
            </a:pP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В течение 1 полугодия 2022/2023 учебного года на базе КРИППО проводились </a:t>
            </a:r>
            <a:r>
              <a:rPr lang="ru-RU" sz="20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республиканские </a:t>
            </a: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(заочные) </a:t>
            </a:r>
            <a:endParaRPr lang="ru-RU" sz="2000" dirty="0" smtClean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342900" indent="-342900" algn="just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v"/>
              <a:tabLst>
                <a:tab pos="630555" algn="l"/>
              </a:tabLst>
            </a:pPr>
            <a:r>
              <a:rPr lang="ru-RU" sz="20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мастер-класс</a:t>
            </a: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: «</a:t>
            </a:r>
            <a:r>
              <a:rPr lang="ru-RU" sz="20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Бриколаж</a:t>
            </a: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 как эффективный образовательный прием, развивающий креативность и нестандартное мышление» в рамках ДПП ПК «Особенности формирования функциональной грамотности на уроках английского языка» с демонстрацией видеофрагментов открытых уроков» (28.09.2022), </a:t>
            </a:r>
          </a:p>
          <a:p>
            <a:pPr marL="342900" indent="-342900" algn="just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v"/>
              <a:tabLst>
                <a:tab pos="630555" algn="l"/>
              </a:tabLst>
            </a:pPr>
            <a:r>
              <a:rPr lang="ru-RU" sz="20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семинары-практикумы</a:t>
            </a: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:</a:t>
            </a:r>
            <a:r>
              <a:rPr lang="ru-RU" sz="2000" spc="-2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«Цифровая трансформация в системе оценки качества подготовки обучающихся по английскому языку» (06.10.2022), </a:t>
            </a:r>
            <a:r>
              <a:rPr lang="ru-RU" sz="2000" spc="-2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«</a:t>
            </a:r>
            <a:r>
              <a:rPr lang="ru-RU" sz="2000" spc="-2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Особенности проведения школьного и муниципального этапов Всероссийской олимпиады школьников по французскому языку» (12.10.2022)</a:t>
            </a:r>
            <a:endParaRPr lang="ru-RU" sz="20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  <p:pic>
        <p:nvPicPr>
          <p:cNvPr id="5122" name="Picture 2" descr="Английский как второй или иностранный язык Знание языков Английский как  второй или иностранный язык Страна, английский язык, английский, сфера,  эксперт png | PNGWi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890152" y="287077"/>
            <a:ext cx="1840000" cy="1800000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="" xmlns:p14="http://schemas.microsoft.com/office/powerpoint/2010/main" val="13701417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90327" y="425278"/>
            <a:ext cx="11688725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spcAft>
                <a:spcPts val="0"/>
              </a:spcAft>
              <a:buSzPts val="1100"/>
            </a:pPr>
            <a:r>
              <a:rPr lang="ru-RU" sz="2400" b="1" i="1" kern="100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  Повышение </a:t>
            </a:r>
          </a:p>
          <a:p>
            <a:pPr lvl="0" algn="ctr">
              <a:spcAft>
                <a:spcPts val="0"/>
              </a:spcAft>
              <a:buSzPts val="1100"/>
            </a:pPr>
            <a:r>
              <a:rPr lang="ru-RU" sz="2400" b="1" i="1" kern="100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 профессиональной </a:t>
            </a:r>
            <a:r>
              <a:rPr lang="ru-RU" sz="2400" b="1" i="1" kern="100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компетенции </a:t>
            </a:r>
            <a:endParaRPr lang="ru-RU" sz="2400" b="1" i="1" kern="100" dirty="0" smtClean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ctr">
              <a:spcAft>
                <a:spcPts val="0"/>
              </a:spcAft>
              <a:buSzPts val="1100"/>
            </a:pPr>
            <a:r>
              <a:rPr lang="ru-RU" sz="2400" b="1" i="1" kern="100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           учителей </a:t>
            </a:r>
            <a:r>
              <a:rPr lang="ru-RU" sz="2400" b="1" i="1" kern="100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иностранного </a:t>
            </a:r>
            <a:r>
              <a:rPr lang="ru-RU" sz="2400" b="1" i="1" kern="100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языка</a:t>
            </a:r>
          </a:p>
          <a:p>
            <a:pPr algn="just">
              <a:spcAft>
                <a:spcPts val="0"/>
              </a:spcAft>
            </a:pPr>
            <a:endParaRPr lang="ru-RU" sz="2000" kern="100" dirty="0" smtClean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endParaRPr lang="ru-RU" sz="2000" kern="100" dirty="0" smtClean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ru-RU" sz="2000" kern="1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2000" kern="1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 полугодии 2022/2023 учебного года 2 учителя иностранного языка (Деревянко А.В., МБОУ «Гвардейская </a:t>
            </a:r>
            <a:r>
              <a:rPr lang="ru-RU" sz="2000" kern="1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школа-гимназия </a:t>
            </a:r>
            <a:r>
              <a:rPr lang="ru-RU" sz="2000" kern="1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№ 2» и Боброва Т.Н., МБОУ «</a:t>
            </a:r>
            <a:r>
              <a:rPr lang="ru-RU" sz="2000" kern="1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Чистенская</a:t>
            </a:r>
            <a:r>
              <a:rPr lang="ru-RU" sz="2000" kern="1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школа-гимназия </a:t>
            </a:r>
            <a:r>
              <a:rPr lang="ru-RU" sz="2000" kern="1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им.И.С.Тарасюка</a:t>
            </a:r>
            <a:r>
              <a:rPr lang="ru-RU" sz="2000" kern="1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») приняли участие </a:t>
            </a:r>
            <a:r>
              <a:rPr lang="ru-RU" sz="2000" kern="1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 муниципальном этапе конкурса </a:t>
            </a:r>
            <a:r>
              <a:rPr lang="ru-RU" sz="2000" kern="1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«Педагогический дебют</a:t>
            </a:r>
            <a:r>
              <a:rPr lang="ru-RU" sz="2000" kern="1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», </a:t>
            </a:r>
            <a:r>
              <a:rPr lang="ru-RU" sz="2000" kern="1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причём </a:t>
            </a:r>
            <a:r>
              <a:rPr lang="ru-RU" sz="2000" kern="1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учитель </a:t>
            </a:r>
            <a:r>
              <a:rPr lang="ru-RU" sz="2000" kern="1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Боброва Т.Н., МБОУ «</a:t>
            </a:r>
            <a:r>
              <a:rPr lang="ru-RU" sz="2000" kern="1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Чистенская</a:t>
            </a:r>
            <a:r>
              <a:rPr lang="ru-RU" sz="2000" kern="1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школа-гимназия </a:t>
            </a:r>
            <a:r>
              <a:rPr lang="ru-RU" sz="2000" kern="1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им.И.С.Тарасюка</a:t>
            </a:r>
            <a:r>
              <a:rPr lang="ru-RU" sz="2000" kern="1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» стала победителем в региональном этапе Всероссийского конкурса «Педагогический дебют - 2023» в номинации «Педагог – наставник</a:t>
            </a:r>
            <a:r>
              <a:rPr lang="ru-RU" sz="2000" kern="1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».</a:t>
            </a:r>
          </a:p>
          <a:p>
            <a:pPr algn="just">
              <a:spcAft>
                <a:spcPts val="0"/>
              </a:spcAft>
            </a:pP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ru-RU" sz="2000" kern="1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 1 полугодии 2022/2023 учебного года </a:t>
            </a:r>
            <a:r>
              <a:rPr lang="ru-RU" sz="2000" kern="1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учитель </a:t>
            </a:r>
            <a:r>
              <a:rPr lang="ru-RU" sz="2000" kern="1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иностранного языка Симферопольского района, </a:t>
            </a:r>
            <a:r>
              <a:rPr lang="ru-RU" sz="2000" kern="1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Нороян</a:t>
            </a:r>
            <a:r>
              <a:rPr lang="ru-RU" sz="2000" kern="1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kern="1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Ю.А. </a:t>
            </a:r>
            <a:r>
              <a:rPr lang="ru-RU" sz="2000" kern="1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принимала участие в </a:t>
            </a:r>
            <a:r>
              <a:rPr lang="ru-RU" sz="2000" kern="1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муниципальном этапе </a:t>
            </a:r>
            <a:r>
              <a:rPr lang="ru-RU" sz="2000" kern="1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конкурса «Учитель года – 2022» и стала призёром конкурса (3 место).</a:t>
            </a:r>
            <a:endParaRPr lang="ru-RU" sz="200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2" descr="Английский как второй или иностранный язык Знание языков Английский как  второй или иностранный язык Страна, английский язык, английский, сфера,  эксперт png | PNGWi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890152" y="287077"/>
            <a:ext cx="1840000" cy="1800000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="" xmlns:p14="http://schemas.microsoft.com/office/powerpoint/2010/main" val="40459410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7309" y="411421"/>
            <a:ext cx="11635562" cy="39149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lnSpc>
                <a:spcPct val="115000"/>
              </a:lnSpc>
              <a:spcAft>
                <a:spcPts val="0"/>
              </a:spcAft>
              <a:buSzPts val="1100"/>
            </a:pPr>
            <a:r>
              <a:rPr lang="ru-RU" sz="2400" b="1" i="1" kern="100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Печатные </a:t>
            </a:r>
            <a:r>
              <a:rPr lang="ru-RU" sz="2400" b="1" i="1" kern="100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работы </a:t>
            </a:r>
            <a:endParaRPr lang="ru-RU" sz="2400" b="1" i="1" kern="100" dirty="0" smtClean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ctr">
              <a:lnSpc>
                <a:spcPct val="115000"/>
              </a:lnSpc>
              <a:spcAft>
                <a:spcPts val="0"/>
              </a:spcAft>
              <a:buSzPts val="1100"/>
            </a:pPr>
            <a:r>
              <a:rPr lang="ru-RU" sz="2400" b="1" i="1" kern="100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          учителей </a:t>
            </a:r>
            <a:r>
              <a:rPr lang="ru-RU" sz="2400" b="1" i="1" kern="100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иностранного языка </a:t>
            </a:r>
            <a:endParaRPr lang="ru-RU" sz="2400" b="1" i="1" kern="100" dirty="0" smtClean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ctr">
              <a:lnSpc>
                <a:spcPct val="115000"/>
              </a:lnSpc>
              <a:spcAft>
                <a:spcPts val="0"/>
              </a:spcAft>
              <a:buSzPts val="1100"/>
            </a:pPr>
            <a:r>
              <a:rPr lang="ru-RU" sz="2400" b="1" i="1" kern="100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           в </a:t>
            </a:r>
            <a:r>
              <a:rPr lang="ru-RU" sz="2400" b="1" i="1" kern="100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первом полугодии 2022/223 учебного года </a:t>
            </a:r>
            <a:endParaRPr lang="ru-RU" sz="2400" b="1" i="1" kern="100" dirty="0" smtClean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15000"/>
              </a:lnSpc>
              <a:spcAft>
                <a:spcPts val="0"/>
              </a:spcAft>
              <a:buSzPts val="1100"/>
            </a:pPr>
            <a:endParaRPr lang="ru-RU" sz="2400" b="1" i="1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ru-RU" sz="2000" kern="1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Всекрымская</a:t>
            </a:r>
            <a:r>
              <a:rPr lang="ru-RU" sz="2000" kern="1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конференция «Инновационные технологии в преподавании английского языка» (КИПУ).</a:t>
            </a:r>
            <a:endParaRPr lang="ru-RU" sz="2000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ru-RU" sz="2000" kern="100" dirty="0">
                <a:solidFill>
                  <a:srgbClr val="00000A"/>
                </a:solidFill>
                <a:latin typeface="Times New Roman" panose="02020603050405020304" pitchFamily="18" charset="0"/>
                <a:ea typeface="DejaVu Sans"/>
                <a:cs typeface="Lohit Hindi"/>
              </a:rPr>
              <a:t>Учителя английского языка Симферопольского района приняли участие в создании сборника электронных материалов «Мы – Россия! Крым», посвящённых Году культурного наследия народов России, инициированный Центром лингвистического образования АО «Издательство «Просвещение»» и Ассамблея учителей общеобразовательных учреждений Республики </a:t>
            </a:r>
            <a:r>
              <a:rPr lang="ru-RU" sz="2000" kern="100" dirty="0" smtClean="0">
                <a:solidFill>
                  <a:srgbClr val="00000A"/>
                </a:solidFill>
                <a:latin typeface="Times New Roman" panose="02020603050405020304" pitchFamily="18" charset="0"/>
                <a:ea typeface="DejaVu Sans"/>
                <a:cs typeface="Lohit Hindi"/>
              </a:rPr>
              <a:t>Крым</a:t>
            </a:r>
            <a:endParaRPr lang="ru-RU" sz="20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  <p:pic>
        <p:nvPicPr>
          <p:cNvPr id="3" name="Picture 2" descr="Английский как второй или иностранный язык Знание языков Английский как  второй или иностранный язык Страна, английский язык, английский, сфера,  эксперт png | PNGWi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890152" y="287077"/>
            <a:ext cx="1840000" cy="1800000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="" xmlns:p14="http://schemas.microsoft.com/office/powerpoint/2010/main" val="33921725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69358" y="177904"/>
            <a:ext cx="11665343" cy="36317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lnSpc>
                <a:spcPct val="115000"/>
              </a:lnSpc>
              <a:spcAft>
                <a:spcPts val="0"/>
              </a:spcAft>
            </a:pPr>
            <a:r>
              <a:rPr lang="ru-RU" sz="2400" b="1" i="1" kern="100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Times New Roman" panose="02020603050405020304" pitchFamily="18" charset="0"/>
              </a:rPr>
              <a:t>                                                  Входное тестирование </a:t>
            </a:r>
          </a:p>
          <a:p>
            <a:pPr lvl="0" algn="ctr">
              <a:lnSpc>
                <a:spcPct val="115000"/>
              </a:lnSpc>
              <a:spcAft>
                <a:spcPts val="0"/>
              </a:spcAft>
            </a:pPr>
            <a:r>
              <a:rPr lang="ru-RU" sz="2400" b="1" i="1" kern="100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Times New Roman" panose="02020603050405020304" pitchFamily="18" charset="0"/>
              </a:rPr>
              <a:t>                                      учителей английского языка</a:t>
            </a:r>
          </a:p>
          <a:p>
            <a:pPr lvl="0" algn="just">
              <a:lnSpc>
                <a:spcPct val="115000"/>
              </a:lnSpc>
              <a:spcAft>
                <a:spcPts val="0"/>
              </a:spcAft>
            </a:pPr>
            <a:endParaRPr lang="ru-RU" sz="1200" kern="100" dirty="0" smtClean="0">
              <a:solidFill>
                <a:srgbClr val="00000A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lvl="0" algn="just">
              <a:lnSpc>
                <a:spcPct val="115000"/>
              </a:lnSpc>
              <a:spcAft>
                <a:spcPts val="0"/>
              </a:spcAft>
            </a:pPr>
            <a:endParaRPr lang="ru-RU" sz="2000" kern="100" dirty="0" smtClean="0">
              <a:solidFill>
                <a:srgbClr val="00000A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lvl="0" algn="just">
              <a:lnSpc>
                <a:spcPct val="115000"/>
              </a:lnSpc>
              <a:spcAft>
                <a:spcPts val="0"/>
              </a:spcAft>
            </a:pPr>
            <a:endParaRPr lang="ru-RU" sz="2000" kern="100" dirty="0" smtClean="0">
              <a:solidFill>
                <a:srgbClr val="00000A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lvl="0" algn="just">
              <a:lnSpc>
                <a:spcPct val="115000"/>
              </a:lnSpc>
              <a:spcAft>
                <a:spcPts val="0"/>
              </a:spcAft>
            </a:pPr>
            <a:r>
              <a:rPr lang="ru-RU" sz="2000" kern="100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 10 </a:t>
            </a:r>
            <a:r>
              <a:rPr lang="ru-RU" sz="2000" kern="100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октября 2022 по </a:t>
            </a:r>
            <a:r>
              <a:rPr lang="ru-RU" sz="2000" kern="100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17 </a:t>
            </a:r>
            <a:r>
              <a:rPr lang="ru-RU" sz="2000" kern="100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октября 2022 учителям Симферопольского района было предложено прохождение </a:t>
            </a:r>
            <a:r>
              <a:rPr lang="ru-RU" sz="2000" kern="100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«Входного тестирования»</a:t>
            </a:r>
            <a:r>
              <a:rPr lang="ru-RU" sz="2000" b="1" kern="100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ru-RU" sz="2000" kern="100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Из 135 учителей Симферопольского района в тестировании приняло участие 89 учителей из 35 школ. Не приняло участие 7 МБОУ: «</a:t>
            </a:r>
            <a:r>
              <a:rPr lang="ru-RU" sz="2000" kern="100" dirty="0" err="1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Мазанская</a:t>
            </a:r>
            <a:r>
              <a:rPr lang="ru-RU" sz="2000" kern="100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школа», «</a:t>
            </a:r>
            <a:r>
              <a:rPr lang="ru-RU" sz="2000" kern="100" dirty="0" err="1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Мирновская</a:t>
            </a:r>
            <a:r>
              <a:rPr lang="ru-RU" sz="2000" kern="100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школа №2», «Первомайская школа», «Пожарская школа», «</a:t>
            </a:r>
            <a:r>
              <a:rPr lang="ru-RU" sz="2000" kern="100" dirty="0" err="1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Скворцовская</a:t>
            </a:r>
            <a:r>
              <a:rPr lang="ru-RU" sz="2000" kern="100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школа», «</a:t>
            </a:r>
            <a:r>
              <a:rPr lang="ru-RU" sz="2000" kern="100" dirty="0" err="1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Укромновская</a:t>
            </a:r>
            <a:r>
              <a:rPr lang="ru-RU" sz="2000" kern="100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школа» и «Украинская школа».</a:t>
            </a:r>
            <a:endParaRPr lang="ru-RU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  <p:pic>
        <p:nvPicPr>
          <p:cNvPr id="3" name="Picture 2" descr="Английский как второй или иностранный язык Знание языков Английский как  второй или иностранный язык Страна, английский язык, английский, сфера,  эксперт png | PNGWi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890152" y="287077"/>
            <a:ext cx="1840000" cy="1800000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="" xmlns:p14="http://schemas.microsoft.com/office/powerpoint/2010/main" val="28874992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87079" y="1445088"/>
            <a:ext cx="11635748" cy="46935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sz="2000" b="1" kern="1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МАН </a:t>
            </a:r>
            <a:r>
              <a:rPr lang="ru-RU" sz="2000" b="1" kern="1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школьников Крыма «Искатель</a:t>
            </a:r>
            <a:r>
              <a:rPr lang="ru-RU" sz="2000" b="1" kern="1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»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endParaRPr lang="ru-RU" sz="2000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indent="540385" algn="just">
              <a:lnSpc>
                <a:spcPct val="115000"/>
              </a:lnSpc>
              <a:spcAft>
                <a:spcPts val="0"/>
              </a:spcAft>
            </a:pPr>
            <a:r>
              <a:rPr lang="ru-RU" sz="2000" kern="100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Так, в 1 полугодии 2022/2023 учебного года, в муниципальном этапе конкурса-защиты научно-исследовательских работ учащихся-членов МАН школьников Симферопольского района на базе МБОУ ДО «ЦДЮТ» с 17.10.2022г. по 02.11.2022г. </a:t>
            </a:r>
            <a:endParaRPr lang="ru-RU" sz="2000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sz="2000" kern="100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приняло участие 3 МБОУ: «Перовская школа-гимназия им. Г.А. </a:t>
            </a:r>
            <a:r>
              <a:rPr lang="ru-RU" sz="2000" kern="100" dirty="0" err="1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Хачирашвили</a:t>
            </a:r>
            <a:r>
              <a:rPr lang="ru-RU" sz="2000" kern="100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» (учитель Дымченко А.С.). «Гвардейская школа-гимназия № 2» (учитель Деревянко А.В.), «</a:t>
            </a:r>
            <a:r>
              <a:rPr lang="ru-RU" sz="2000" kern="100" dirty="0" err="1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Укромновская</a:t>
            </a:r>
            <a:r>
              <a:rPr lang="ru-RU" sz="2000" kern="100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школа</a:t>
            </a:r>
            <a:r>
              <a:rPr lang="ru-RU" sz="2000" kern="100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»  </a:t>
            </a:r>
            <a:r>
              <a:rPr lang="ru-RU" sz="2000" kern="100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(учитель Абдуллаева М.Р.). </a:t>
            </a:r>
            <a:endParaRPr lang="ru-RU" sz="2000" kern="100" dirty="0" smtClean="0">
              <a:solidFill>
                <a:srgbClr val="00000A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endParaRPr lang="ru-RU" sz="2000" kern="100" dirty="0">
              <a:solidFill>
                <a:srgbClr val="00000A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sz="2000" kern="100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Ученик </a:t>
            </a:r>
            <a:r>
              <a:rPr lang="ru-RU" sz="2000" kern="100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10 класса </a:t>
            </a:r>
            <a:r>
              <a:rPr lang="ru-RU" sz="2000" kern="100" dirty="0" err="1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Софиенко</a:t>
            </a:r>
            <a:r>
              <a:rPr lang="ru-RU" sz="2000" kern="100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Илья, </a:t>
            </a:r>
            <a:r>
              <a:rPr lang="ru-RU" sz="2000" kern="100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МБОУ </a:t>
            </a:r>
            <a:r>
              <a:rPr lang="ru-RU" sz="2000" kern="100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«Перовская школа-гимназия</a:t>
            </a: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000" kern="100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им. Г.А. </a:t>
            </a:r>
            <a:r>
              <a:rPr lang="ru-RU" sz="2000" kern="100" dirty="0" err="1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Хачирашвили</a:t>
            </a:r>
            <a:r>
              <a:rPr lang="ru-RU" sz="2000" kern="100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» (руководитель Дымченко А.С.) стал победителем муниципального этапа конкурса; ученик 11 класса Смирнов Богдан МБОУ «Гвардейская школа-гимназия № 2» (руководитель Деревянко А.В.) стал призёром муниципального этапа </a:t>
            </a:r>
            <a:r>
              <a:rPr lang="ru-RU" sz="2000" kern="100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конкурса</a:t>
            </a:r>
            <a:endParaRPr lang="ru-RU" sz="20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96884" y="557933"/>
            <a:ext cx="1172854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i="1" kern="100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Times New Roman" panose="02020603050405020304" pitchFamily="18" charset="0"/>
              </a:rPr>
              <a:t>                           Участие </a:t>
            </a:r>
            <a:r>
              <a:rPr lang="ru-RU" sz="2400" b="1" i="1" kern="100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Times New Roman" panose="02020603050405020304" pitchFamily="18" charset="0"/>
              </a:rPr>
              <a:t>в районной </a:t>
            </a:r>
            <a:r>
              <a:rPr lang="ru-RU" sz="2400" b="1" i="1" kern="100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Times New Roman" panose="02020603050405020304" pitchFamily="18" charset="0"/>
              </a:rPr>
              <a:t>программе</a:t>
            </a:r>
          </a:p>
          <a:p>
            <a:pPr algn="ctr"/>
            <a:r>
              <a:rPr lang="ru-RU" sz="2400" b="1" i="1" kern="100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Times New Roman" panose="02020603050405020304" pitchFamily="18" charset="0"/>
              </a:rPr>
              <a:t>             </a:t>
            </a:r>
            <a:r>
              <a:rPr lang="ru-RU" sz="2400" b="1" i="1" kern="100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Times New Roman" panose="02020603050405020304" pitchFamily="18" charset="0"/>
              </a:rPr>
              <a:t>«Способные. Творческие. Одаренные»</a:t>
            </a:r>
            <a:endParaRPr lang="ru-RU" sz="3600" i="1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4" name="Picture 2" descr="Английский как второй или иностранный язык Знание языков Английский как  второй или иностранный язык Страна, английский язык, английский, сфера,  эксперт png | PNGWi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890152" y="287077"/>
            <a:ext cx="1840000" cy="1800000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="" xmlns:p14="http://schemas.microsoft.com/office/powerpoint/2010/main" val="3735281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Английский как второй или иностранный язык Знание языков Английский как  второй или иностранный язык Страна, английский язык, английский, сфера,  эксперт png | PNGWi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890152" y="287077"/>
            <a:ext cx="1840000" cy="1800000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3" name="Прямоугольник 2"/>
          <p:cNvSpPr/>
          <p:nvPr/>
        </p:nvSpPr>
        <p:spPr>
          <a:xfrm>
            <a:off x="190004" y="344385"/>
            <a:ext cx="10189029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i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                                                    Муниципальный конкурс </a:t>
            </a:r>
          </a:p>
          <a:p>
            <a:pPr algn="ctr"/>
            <a:r>
              <a:rPr lang="ru-RU" sz="2400" b="1" i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                 исполнения песен на иностранных языках </a:t>
            </a:r>
          </a:p>
          <a:p>
            <a:pPr algn="ctr"/>
            <a:r>
              <a:rPr lang="ru-RU" sz="2400" b="1" i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                                                              «MUSICFEST-2022»  </a:t>
            </a:r>
            <a:endParaRPr lang="ru-RU" sz="2400" i="1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88677" y="1629289"/>
            <a:ext cx="11634149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i="1" u="sng" dirty="0" smtClean="0">
                <a:latin typeface="Times New Roman" pitchFamily="18" charset="0"/>
                <a:cs typeface="Times New Roman" pitchFamily="18" charset="0"/>
              </a:rPr>
              <a:t>Приняло участие 27 МБОУ </a:t>
            </a:r>
          </a:p>
          <a:p>
            <a:r>
              <a:rPr lang="ru-RU" sz="2000" b="1" i="1" u="sng" dirty="0" smtClean="0">
                <a:latin typeface="Times New Roman" pitchFamily="18" charset="0"/>
                <a:cs typeface="Times New Roman" pitchFamily="18" charset="0"/>
              </a:rPr>
              <a:t>Не приняли участие 15 МБОУ</a:t>
            </a:r>
            <a:r>
              <a:rPr lang="ru-RU" sz="2000" u="sng" dirty="0" smtClean="0"/>
              <a:t> </a:t>
            </a:r>
          </a:p>
          <a:p>
            <a:endParaRPr lang="ru-RU" sz="2000" u="sng" dirty="0" smtClean="0"/>
          </a:p>
          <a:p>
            <a:r>
              <a:rPr lang="ru-RU" sz="2000" b="1" i="1" u="sng" dirty="0" smtClean="0">
                <a:latin typeface="Times New Roman" pitchFamily="18" charset="0"/>
                <a:cs typeface="Times New Roman" pitchFamily="18" charset="0"/>
              </a:rPr>
              <a:t>Победителем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муниципального конкурса стала Аксенова Мария, ученица 11 класса МБОУ «Перовская школа-гимназия им. Г.А.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Хачирашвили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» (учитель Гершун А.В.).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i="1" u="sng" dirty="0" smtClean="0">
                <a:latin typeface="Times New Roman" pitchFamily="18" charset="0"/>
                <a:cs typeface="Times New Roman" pitchFamily="18" charset="0"/>
              </a:rPr>
              <a:t>Призёрами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районного конкурса исполнения песен на иностранных языках «MUSICFEST-2022» стали 14 учащихся и 3 группы из МБОУ: 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«Гвардейская школа-гимназия № 2», «Гвардейская школа-гимназия № 2» (учитель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Деревянко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А.А.), «Гвардейская школа–гимназия № 3» (учитель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Аблязова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В.Э.),  «Донская школа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им.В.П.Давиденко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» (учитель Мартынюк А.П.), «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Добровская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школа - гимназия имени Я.М. Слонимского» (учитель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Фейзуллаева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Л.Р.), «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Кольчугинская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школа № 1им.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Авраамова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Г.Н.» (учитель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Мухаметшина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А.А.),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«Кубанская школа им. С.П.Королёва» (учитель Кузнецова Н.К.), «Лицей» (учитель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Нескордеева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Ю.Д.), 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Мирновская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школа № 2» (учитель Лазарева И.Н.), «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Молодежненская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школа № 2» (учитель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Абдулганиева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С.Ф.), «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Тепловская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школа» (учитель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Борщун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А.С.), 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Чистенская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школа-гимназия им. И.С.Тарасюка» (учитель Чертовских Ю.Н. и учитель Асанова Ф.Н.), 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Широковская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школа» (учитель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Газиева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М.Р.).                  </a:t>
            </a:r>
            <a:r>
              <a:rPr lang="ru-RU" sz="2000" dirty="0" smtClean="0"/>
              <a:t>             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Английский как второй или иностранный язык Знание языков Английский как  второй или иностранный язык Страна, английский язык, английский, сфера,  эксперт png | PNGWi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890152" y="287077"/>
            <a:ext cx="1840000" cy="1800000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3" name="Прямоугольник 2"/>
          <p:cNvSpPr/>
          <p:nvPr/>
        </p:nvSpPr>
        <p:spPr>
          <a:xfrm>
            <a:off x="332509" y="362635"/>
            <a:ext cx="11198431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i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Школьный, муниципальный и региональный этапы </a:t>
            </a:r>
          </a:p>
          <a:p>
            <a:pPr algn="ctr"/>
            <a:r>
              <a:rPr lang="ru-RU" sz="2400" b="1" i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     всероссийской олимпиады школьников </a:t>
            </a:r>
          </a:p>
          <a:p>
            <a:pPr algn="ctr"/>
            <a:r>
              <a:rPr lang="ru-RU" sz="2400" b="1" i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                                  по иностранным языкам</a:t>
            </a:r>
            <a:endParaRPr lang="ru-RU" sz="2400" i="1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8673" name="Rectangle 1"/>
          <p:cNvSpPr>
            <a:spLocks noChangeArrowheads="1"/>
          </p:cNvSpPr>
          <p:nvPr/>
        </p:nvSpPr>
        <p:spPr bwMode="auto">
          <a:xfrm>
            <a:off x="178128" y="1991904"/>
            <a:ext cx="11815949" cy="2862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5397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zh-CN" sz="2000" b="1" i="1" u="sng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 школьном этапе олимпиады</a:t>
            </a:r>
            <a:r>
              <a:rPr kumimoji="0" lang="ru-RU" altLang="zh-CN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по иностранным языкам приняло участие 576 учащихся 5 – 11 классов: 480 – по английскому языку, 96 -  по немецкому и французскому языках. </a:t>
            </a:r>
          </a:p>
          <a:p>
            <a:pPr marL="0" marR="0" lvl="0" indent="5397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zh-CN" sz="20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5397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zh-CN" sz="2000" b="1" i="1" u="sng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 муниципальном этапе олимпиады</a:t>
            </a:r>
            <a:r>
              <a:rPr kumimoji="0" lang="ru-RU" altLang="zh-CN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по иностранным языкам из 40 школ приняли участие 18 школ района по английскому языку – 29 учащихся, 6 школ - 9 учащихся по немецкому языку и 2 школы – 2 учащийся по французскому языку. </a:t>
            </a:r>
          </a:p>
          <a:p>
            <a:pPr marL="0" marR="0" lvl="0" indent="5397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zh-CN" sz="20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5397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altLang="zh-CN" sz="2000" b="1" i="1" u="sng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В региональном этапе олимпиады </a:t>
            </a:r>
            <a:r>
              <a:rPr lang="ru-RU" altLang="zh-CN" sz="20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по иностранному языку будет принимать участие ученица МБОУ «Лицей»</a:t>
            </a:r>
            <a:endParaRPr kumimoji="0" lang="ru-RU" altLang="zh-CN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След самолета">
  <a:themeElements>
    <a:clrScheme name="Vapor Trail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C4220D"/>
      </a:accent1>
      <a:accent2>
        <a:srgbClr val="EB7712"/>
      </a:accent2>
      <a:accent3>
        <a:srgbClr val="ECBD31"/>
      </a:accent3>
      <a:accent4>
        <a:srgbClr val="92CE4A"/>
      </a:accent4>
      <a:accent5>
        <a:srgbClr val="50CFB4"/>
      </a:accent5>
      <a:accent6>
        <a:srgbClr val="0D8EC5"/>
      </a:accent6>
      <a:hlink>
        <a:srgbClr val="EA5A0C"/>
      </a:hlink>
      <a:folHlink>
        <a:srgbClr val="F09D3A"/>
      </a:folHlink>
    </a:clrScheme>
    <a:fontScheme name="Vapor Trail">
      <a:majorFont>
        <a:latin typeface="Century Gothic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Vapor Trail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Vapor Trail" id="{4FDF2955-7D9C-493C-B9F9-C205151B46CD}" vid="{FE1EB5C7-81A8-4CBA-AE6E-B3BF73DC389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TM04033937[[fn=След самолета]]</Template>
  <TotalTime>315</TotalTime>
  <Words>1523</Words>
  <Application>Microsoft Office PowerPoint</Application>
  <PresentationFormat>Произвольный</PresentationFormat>
  <Paragraphs>276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След самолета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</vt:vector>
  </TitlesOfParts>
  <Company>DEXP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София</dc:creator>
  <cp:lastModifiedBy>Пользователь</cp:lastModifiedBy>
  <cp:revision>35</cp:revision>
  <dcterms:created xsi:type="dcterms:W3CDTF">2023-01-11T12:15:29Z</dcterms:created>
  <dcterms:modified xsi:type="dcterms:W3CDTF">2023-01-23T16:59:41Z</dcterms:modified>
</cp:coreProperties>
</file>