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120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-mpi.ru/GeneratioNext.php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редкие иностранные язы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2671" y="2469940"/>
            <a:ext cx="4797368" cy="36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00799" y="3919280"/>
            <a:ext cx="5571460" cy="685800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Юрченко Оксана Анатольевна, методист МБОУ ДО «ЦДЮТ»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0735" y="295749"/>
            <a:ext cx="1118209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Анализ работы </a:t>
            </a:r>
            <a:r>
              <a:rPr lang="ru-RU" sz="40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учителей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иностранного языка</a:t>
            </a:r>
            <a:endParaRPr lang="ru-RU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за 1 полугодие </a:t>
            </a:r>
            <a:r>
              <a:rPr lang="ru-RU" sz="40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2022 / 2023 учебного года</a:t>
            </a:r>
            <a:endParaRPr lang="ru-RU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09610" y="6365174"/>
            <a:ext cx="2991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/ 2023 учебный год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2512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918857" y="260281"/>
            <a:ext cx="64483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Выполненные задания</a:t>
            </a: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МЭ </a:t>
            </a:r>
            <a:r>
              <a:rPr kumimoji="0" lang="ru-RU" altLang="zh-CN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ВсОШ</a:t>
            </a: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(%) </a:t>
            </a:r>
            <a:r>
              <a:rPr kumimoji="0" lang="en-US" altLang="zh-CN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vs</a:t>
            </a: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качества знаний по предмету (%)</a:t>
            </a:r>
            <a:endParaRPr kumimoji="0" lang="ru-RU" altLang="zh-CN" sz="36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1880" y="2229769"/>
          <a:ext cx="11839699" cy="24536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95540"/>
                <a:gridCol w="7109665"/>
                <a:gridCol w="2339439"/>
                <a:gridCol w="199505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№</a:t>
                      </a:r>
                      <a:endParaRPr lang="ru-RU" sz="18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МБОУ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% выполнения МЭ ВсОШ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% качества знаний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2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«Кубанская </a:t>
                      </a:r>
                      <a:r>
                        <a:rPr lang="ru-RU" sz="2000" b="1" i="1" dirty="0" smtClean="0"/>
                        <a:t>школа им. С.П.Королёва»</a:t>
                      </a:r>
                      <a:endParaRPr lang="ru-RU" sz="18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11%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76,7%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1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«Трудовская школа»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16%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67,4%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5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«Широковская школа»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25%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57,9%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4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«Кольчугинская школа №1 им.Авраамова Г.Н.»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27%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68,8%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3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«Залесская школа»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/>
                        <a:t>31%</a:t>
                      </a:r>
                      <a:endParaRPr lang="ru-RU" sz="1800" b="1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51,1%</a:t>
                      </a:r>
                      <a:endParaRPr lang="ru-RU" sz="18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97030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32509" y="295387"/>
            <a:ext cx="101415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</a:rPr>
              <a:t>                                                                          </a:t>
            </a:r>
            <a:r>
              <a:rPr lang="ru-RU" sz="2400" b="1" i="1" u="sng" dirty="0" smtClean="0">
                <a:solidFill>
                  <a:srgbClr val="00B050"/>
                </a:solidFill>
              </a:rPr>
              <a:t>Не приняли участия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</a:rPr>
              <a:t>                                         в МЭ </a:t>
            </a:r>
            <a:r>
              <a:rPr lang="ru-RU" sz="2400" b="1" i="1" dirty="0" err="1" smtClean="0">
                <a:solidFill>
                  <a:srgbClr val="00B050"/>
                </a:solidFill>
              </a:rPr>
              <a:t>ВсОШ</a:t>
            </a:r>
            <a:r>
              <a:rPr lang="ru-RU" sz="2400" b="1" i="1" dirty="0" smtClean="0">
                <a:solidFill>
                  <a:srgbClr val="00B050"/>
                </a:solidFill>
              </a:rPr>
              <a:t> по иностранным языкам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</a:rPr>
              <a:t>                                                                                            15 МБОУ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6255" y="1726375"/>
          <a:ext cx="11827824" cy="536295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37164"/>
                <a:gridCol w="7004637"/>
                <a:gridCol w="2303631"/>
                <a:gridCol w="2082392"/>
              </a:tblGrid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% выполнения МЭ ВсОШ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% качества знаний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Скворцовская</a:t>
                      </a: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школа»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97,5%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«Украинская школа»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75,8%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Укромновская</a:t>
                      </a: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школа»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75,5%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«Гвардейская школа-гимназия № 2»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74,9%</a:t>
                      </a:r>
                      <a:endParaRPr lang="ru-RU" sz="16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Мазанская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69,6%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«Пожарская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67,8%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«Донская школа 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им.В.П.Давиденко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67,2%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Молодежненская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школа №2»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67,1%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Тепловская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65,9%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«Первомайская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65,6%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Кленовская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основная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56,9%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«Винницкая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55,8%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Мирновская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школа №2»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52,1%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Кольчугинская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школа №2 с 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крымскотатарским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языком обучения»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49,3%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Новоселовская</a:t>
                      </a: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 школа»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ru-RU" sz="1600" b="1" i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cs typeface="Times New Roman" pitchFamily="18" charset="0"/>
                        </a:rPr>
                        <a:t>41,1%</a:t>
                      </a:r>
                      <a:endParaRPr lang="ru-RU" sz="16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5630" y="1757538"/>
          <a:ext cx="11792199" cy="166477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013716"/>
                <a:gridCol w="760341"/>
                <a:gridCol w="926235"/>
                <a:gridCol w="926235"/>
                <a:gridCol w="663570"/>
                <a:gridCol w="663570"/>
                <a:gridCol w="663570"/>
                <a:gridCol w="663570"/>
                <a:gridCol w="663570"/>
                <a:gridCol w="760341"/>
                <a:gridCol w="760341"/>
                <a:gridCol w="663570"/>
                <a:gridCol w="663570"/>
              </a:tblGrid>
              <a:tr h="1384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ПРЕДМЕТ</a:t>
                      </a:r>
                      <a:endParaRPr lang="ru-RU" sz="18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Кол-во уч-ся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1" i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8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1" u="none" strike="noStrike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800" b="1" i="1" u="none" strike="noStrike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r>
                        <a:rPr lang="ru-RU" sz="1800" b="1" i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/а</a:t>
                      </a:r>
                      <a:endParaRPr lang="ru-RU" sz="18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Чел.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Чел.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err="1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Кач</a:t>
                      </a:r>
                      <a:endParaRPr lang="ru-RU" sz="1800" b="1" i="1" u="none" strike="noStrike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Чел.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Чел.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Чел.</a:t>
                      </a:r>
                      <a:endParaRPr lang="ru-RU" sz="1800" b="1" i="1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8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285" marR="6285" marT="6285" marB="0" anchor="ctr"/>
                </a:tc>
              </a:tr>
              <a:tr h="132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/>
                        <a:t>Иностранный язык (англ.)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10248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2468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24,1%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4578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44,7%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1"/>
                          </a:solidFill>
                        </a:rPr>
                        <a:t>68,8%</a:t>
                      </a:r>
                      <a:endParaRPr lang="ru-RU" sz="1800" b="1" i="0" u="none" strike="noStrike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6285" marR="6285" marT="62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3155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30,8%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27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0,26%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/>
                        <a:t>0,1%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</a:tr>
              <a:tr h="132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/>
                        <a:t>Иностранный язык (нем/франц)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/>
                        <a:t>4086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/>
                        <a:t>1102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27,0%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/>
                        <a:t>1845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45,2%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1"/>
                          </a:solidFill>
                        </a:rPr>
                        <a:t>72,1%</a:t>
                      </a:r>
                      <a:endParaRPr lang="ru-RU" sz="1800" b="1" i="0" u="none" strike="noStrike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6285" marR="6285" marT="62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/>
                        <a:t>1119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27,4%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0,34%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/>
                        <a:t>0,1%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285" marR="6285" marT="6285" marB="0" anchor="b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23855" y="576391"/>
            <a:ext cx="6305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УУД по иностранному языку </a:t>
            </a:r>
          </a:p>
          <a:p>
            <a:pPr algn="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1 полугодие 2022/2023 учебный год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74275" y="185562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План работы учителей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иностранного языка</a:t>
            </a:r>
            <a:endParaRPr lang="ru-RU" sz="24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за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2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полугодие 2022 / 2023 учебного года</a:t>
            </a: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3201" y="1657816"/>
          <a:ext cx="11748343" cy="4590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64"/>
                <a:gridCol w="1223158"/>
                <a:gridCol w="5795159"/>
                <a:gridCol w="43869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Месяц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ТВ</a:t>
                      </a:r>
                      <a:endParaRPr lang="ru-RU" dirty="0"/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+mn-lt"/>
                          <a:ea typeface="Calibri"/>
                          <a:cs typeface="Times New Roman"/>
                        </a:rPr>
                        <a:t>23.01.2023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+mn-lt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400" b="1" i="1" dirty="0">
                          <a:latin typeface="+mn-lt"/>
                          <a:ea typeface="Calibri"/>
                          <a:cs typeface="Times New Roman"/>
                        </a:rPr>
                        <a:t>«Гвардейская школа-гимназия № 2» - ТВ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+mn-lt"/>
                          <a:ea typeface="Calibri"/>
                          <a:cs typeface="Times New Roman"/>
                        </a:rPr>
                        <a:t>30.01.2023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+mn-lt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400" b="1" i="1" dirty="0">
                          <a:latin typeface="+mn-lt"/>
                          <a:ea typeface="Calibri"/>
                          <a:cs typeface="Times New Roman"/>
                        </a:rPr>
                        <a:t>«Гвардейская школа-гимназия № 3» - ТВ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+mn-lt"/>
                          <a:ea typeface="Calibri"/>
                          <a:cs typeface="Times New Roman"/>
                        </a:rPr>
                        <a:t>20.02.2023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i="1" dirty="0">
                          <a:latin typeface="+mn-lt"/>
                          <a:ea typeface="Calibri"/>
                          <a:cs typeface="Times New Roman"/>
                        </a:rPr>
                        <a:t>Муниципальный конкурс литературного перевода «TIME </a:t>
                      </a:r>
                      <a:r>
                        <a:rPr lang="ru-RU" sz="1400" b="1" i="1" dirty="0" err="1"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ru-RU" sz="1400" b="1" i="1" dirty="0">
                          <a:latin typeface="+mn-lt"/>
                          <a:ea typeface="Calibri"/>
                          <a:cs typeface="Times New Roman"/>
                        </a:rPr>
                        <a:t> RHYME» 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+mn-lt"/>
                          <a:ea typeface="Calibri"/>
                          <a:cs typeface="Times New Roman"/>
                        </a:rPr>
                        <a:t>07.02.2023</a:t>
                      </a:r>
                      <a:endParaRPr lang="ru-RU" sz="14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+mn-lt"/>
                          <a:ea typeface="Calibri"/>
                          <a:cs typeface="Times New Roman"/>
                        </a:rPr>
                        <a:t> МБОУ «Гвардейская школа № 1» - ТВ</a:t>
                      </a:r>
                      <a:endParaRPr lang="ru-RU" sz="14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27.03.2023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lang="ru-RU" sz="14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Урожайновская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школа» - ШМУ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ВПР – 7 класс – 15.03.2023 – 20.05.2023 – в штатном режиме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ВПР – 11 класс – 01.03.2023 – 25.03.2023 – в режиме апробации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13.03.2023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lang="ru-RU" sz="14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Трудовская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школа» - ТВ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10.04.2023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МБОУ «</a:t>
                      </a:r>
                      <a:r>
                        <a:rPr lang="ru-RU" sz="14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Укромновская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школа» - СП</a:t>
                      </a: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24.04.2023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Муниципальный смотр-конкурс «Литературная гостиная»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15.05.2023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lang="ru-RU" sz="14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Чистенская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школа-гимназия </a:t>
                      </a:r>
                      <a:r>
                        <a:rPr lang="ru-RU" sz="14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им.И.С.Тарасюка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- РМО</a:t>
                      </a:r>
                      <a:endParaRPr lang="ru-RU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0015" y="66628"/>
            <a:ext cx="114359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В рамках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всероссийского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кросс-культурного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проекта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“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GeneratioNext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” 2023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проводятся следующие мероприятия: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  <a:hlinkClick r:id="rId3"/>
              </a:rPr>
              <a:t>https://online-mpi.ru/GeneratioNext.php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80010" y="2208810"/>
          <a:ext cx="11530940" cy="3352800"/>
        </p:xfrm>
        <a:graphic>
          <a:graphicData uri="http://schemas.openxmlformats.org/drawingml/2006/table">
            <a:tbl>
              <a:tblPr/>
              <a:tblGrid>
                <a:gridCol w="2306188"/>
                <a:gridCol w="2306188"/>
                <a:gridCol w="2306188"/>
                <a:gridCol w="2306188"/>
                <a:gridCol w="2306188"/>
              </a:tblGrid>
              <a:tr h="370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Формат проведения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Участники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 проведения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регистрации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переводов TIME </a:t>
                      </a: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RHYME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Дистанционно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(ГБОУ СОШ № 185, СПБ)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5-11 кл.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января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2023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марта 2023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января 2023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–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марта 2023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4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Музыкальный фестиваль исполнения песен на иностранных языках «SBORFEST-2023»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Очно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Дистанционно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(МБОУ СОШ № 2, Сосновый Бор)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2-11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января 2023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апреля 2023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января 2023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 февраля 2023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⬇ Скачать картинки Спасибо за внимание, стоковые фото Спасибо за внимание в  хорошем качестве | Depositphotos"/>
          <p:cNvPicPr>
            <a:picLocks noChangeAspect="1" noChangeArrowheads="1"/>
          </p:cNvPicPr>
          <p:nvPr/>
        </p:nvPicPr>
        <p:blipFill>
          <a:blip r:embed="rId2"/>
          <a:srcRect t="17223" b="21765"/>
          <a:stretch>
            <a:fillRect/>
          </a:stretch>
        </p:blipFill>
        <p:spPr bwMode="auto">
          <a:xfrm rot="20936128">
            <a:off x="2091221" y="938151"/>
            <a:ext cx="8318742" cy="2952000"/>
          </a:xfrm>
          <a:prstGeom prst="rect">
            <a:avLst/>
          </a:prstGeom>
          <a:noFill/>
        </p:spPr>
      </p:pic>
      <p:pic>
        <p:nvPicPr>
          <p:cNvPr id="8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20800" y="783772"/>
            <a:ext cx="2171200" cy="21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81251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842" y="276842"/>
            <a:ext cx="11855302" cy="533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Мероприятия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по реализации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федеральных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образовательных стандартов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                нового поколения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i="1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За 1 полугодие 2022/2023 учебного года было проведено:</a:t>
            </a:r>
            <a:endParaRPr lang="ru-RU" sz="2000" i="1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РМО</a:t>
            </a:r>
            <a:r>
              <a:rPr lang="ru-RU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– «Концептуальные основы преподавания иностранного языка: особенности преподавания иностранных языков в 2022/2023 учебном году в условиях перехода на новые ФГОС ООО»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РМО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– «Дидактические игры как активный метод обучения иноязычной коммуникации учащихся при обучении второму иностранному языку»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СП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– «Дифференцированное обучение иностранному языку как фактор создания ситуации успеха при подготовке к сдаче ОГЭ»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062990" algn="ctr"/>
              </a:tabLst>
            </a:pPr>
            <a:r>
              <a:rPr lang="ru-RU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ШМУ</a:t>
            </a:r>
            <a:r>
              <a:rPr lang="ru-RU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– «Современные методы и технологии преподавания иностранных языков в школе»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062990" algn="ctr"/>
              </a:tabLst>
            </a:pPr>
            <a:r>
              <a:rPr lang="ru-RU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МК</a:t>
            </a:r>
            <a:r>
              <a:rPr lang="ru-RU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– «Формирование и развитие креативного мышления, критического мышления и глобальных компетенций на уроках иностранного языка</a:t>
            </a:r>
            <a:r>
              <a:rPr lang="ru-RU" sz="20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»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496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144" y="358685"/>
            <a:ext cx="11763153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  <a:tabLst>
                <a:tab pos="-50165" algn="l"/>
              </a:tabLst>
            </a:pP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Методическая </a:t>
            </a:r>
            <a:r>
              <a:rPr lang="ru-RU" sz="2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endParaRPr lang="ru-RU" sz="24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  <a:tabLst>
                <a:tab pos="-50165" algn="l"/>
              </a:tabLst>
            </a:pP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с </a:t>
            </a:r>
            <a:r>
              <a:rPr lang="ru-RU" sz="2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педагогическими кадрами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профессионального мастерства педагогов осуществляется через различные направления деятельности методической службы.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течение 1 полугодия 2022/2023 учебного года на базе КРИППО проводились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республиканские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(заочные)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3055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мастер-класс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: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Бриколаж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как эффективный образовательный прием, развивающий креативность и нестандартное мышление» в рамках ДПП ПК «Особенности формирования функциональной грамотности на уроках английского языка» с демонстрацией видеофрагментов открытых уроков» (28.09.2022),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3055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семинары-практикумы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«Цифровая трансформация в системе оценки качества подготовки обучающихся по английскому языку» (06.10.2022), </a:t>
            </a:r>
            <a:r>
              <a:rPr lang="ru-RU" sz="200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проведения школьного и муниципального этапов Всероссийской олимпиады школьников по французскому языку» (12.10.2022)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12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7014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327" y="425278"/>
            <a:ext cx="116887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Повышение </a:t>
            </a:r>
          </a:p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профессиональной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компетенции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учителей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иностранного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</a:p>
          <a:p>
            <a:pPr algn="just"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полугодии 2022/2023 учебного года 2 учителя иностранного языка (Деревянко А.В., МБОУ «Гвардейская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школа-гимназия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2» и Боброва Т.Н., МБОУ «</a:t>
            </a:r>
            <a:r>
              <a:rPr lang="ru-RU" sz="20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</a:t>
            </a:r>
            <a:r>
              <a:rPr lang="ru-RU" sz="20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им.И.С.Тарасюка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 приняли участие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муниципальном этапе конкурса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«Педагогический дебют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причём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Боброва Т.Н., МБОУ «</a:t>
            </a:r>
            <a:r>
              <a:rPr lang="ru-RU" sz="20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</a:t>
            </a:r>
            <a:r>
              <a:rPr lang="ru-RU" sz="20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им.И.С.Тарасюка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стала победителем в региональном этапе Всероссийского конкурса «Педагогический дебют - 2023» в номинации «Педагог – наставник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 полугодии 2022/2023 учебного года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иностранного языка Симферопольского района, </a:t>
            </a:r>
            <a:r>
              <a:rPr lang="ru-RU" sz="20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Нороян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Ю.А.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принимала участие в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муниципальном этапе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 «Учитель года – 2022» и стала призёром конкурса (3 место).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4594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309" y="411421"/>
            <a:ext cx="11635562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Печатные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учителей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иностранного языка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в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первом полугодии 2022/223 учебного года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100"/>
            </a:pP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Всекрымская</a:t>
            </a:r>
            <a:r>
              <a:rPr lang="ru-RU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конференция «Инновационные технологии в преподавании английского языка» (КИПУ).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Учителя английского языка Симферопольского района приняли участие в создании сборника электронных материалов «Мы – Россия! Крым», посвящённых Году культурного наследия народов России, инициированный Центром лингвистического образования АО «Издательство «Просвещение»» и Ассамблея учителей общеобразовательных учреждений Республики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Крым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9217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358" y="177904"/>
            <a:ext cx="116653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            Входное тестирование 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учителей английского языка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200" kern="1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kern="1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kern="1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10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октября 2022 по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октября 2022 учителям Симферопольского района было предложено прохождение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«Входного тестирования»</a:t>
            </a:r>
            <a:r>
              <a:rPr lang="ru-RU" sz="2000" b="1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135 учителей Симферопольского района в тестировании приняло участие 89 учителей из 35 школ. Не приняло участие 7 МБОУ: «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Мазанская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школа», «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Мирновская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№2», «Первомайская школа», «Пожарская школа», «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Скворцовская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школа», «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Укромновская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 и «Украинская школа».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8749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79" y="1445088"/>
            <a:ext cx="11635748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МАН </a:t>
            </a:r>
            <a:r>
              <a:rPr lang="ru-RU" sz="2000" b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школьников Крыма «Искатель</a:t>
            </a:r>
            <a:r>
              <a:rPr lang="ru-RU" sz="2000" b="1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Так, в 1 полугодии 2022/2023 учебного года, в муниципальном этапе конкурса-защиты научно-исследовательских работ учащихся-членов МАН школьников Симферопольского района на базе МБОУ ДО «ЦДЮТ» с 17.10.2022г. по 02.11.2022г.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приняло участие 3 МБОУ: «Перовская школа-гимназия им. Г.А. 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Хачирашвили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(учитель Дымченко А.С.). «Гвардейская школа-гимназия № 2» (учитель Деревянко А.В.), «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Укромновская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(учитель Абдуллаева М.Р.). </a:t>
            </a:r>
            <a:endParaRPr lang="ru-RU" sz="2000" kern="1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Ученик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 класса 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Софиенко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Илья,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МБОУ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«Перовская школа-гимназия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им. Г.А. </a:t>
            </a:r>
            <a:r>
              <a:rPr lang="ru-RU" sz="20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Хачирашвили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(руководитель Дымченко А.С.) стал победителем муниципального этапа конкурса; ученик 11 класса Смирнов Богдан МБОУ «Гвардейская школа-гимназия № 2» (руководитель Деревянко А.В.) стал призёром муниципального этапа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884" y="557933"/>
            <a:ext cx="117285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                          Участие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в районной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программе</a:t>
            </a:r>
          </a:p>
          <a:p>
            <a:pPr algn="ctr"/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           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«Способные. Творческие. Одаренные»</a:t>
            </a:r>
            <a:endParaRPr lang="ru-RU" sz="36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352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90004" y="344385"/>
            <a:ext cx="10189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Муниципальный конкурс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исполнения песен на иностранных языках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«MUSICFEST-2022»  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677" y="1629289"/>
            <a:ext cx="116341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Приняло участие 27 МБОУ </a:t>
            </a:r>
          </a:p>
          <a:p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Не приняли участие 15 МБОУ</a:t>
            </a:r>
            <a:r>
              <a:rPr lang="ru-RU" sz="2000" u="sng" dirty="0" smtClean="0"/>
              <a:t> </a:t>
            </a:r>
          </a:p>
          <a:p>
            <a:endParaRPr lang="ru-RU" sz="2000" u="sng" dirty="0" smtClean="0"/>
          </a:p>
          <a:p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Победителем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муниципального конкурса стала Аксенова Мария, ученица 11 класса МБОУ «Перовская школа-гимназия им. Г.А.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Хачирашвили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(учитель Гершун А.В.).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Призёрами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районного конкурса исполнения песен на иностранных языках «MUSICFEST-2022» стали 14 учащихся и 3 группы из МБОУ: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«Гвардейская школа-гимназия № 2», «Гвардейская школа-гимназия № 2»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Деревянко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А.А.), «Гвардейская школа–гимназия № 3»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Аблязова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В.Э.),  «Донская школа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им.В.П.Давиденко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(учитель Мартынюк А.П.),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- гимназия имени Я.М. Слонимского»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Фейзуллаева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Л.Р.),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1им.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Авраамова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Г.Н.»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А.А.),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«Кубанская школа им. С.П.Королёва» (учитель Кузнецова Н.К.), «Лицей»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Нескордеева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Ю.Д.),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Мирновская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2» (учитель Лазарева И.Н.),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Молодежненская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2»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Абдулганиева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С.Ф.),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Тепловская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Борщун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А.С.),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Чистенская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школа-гимназия им. И.С.Тарасюка» (учитель Чертовских Ю.Н. и учитель Асанова Ф.Н.),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Широковская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школа» (учитель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Газиева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М.Р.).                  </a:t>
            </a:r>
            <a:r>
              <a:rPr lang="ru-RU" sz="2000" dirty="0" smtClean="0"/>
              <a:t>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32509" y="362635"/>
            <a:ext cx="111984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Школьный, муниципальный и региональный этапы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всероссийской олимпиады школьников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по иностранным языкам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8128" y="1991904"/>
            <a:ext cx="1181594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школьном этапе олимпиады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иностранным языкам приняло участие 576 учащихся 5 – 11 классов: 480 – по английскому языку, 96 -  по немецкому и французскому языках. </a:t>
            </a: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муниципальном этапе олимпиады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иностранным языкам из 40 школ приняли участие 18 школ района по английскому языку – 29 учащихся, 6 школ - 9 учащихся по немецкому языку и 2 школы – 2 учащийся по французскому языку.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0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региональном этапе олимпиады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иностранному языку будет принимать участие ученица МБОУ «Лицей»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315</TotalTime>
  <Words>1523</Words>
  <Application>Microsoft Office PowerPoint</Application>
  <PresentationFormat>Произвольный</PresentationFormat>
  <Paragraphs>276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След самолета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DEXP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</dc:creator>
  <cp:lastModifiedBy>Пользователь</cp:lastModifiedBy>
  <cp:revision>35</cp:revision>
  <dcterms:created xsi:type="dcterms:W3CDTF">2023-01-11T12:15:29Z</dcterms:created>
  <dcterms:modified xsi:type="dcterms:W3CDTF">2023-01-23T16:59:41Z</dcterms:modified>
</cp:coreProperties>
</file>