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5" r:id="rId1"/>
  </p:sldMasterIdLst>
  <p:sldIdLst>
    <p:sldId id="256" r:id="rId2"/>
    <p:sldId id="293" r:id="rId3"/>
    <p:sldId id="295" r:id="rId4"/>
    <p:sldId id="294" r:id="rId5"/>
    <p:sldId id="289" r:id="rId6"/>
    <p:sldId id="278" r:id="rId7"/>
    <p:sldId id="292" r:id="rId8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603" autoAdjust="0"/>
    <p:restoredTop sz="94660"/>
  </p:normalViewPr>
  <p:slideViewPr>
    <p:cSldViewPr>
      <p:cViewPr varScale="1">
        <p:scale>
          <a:sx n="75" d="100"/>
          <a:sy n="75" d="100"/>
        </p:scale>
        <p:origin x="34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477F89CB-555F-4771-A4A8-2ADE1CF0B2DD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0C5DC8-EAB1-4C13-9BAE-03902BD08C06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542F3D-3D7F-415F-B0F3-106157DA5563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79B8DF-14CA-4DB7-962B-F8FA52577485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811C16EA-94FB-44EF-A271-D32183E78373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934974-5C06-41A5-A2A5-B1E15B6C5C9C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EDD6C1-BE7B-4A17-9F80-6D8629606CD4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929869-197F-4DD6-81F8-C7B4C0F07409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3A8B62-2BBC-4163-AB64-E07D6418EE43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0530E8-035D-4ABC-B131-A1E70A4E899B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13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Прямоугольный треугольник 14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Полилиния 15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16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fld id="{829017D6-89DC-4CF7-958D-8EFD413AF62D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045C75"/>
                </a:solidFill>
              </a:defRPr>
            </a:lvl1pPr>
          </a:lstStyle>
          <a:p>
            <a:fld id="{CA18C634-6961-40D7-850D-EABA3952754E}" type="slidenum">
              <a:rPr lang="ru-RU" altLang="ru-RU"/>
              <a:pPr/>
              <a:t>‹#›</a:t>
            </a:fld>
            <a:endParaRPr lang="ru-RU" alt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4" r:id="rId1"/>
    <p:sldLayoutId id="2147483886" r:id="rId2"/>
    <p:sldLayoutId id="2147483895" r:id="rId3"/>
    <p:sldLayoutId id="2147483887" r:id="rId4"/>
    <p:sldLayoutId id="2147483888" r:id="rId5"/>
    <p:sldLayoutId id="2147483889" r:id="rId6"/>
    <p:sldLayoutId id="2147483890" r:id="rId7"/>
    <p:sldLayoutId id="2147483891" r:id="rId8"/>
    <p:sldLayoutId id="2147483896" r:id="rId9"/>
    <p:sldLayoutId id="2147483892" r:id="rId10"/>
    <p:sldLayoutId id="214748389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&#1055;&#1088;&#1080;&#1084;&#1077;&#1088;&#1099;%20&#1087;&#1088;&#1086;&#1077;&#1082;&#1090;&#1086;&#1074;.pptx" TargetMode="External"/><Relationship Id="rId2" Type="http://schemas.openxmlformats.org/officeDocument/2006/relationships/hyperlink" Target="&#1048;&#1075;&#1088;&#1086;&#1074;&#1099;&#1077;%20&#1090;&#1077;&#1093;&#1085;&#1086;&#1083;&#1086;&#1075;&#1080;&#1080;.pptx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&#1059;&#1088;&#1086;&#1082;%20&#1086;&#1073;&#1098;&#1103;&#1089;&#1085;&#1077;&#1085;&#1080;&#1103;%20&#1085;&#1086;&#1074;&#1086;&#1075;&#1086;%20&#1084;&#1072;&#1090;&#1077;&#1088;&#1080;&#1072;&#1083;&#1072;%20&#171;&#1057;&#1080;&#1089;&#1090;&#1077;&#1084;&#1099;%20&#1089;&#1095;&#1080;&#1089;&#1083;&#1077;&#1085;&#1080;&#1103;&#187;.pptx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&#1048;&#1085;&#1090;&#1077;&#1088;&#1072;&#1082;&#1090;&#1080;&#1074;&#1085;&#1099;&#1077;%20&#1090;&#1077;&#1089;&#1090;&#1099;/test_head.html" TargetMode="External"/><Relationship Id="rId2" Type="http://schemas.openxmlformats.org/officeDocument/2006/relationships/hyperlink" Target="&#1055;&#1088;&#1077;&#1079;&#1077;&#1085;&#1090;&#1072;&#1094;&#1080;&#1103;%20Microsoft%20PowerPoint.ppt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hyperlink" Target="&#1058;&#1077;&#1089;&#1090;%20&#1087;&#1086;%20&#1090;&#1077;&#1084;&#1077;%20&#171;&#1087;&#1088;&#1086;&#1075;&#1088;&#1072;&#1084;&#1084;&#1085;&#1086;&#1077;%20&#1086;&#1073;&#1077;&#1089;&#1087;&#1077;&#1095;&#1077;&#1085;&#1080;&#1077;&#187;.pptx" TargetMode="External"/><Relationship Id="rId4" Type="http://schemas.openxmlformats.org/officeDocument/2006/relationships/hyperlink" Target="&#1058;&#1077;&#1089;&#1090;%20&#1087;&#1086;%20&#1090;&#1077;&#1084;&#1077;%20&#1059;&#1089;&#1090;&#1088;&#1086;&#1081;&#1089;&#1090;&#1074;&#1072;%20&#1050;&#1086;&#1084;&#1087;&#1100;&#1102;&#1090;&#1077;&#1088;&#1072;.pptx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560" y="2060848"/>
            <a:ext cx="7851648" cy="18288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800" dirty="0" smtClean="0"/>
              <a:t>«Использование элементов инновационных технологии на уроках информатики»</a:t>
            </a:r>
          </a:p>
        </p:txBody>
      </p:sp>
      <p:pic>
        <p:nvPicPr>
          <p:cNvPr id="6147" name="Рисунок 3" descr="spb_b_187771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8125" y="5857875"/>
            <a:ext cx="1025525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ru-RU" sz="1600" b="1" smtClean="0"/>
              <a:t>Главной целью инновационных технологий образования является подготовка человека к жизни в постоянно меняющемся мире.</a:t>
            </a:r>
            <a:r>
              <a:rPr lang="ru-RU" sz="1600" smtClean="0"/>
              <a:t> </a:t>
            </a:r>
          </a:p>
          <a:p>
            <a:pPr marL="0" indent="0">
              <a:buFont typeface="Wingdings 2" pitchFamily="18" charset="2"/>
              <a:buNone/>
            </a:pPr>
            <a:r>
              <a:rPr lang="ru-RU" sz="1600" b="1" smtClean="0"/>
              <a:t>Целью инновационной деятельности является качественное изменение личности учащегося по сравнению с традиционной системой.</a:t>
            </a:r>
          </a:p>
          <a:p>
            <a:pPr marL="0" indent="0">
              <a:buFont typeface="Wingdings 2" pitchFamily="18" charset="2"/>
              <a:buNone/>
            </a:pPr>
            <a:r>
              <a:rPr lang="ru-RU" sz="1600" b="1" smtClean="0"/>
              <a:t>Основными целями инновационного обучения являются: </a:t>
            </a:r>
            <a:endParaRPr lang="ru-RU" sz="1600" smtClean="0"/>
          </a:p>
          <a:p>
            <a:pPr marL="0" indent="0">
              <a:buFont typeface="Wingdings 2" pitchFamily="18" charset="2"/>
              <a:buNone/>
            </a:pPr>
            <a:r>
              <a:rPr lang="ru-RU" sz="1600" smtClean="0"/>
              <a:t>- развитие интеллектуальных, коммуникативных, лингвистических и творческих способностей учащихся; </a:t>
            </a:r>
          </a:p>
          <a:p>
            <a:pPr marL="0" indent="0">
              <a:buFont typeface="Wingdings 2" pitchFamily="18" charset="2"/>
              <a:buNone/>
            </a:pPr>
            <a:r>
              <a:rPr lang="ru-RU" sz="1600" smtClean="0"/>
              <a:t>- формирование личностных качеств учащихся; </a:t>
            </a:r>
          </a:p>
          <a:p>
            <a:pPr marL="0" indent="0">
              <a:buFont typeface="Wingdings 2" pitchFamily="18" charset="2"/>
              <a:buNone/>
            </a:pPr>
            <a:r>
              <a:rPr lang="ru-RU" sz="1600" smtClean="0"/>
              <a:t>- выработка умений, влияющих на учебно-познавательную деятельность и переход на уровень продуктивного творчества; </a:t>
            </a:r>
          </a:p>
          <a:p>
            <a:pPr marL="0" indent="0">
              <a:buFont typeface="Wingdings 2" pitchFamily="18" charset="2"/>
              <a:buNone/>
            </a:pPr>
            <a:r>
              <a:rPr lang="ru-RU" sz="1600" smtClean="0"/>
              <a:t>- развитие различных типов мышления; </a:t>
            </a:r>
          </a:p>
          <a:p>
            <a:pPr marL="0" indent="0">
              <a:buFont typeface="Wingdings 2" pitchFamily="18" charset="2"/>
              <a:buNone/>
            </a:pPr>
            <a:r>
              <a:rPr lang="ru-RU" sz="1600" smtClean="0"/>
              <a:t>- формирование качественных знаний, умений и навыков.</a:t>
            </a:r>
          </a:p>
          <a:p>
            <a:pPr marL="0" indent="0">
              <a:buFont typeface="Wingdings 2" pitchFamily="18" charset="2"/>
              <a:buNone/>
            </a:pPr>
            <a:endParaRPr lang="ru-RU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Объект 2"/>
          <p:cNvSpPr>
            <a:spLocks noGrp="1"/>
          </p:cNvSpPr>
          <p:nvPr>
            <p:ph idx="1"/>
          </p:nvPr>
        </p:nvSpPr>
        <p:spPr>
          <a:xfrm>
            <a:off x="250825" y="908050"/>
            <a:ext cx="8229600" cy="4389438"/>
          </a:xfrm>
        </p:spPr>
        <p:txBody>
          <a:bodyPr/>
          <a:lstStyle/>
          <a:p>
            <a:r>
              <a:rPr lang="ru-RU" sz="1600" smtClean="0"/>
              <a:t>Образование - это путь и форма становления целостного человека. Сущность и цель нового образования - это действительное развитие общих, родовых способностей человека, освоение им универсальных способов деятельности и мышления. Современное понятие «образование» связывается с толкованием таких терминов как «обучение», «воспитание», «образование», «развитие». Однако, до того как слово «образование» стало связываться с просвещением, оно имело более широкое звучание. Словарные значения рассматривают термин «образование», как существительное от глагола «образовывать» в смысле: «создавать», «формировать» или «развивать» нечто новое. Создавать новое - это и есть инновация. </a:t>
            </a:r>
          </a:p>
          <a:p>
            <a:r>
              <a:rPr lang="ru-RU" sz="1600" smtClean="0"/>
              <a:t>Нововведения, или инновации, характерны для любой профессиональной деятельности человека и поэтому естественно становятся предметом изучения, анализа и внедрения. Инновации сами по себе не возникают, они являются результатом научных поисков, передового педагогического опыта отдельных учителей и целых коллективов. Этот процесс не может быть стихийным, он нуждается в управлении.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 2" pitchFamily="18" charset="2"/>
              <a:buNone/>
              <a:defRPr/>
            </a:pPr>
            <a:r>
              <a:rPr lang="ru-RU" b="1" dirty="0"/>
              <a:t>Инновационные технологии: </a:t>
            </a:r>
            <a:endParaRPr lang="ru-RU" dirty="0" smtClean="0"/>
          </a:p>
          <a:p>
            <a:pPr>
              <a:defRPr/>
            </a:pPr>
            <a:r>
              <a:rPr lang="ru-RU" dirty="0">
                <a:hlinkClick r:id="rId2" action="ppaction://hlinkpres?slideindex=1&amp;slidetitle="/>
              </a:rPr>
              <a:t>игровые</a:t>
            </a:r>
            <a:endParaRPr lang="ru-RU" dirty="0" smtClean="0"/>
          </a:p>
          <a:p>
            <a:pPr>
              <a:defRPr/>
            </a:pPr>
            <a:r>
              <a:rPr lang="ru-RU" dirty="0">
                <a:hlinkClick r:id="rId3" action="ppaction://hlinkpres?slideindex=1&amp;slidetitle="/>
              </a:rPr>
              <a:t>проектные</a:t>
            </a:r>
            <a:endParaRPr lang="ru-RU" dirty="0" smtClean="0"/>
          </a:p>
          <a:p>
            <a:pPr>
              <a:defRPr/>
            </a:pPr>
            <a:r>
              <a:rPr lang="ru-RU" dirty="0"/>
              <a:t>технология проблемного обучения</a:t>
            </a:r>
            <a:endParaRPr lang="ru-RU" dirty="0" smtClean="0"/>
          </a:p>
          <a:p>
            <a:pPr>
              <a:defRPr/>
            </a:pPr>
            <a:r>
              <a:rPr lang="ru-RU" dirty="0"/>
              <a:t>технология дифференцированного обучения</a:t>
            </a:r>
            <a:endParaRPr lang="ru-RU" dirty="0" smtClean="0"/>
          </a:p>
          <a:p>
            <a:pPr>
              <a:defRPr/>
            </a:pPr>
            <a:r>
              <a:rPr lang="ru-RU" dirty="0"/>
              <a:t>технология учебно-исследовательской деятельности на уроке</a:t>
            </a:r>
            <a:endParaRPr lang="ru-RU" dirty="0" smtClean="0"/>
          </a:p>
          <a:p>
            <a:pPr marL="0" indent="0">
              <a:buFont typeface="Wingdings 2" pitchFamily="18" charset="2"/>
              <a:buNone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768350"/>
            <a:ext cx="82296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dirty="0" smtClean="0"/>
              <a:t>Технология дифференцированного обучения </a:t>
            </a:r>
            <a:br>
              <a:rPr lang="ru-RU" sz="3600" dirty="0" smtClean="0"/>
            </a:br>
            <a:endParaRPr lang="ru-RU" sz="3600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altLang="ru-RU" smtClean="0"/>
              <a:t>Как же строить урок, чтобы учение всем приносило радость познания, пробуждало интерес к предмету и повышало качество образования? </a:t>
            </a:r>
          </a:p>
          <a:p>
            <a:pPr eaLnBrk="1" hangingPunct="1">
              <a:buFontTx/>
              <a:buNone/>
            </a:pPr>
            <a:endParaRPr lang="ru-RU" altLang="ru-RU" smtClean="0"/>
          </a:p>
          <a:p>
            <a:pPr eaLnBrk="1" hangingPunct="1">
              <a:buFontTx/>
              <a:buNone/>
            </a:pPr>
            <a:r>
              <a:rPr lang="ru-RU" altLang="ru-RU" smtClean="0"/>
              <a:t>Одним из наиболее оптимальных решений данного вопроса, на мой взгляд, является использование </a:t>
            </a:r>
            <a:r>
              <a:rPr lang="ru-RU" altLang="ru-RU" smtClean="0">
                <a:hlinkClick r:id="rId2" action="ppaction://hlinkpres?slideindex=1&amp;slidetitle="/>
              </a:rPr>
              <a:t>разноуровневых заданий </a:t>
            </a:r>
            <a:r>
              <a:rPr lang="ru-RU" altLang="ru-RU" smtClean="0"/>
              <a:t>на различных этапах урока.</a:t>
            </a:r>
          </a:p>
          <a:p>
            <a:pPr eaLnBrk="1" hangingPunct="1"/>
            <a:endParaRPr lang="ru-RU" altLang="ru-RU" smtClean="0"/>
          </a:p>
        </p:txBody>
      </p:sp>
      <p:pic>
        <p:nvPicPr>
          <p:cNvPr id="11268" name="Рисунок 3" descr="spb_b_187771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8125" y="5857875"/>
            <a:ext cx="1025525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Мультимедиа-уроки</a:t>
            </a:r>
            <a:r>
              <a:rPr lang="ru-RU" altLang="ru-RU" sz="2800" smtClean="0"/>
              <a:t> 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altLang="ru-RU" smtClean="0">
                <a:hlinkClick r:id="rId2" action="ppaction://hlinkpres?slideindex=1&amp;slidetitle="/>
              </a:rPr>
              <a:t>мультимедиа-уроки</a:t>
            </a:r>
            <a:r>
              <a:rPr lang="ru-RU" altLang="ru-RU" smtClean="0"/>
              <a:t>, которые проводятся на основе </a:t>
            </a:r>
          </a:p>
          <a:p>
            <a:pPr eaLnBrk="1" hangingPunct="1">
              <a:buFontTx/>
              <a:buNone/>
            </a:pPr>
            <a:r>
              <a:rPr lang="ru-RU" altLang="ru-RU" smtClean="0"/>
              <a:t>приложенных к учебнику компьютерных обучающих </a:t>
            </a:r>
          </a:p>
          <a:p>
            <a:pPr eaLnBrk="1" hangingPunct="1">
              <a:buFontTx/>
              <a:buNone/>
            </a:pPr>
            <a:r>
              <a:rPr lang="ru-RU" altLang="ru-RU" smtClean="0"/>
              <a:t>дисков или делаю свои презентации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428625" y="3286125"/>
            <a:ext cx="8229600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/>
          <a:lstStyle/>
          <a:p>
            <a:pPr eaLnBrk="1" hangingPunct="1">
              <a:defRPr/>
            </a:pPr>
            <a:r>
              <a:rPr lang="ru-RU" sz="5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Средства тестирования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500063" y="4000500"/>
            <a:ext cx="7072312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/>
            </a:pPr>
            <a:r>
              <a:rPr lang="ru-RU" sz="2600" dirty="0">
                <a:latin typeface="+mn-lt"/>
                <a:hlinkClick r:id="rId3" action="ppaction://hlinkfile"/>
              </a:rPr>
              <a:t>Интерактивные</a:t>
            </a:r>
            <a:r>
              <a:rPr lang="ru-RU" sz="2600" dirty="0">
                <a:latin typeface="+mn-lt"/>
              </a:rPr>
              <a:t> тесты </a:t>
            </a:r>
          </a:p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/>
            </a:pPr>
            <a:r>
              <a:rPr lang="ru-RU" sz="2600" dirty="0">
                <a:latin typeface="+mn-lt"/>
              </a:rPr>
              <a:t>Тесты с </a:t>
            </a:r>
            <a:r>
              <a:rPr lang="ru-RU" sz="2600" dirty="0">
                <a:latin typeface="+mn-lt"/>
                <a:hlinkClick r:id="rId4" action="ppaction://hlinkpres?slideindex=1&amp;slidetitle="/>
              </a:rPr>
              <a:t>выбором ответа </a:t>
            </a:r>
            <a:r>
              <a:rPr lang="ru-RU" sz="2600" dirty="0">
                <a:latin typeface="+mn-lt"/>
              </a:rPr>
              <a:t>так и на </a:t>
            </a:r>
            <a:r>
              <a:rPr lang="ru-RU" sz="2600" dirty="0">
                <a:latin typeface="+mn-lt"/>
                <a:hlinkClick r:id="rId5" action="ppaction://hlinkpres?slideindex=1&amp;slidetitle="/>
              </a:rPr>
              <a:t>установление соответствия</a:t>
            </a:r>
            <a:endParaRPr lang="ru-RU" sz="2600" dirty="0">
              <a:latin typeface="+mn-lt"/>
            </a:endParaRPr>
          </a:p>
        </p:txBody>
      </p:sp>
      <p:pic>
        <p:nvPicPr>
          <p:cNvPr id="12294" name="Рисунок 5" descr="spb_b_187771.jp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858125" y="5857875"/>
            <a:ext cx="1025525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mtClean="0"/>
              <a:t>Выводы:</a:t>
            </a:r>
          </a:p>
        </p:txBody>
      </p:sp>
      <p:sp>
        <p:nvSpPr>
          <p:cNvPr id="1331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ru-RU" smtClean="0"/>
              <a:t>Уроки, построенные с применением инновационных образовательных технологий, позволяют сформировать такие навыки учащимися, которые дают возможность использовать их при последующем обучении и в дальнейшей жизни. А так же нацеливают детей на самопознание, саморазвитие, самосовершенствование</a:t>
            </a:r>
            <a:endParaRPr lang="ru-RU" altLang="ru-RU" smtClean="0"/>
          </a:p>
        </p:txBody>
      </p:sp>
      <p:pic>
        <p:nvPicPr>
          <p:cNvPr id="13316" name="Рисунок 5" descr="spb_b_187771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8125" y="5857875"/>
            <a:ext cx="1025525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535</TotalTime>
  <Words>394</Words>
  <Application>Microsoft Office PowerPoint</Application>
  <PresentationFormat>Экран (4:3)</PresentationFormat>
  <Paragraphs>30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Calibri</vt:lpstr>
      <vt:lpstr>Constantia</vt:lpstr>
      <vt:lpstr>Garamond</vt:lpstr>
      <vt:lpstr>Wingdings 2</vt:lpstr>
      <vt:lpstr>Поток</vt:lpstr>
      <vt:lpstr>«Использование элементов инновационных технологии на уроках информатики»</vt:lpstr>
      <vt:lpstr>Презентация PowerPoint</vt:lpstr>
      <vt:lpstr>Презентация PowerPoint</vt:lpstr>
      <vt:lpstr>Презентация PowerPoint</vt:lpstr>
      <vt:lpstr>Технология дифференцированного обучения  </vt:lpstr>
      <vt:lpstr>Мультимедиа-уроки </vt:lpstr>
      <vt:lpstr>Выводы:</vt:lpstr>
    </vt:vector>
  </TitlesOfParts>
  <Company>*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Инновационные технологии на уроках информатики</dc:title>
  <dc:creator>Лена</dc:creator>
  <cp:lastModifiedBy>Информатика</cp:lastModifiedBy>
  <cp:revision>44</cp:revision>
  <dcterms:created xsi:type="dcterms:W3CDTF">2011-01-30T05:02:31Z</dcterms:created>
  <dcterms:modified xsi:type="dcterms:W3CDTF">2023-05-10T09:56:34Z</dcterms:modified>
</cp:coreProperties>
</file>