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8" r:id="rId3"/>
    <p:sldId id="259" r:id="rId4"/>
    <p:sldId id="257" r:id="rId5"/>
    <p:sldId id="260" r:id="rId6"/>
    <p:sldId id="269" r:id="rId7"/>
    <p:sldId id="267" r:id="rId8"/>
    <p:sldId id="264" r:id="rId9"/>
    <p:sldId id="265" r:id="rId10"/>
    <p:sldId id="270" r:id="rId11"/>
    <p:sldId id="271" r:id="rId12"/>
    <p:sldId id="262" r:id="rId13"/>
    <p:sldId id="272" r:id="rId14"/>
    <p:sldId id="258" r:id="rId15"/>
    <p:sldId id="261" r:id="rId16"/>
    <p:sldId id="266" r:id="rId17"/>
    <p:sldId id="263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FBF5"/>
    <a:srgbClr val="FFFFCC"/>
    <a:srgbClr val="FF99CC"/>
    <a:srgbClr val="777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72" y="3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2EEC582-7061-4ACC-B355-AEC3ABECD553}" type="datetimeFigureOut">
              <a:rPr lang="ru-RU"/>
              <a:pPr>
                <a:defRPr/>
              </a:pPr>
              <a:t>07.10.2022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C39FCE5-B540-4B3E-A13B-6C1B26B613F8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mtClean="0"/>
              <a:t>…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mtClean="0"/>
              <a:t>Перечисленные условия должны обеспечивать полноценное развитие детей во всех образовательных областях, на фоне их эмоционального благополучия и положительного отношения к миру, к себе и к другим людям</a:t>
            </a:r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17DC839-12CE-4BDC-8318-DF94B78DA65C}" type="slidenum">
              <a:rPr lang="ru-RU" altLang="ru-RU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3</a:t>
            </a:fld>
            <a:endParaRPr lang="ru-RU" alt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3065B31-0943-4513-9E5C-574CBA3912F8}" type="slidenum">
              <a:rPr lang="ru-RU" altLang="ru-RU"/>
              <a:pPr eaLnBrk="1" hangingPunct="1"/>
              <a:t>14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5D72C2-816D-4D81-B95C-87EE3A7CAA3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76523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688A10-34ED-4E81-A5BC-23D9DA2208D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31321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B9E25A-EE2D-4FE7-8D5C-D0792753E47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40311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9C08FE-1125-439D-BF95-2606AF47D83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18896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12392A-6B7A-443D-8EEA-8708EAFEF5B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53138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B290D2-8017-4BB8-ACC2-7D03F43481D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12809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5667F9-27D2-426F-836F-F78EFE4A33C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30763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4065AF-4838-4E4A-97AC-8FD5953A5FD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97690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E582B4-4D19-4F76-8247-0A85C88FD35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87412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E4A407-E881-4F54-9EF4-A5B7FB930BD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66038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A88626-18A1-4339-87E0-3569190AD2A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88230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6AC8E36-E1EA-4B40-B19F-FA32D545A337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3"/>
          <p:cNvSpPr>
            <a:spLocks noChangeArrowheads="1"/>
          </p:cNvSpPr>
          <p:nvPr/>
        </p:nvSpPr>
        <p:spPr bwMode="auto">
          <a:xfrm>
            <a:off x="381000" y="228600"/>
            <a:ext cx="8458200" cy="6172200"/>
          </a:xfrm>
          <a:prstGeom prst="foldedCorner">
            <a:avLst>
              <a:gd name="adj" fmla="val 23069"/>
            </a:avLst>
          </a:prstGeom>
          <a:solidFill>
            <a:srgbClr val="FFFFCC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ru-RU" altLang="ru-RU" sz="1400" dirty="0" smtClean="0"/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ru-RU" altLang="ru-RU" sz="1400" dirty="0" smtClean="0"/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ru-RU" altLang="ru-RU" sz="1400" dirty="0" smtClean="0"/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ru-RU" altLang="ru-RU" sz="1400" dirty="0" smtClean="0"/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ru-RU" altLang="ru-RU" sz="1400" dirty="0" smtClean="0"/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ru-RU" altLang="ru-RU" sz="1400" dirty="0" smtClean="0"/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400" b="1" dirty="0" smtClean="0"/>
              <a:t>Муниципальное бюджетное дошкольное образовательное учреждение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400" b="1" dirty="0" smtClean="0"/>
              <a:t>«Детский сад «Солнышко» </a:t>
            </a:r>
            <a:r>
              <a:rPr lang="ru-RU" altLang="ru-RU" sz="1400" b="1" dirty="0" err="1" smtClean="0"/>
              <a:t>пгт</a:t>
            </a:r>
            <a:r>
              <a:rPr lang="ru-RU" altLang="ru-RU" sz="1400" b="1" dirty="0" smtClean="0"/>
              <a:t> Гвардейское»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400" b="1" dirty="0" smtClean="0"/>
              <a:t>Симферопольский район  Республика Крым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ru-RU" altLang="ru-RU" sz="4800" b="1" dirty="0" smtClean="0"/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ru-RU" altLang="ru-RU" sz="4800" b="1" dirty="0" smtClean="0"/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Теоретические аспекты проектирования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развивающей предметно – пространственной среды ДОУ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условиях реализации ФГОС ДО</a:t>
            </a:r>
            <a:endParaRPr lang="ru-RU" altLang="ru-RU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ru-RU" altLang="ru-RU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400" b="1" dirty="0" smtClean="0"/>
              <a:t>                                                        Подготовила: заместитель заведующего по ВМР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400" b="1" dirty="0" smtClean="0"/>
              <a:t>                                                </a:t>
            </a:r>
            <a:r>
              <a:rPr lang="ru-RU" altLang="ru-RU" sz="1400" b="1" dirty="0" err="1" smtClean="0"/>
              <a:t>Арсеменко</a:t>
            </a:r>
            <a:r>
              <a:rPr lang="ru-RU" altLang="ru-RU" sz="1400" b="1" dirty="0" smtClean="0"/>
              <a:t> Е. М.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ru-RU" altLang="ru-RU" sz="4800" b="1" dirty="0" smtClean="0"/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ru-RU" altLang="ru-RU" sz="4800" b="1" dirty="0" smtClean="0"/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400" b="1" dirty="0" smtClean="0"/>
              <a:t>Сентябрь, 2022</a:t>
            </a:r>
          </a:p>
        </p:txBody>
      </p:sp>
      <p:pic>
        <p:nvPicPr>
          <p:cNvPr id="2051" name="Picture 17" descr="MC900432586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19" descr="MC900432586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10"/>
          <p:cNvSpPr>
            <a:spLocks noChangeArrowheads="1"/>
          </p:cNvSpPr>
          <p:nvPr/>
        </p:nvSpPr>
        <p:spPr bwMode="auto">
          <a:xfrm>
            <a:off x="349250" y="852488"/>
            <a:ext cx="5943600" cy="2514600"/>
          </a:xfrm>
          <a:prstGeom prst="foldedCorner">
            <a:avLst>
              <a:gd name="adj" fmla="val 23069"/>
            </a:avLst>
          </a:prstGeom>
          <a:solidFill>
            <a:srgbClr val="85FBF5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/>
              <a:t>Взрослый — для того, чтобы учить и воспитывать,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/>
              <a:t>ребенок — для того, чтобы учиться и слушаться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/>
              <a:t>Не оставлять детей без надзора ни на секунду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/>
              <a:t>Все дети равны! Никому нигде не создавать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/>
              <a:t>«особых» условий</a:t>
            </a:r>
          </a:p>
        </p:txBody>
      </p:sp>
      <p:pic>
        <p:nvPicPr>
          <p:cNvPr id="11267" name="Picture 5" descr="MC900432586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488" y="12192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Прямоугольник 4"/>
          <p:cNvSpPr>
            <a:spLocks noChangeArrowheads="1"/>
          </p:cNvSpPr>
          <p:nvPr/>
        </p:nvSpPr>
        <p:spPr bwMode="auto">
          <a:xfrm>
            <a:off x="90488" y="123825"/>
            <a:ext cx="64627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b="1"/>
              <a:t>Стереотипы, соответствующие </a:t>
            </a:r>
          </a:p>
          <a:p>
            <a:pPr algn="ctr" eaLnBrk="1" hangingPunct="1"/>
            <a:r>
              <a:rPr lang="ru-RU" altLang="ru-RU" sz="2000" b="1"/>
              <a:t>учебно - дисциплинарной модели общения</a:t>
            </a:r>
          </a:p>
        </p:txBody>
      </p:sp>
      <p:sp>
        <p:nvSpPr>
          <p:cNvPr id="11269" name="AutoShape 10"/>
          <p:cNvSpPr>
            <a:spLocks noChangeArrowheads="1"/>
          </p:cNvSpPr>
          <p:nvPr/>
        </p:nvSpPr>
        <p:spPr bwMode="auto">
          <a:xfrm>
            <a:off x="2833688" y="4038600"/>
            <a:ext cx="5943600" cy="2743200"/>
          </a:xfrm>
          <a:prstGeom prst="foldedCorner">
            <a:avLst>
              <a:gd name="adj" fmla="val 23069"/>
            </a:avLst>
          </a:prstGeom>
          <a:solidFill>
            <a:srgbClr val="85FBF5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Взгляд на ребенка как на полноправного партнера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в условиях сотрудничества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Развитие индивидуальности ребенка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Способы общения — понимание, признание и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принятие личности ребенка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Тактика общения — сотрудничество.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1270" name="Прямоугольник 6"/>
          <p:cNvSpPr>
            <a:spLocks noChangeArrowheads="1"/>
          </p:cNvSpPr>
          <p:nvPr/>
        </p:nvSpPr>
        <p:spPr bwMode="auto">
          <a:xfrm>
            <a:off x="2590800" y="3333750"/>
            <a:ext cx="64277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b="1"/>
              <a:t>Положения личностно-ориентированной </a:t>
            </a:r>
          </a:p>
          <a:p>
            <a:pPr algn="ctr" eaLnBrk="1" hangingPunct="1"/>
            <a:r>
              <a:rPr lang="ru-RU" altLang="ru-RU" sz="2000" b="1"/>
              <a:t>модели воспитания</a:t>
            </a:r>
          </a:p>
        </p:txBody>
      </p:sp>
      <p:pic>
        <p:nvPicPr>
          <p:cNvPr id="11271" name="Picture 5" descr="MC900432586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5288" y="48006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 descr="http://blog.svinchukov.ru/photo/2012/02/dsns_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023408"/>
            <a:ext cx="5334000" cy="354711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38" name="Picture 2" descr="https://skycap.ru/upload/iblock/191/grupgds0zdoxg1txjpmfqd7k3ybepw4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5524500" cy="331470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1nsk.ru/wp-content/uploads/2021/01/c682730af3f0a7591805d917f5708e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564" y="304800"/>
            <a:ext cx="3742654" cy="280699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олилиния 4"/>
          <p:cNvSpPr/>
          <p:nvPr/>
        </p:nvSpPr>
        <p:spPr bwMode="auto">
          <a:xfrm>
            <a:off x="215900" y="2273300"/>
            <a:ext cx="2095500" cy="1676400"/>
          </a:xfrm>
          <a:custGeom>
            <a:avLst/>
            <a:gdLst>
              <a:gd name="connsiteX0" fmla="*/ 0 w 2094999"/>
              <a:gd name="connsiteY0" fmla="*/ 167600 h 1675999"/>
              <a:gd name="connsiteX1" fmla="*/ 49089 w 2094999"/>
              <a:gd name="connsiteY1" fmla="*/ 49089 h 1675999"/>
              <a:gd name="connsiteX2" fmla="*/ 167600 w 2094999"/>
              <a:gd name="connsiteY2" fmla="*/ 0 h 1675999"/>
              <a:gd name="connsiteX3" fmla="*/ 1927399 w 2094999"/>
              <a:gd name="connsiteY3" fmla="*/ 0 h 1675999"/>
              <a:gd name="connsiteX4" fmla="*/ 2045910 w 2094999"/>
              <a:gd name="connsiteY4" fmla="*/ 49089 h 1675999"/>
              <a:gd name="connsiteX5" fmla="*/ 2094999 w 2094999"/>
              <a:gd name="connsiteY5" fmla="*/ 167600 h 1675999"/>
              <a:gd name="connsiteX6" fmla="*/ 2094999 w 2094999"/>
              <a:gd name="connsiteY6" fmla="*/ 1508399 h 1675999"/>
              <a:gd name="connsiteX7" fmla="*/ 2045910 w 2094999"/>
              <a:gd name="connsiteY7" fmla="*/ 1626910 h 1675999"/>
              <a:gd name="connsiteX8" fmla="*/ 1927399 w 2094999"/>
              <a:gd name="connsiteY8" fmla="*/ 1675999 h 1675999"/>
              <a:gd name="connsiteX9" fmla="*/ 167600 w 2094999"/>
              <a:gd name="connsiteY9" fmla="*/ 1675999 h 1675999"/>
              <a:gd name="connsiteX10" fmla="*/ 49089 w 2094999"/>
              <a:gd name="connsiteY10" fmla="*/ 1626910 h 1675999"/>
              <a:gd name="connsiteX11" fmla="*/ 0 w 2094999"/>
              <a:gd name="connsiteY11" fmla="*/ 1508399 h 1675999"/>
              <a:gd name="connsiteX12" fmla="*/ 0 w 2094999"/>
              <a:gd name="connsiteY12" fmla="*/ 167600 h 1675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94999" h="1675999">
                <a:moveTo>
                  <a:pt x="0" y="167600"/>
                </a:moveTo>
                <a:cubicBezTo>
                  <a:pt x="0" y="123150"/>
                  <a:pt x="17658" y="80520"/>
                  <a:pt x="49089" y="49089"/>
                </a:cubicBezTo>
                <a:cubicBezTo>
                  <a:pt x="80520" y="17658"/>
                  <a:pt x="123150" y="0"/>
                  <a:pt x="167600" y="0"/>
                </a:cubicBezTo>
                <a:lnTo>
                  <a:pt x="1927399" y="0"/>
                </a:lnTo>
                <a:cubicBezTo>
                  <a:pt x="1971849" y="0"/>
                  <a:pt x="2014479" y="17658"/>
                  <a:pt x="2045910" y="49089"/>
                </a:cubicBezTo>
                <a:cubicBezTo>
                  <a:pt x="2077341" y="80520"/>
                  <a:pt x="2094999" y="123150"/>
                  <a:pt x="2094999" y="167600"/>
                </a:cubicBezTo>
                <a:lnTo>
                  <a:pt x="2094999" y="1508399"/>
                </a:lnTo>
                <a:cubicBezTo>
                  <a:pt x="2094999" y="1552849"/>
                  <a:pt x="2077341" y="1595479"/>
                  <a:pt x="2045910" y="1626910"/>
                </a:cubicBezTo>
                <a:cubicBezTo>
                  <a:pt x="2014479" y="1658341"/>
                  <a:pt x="1971849" y="1675999"/>
                  <a:pt x="1927399" y="1675999"/>
                </a:cubicBezTo>
                <a:lnTo>
                  <a:pt x="167600" y="1675999"/>
                </a:lnTo>
                <a:cubicBezTo>
                  <a:pt x="123150" y="1675999"/>
                  <a:pt x="80520" y="1658341"/>
                  <a:pt x="49089" y="1626910"/>
                </a:cubicBezTo>
                <a:cubicBezTo>
                  <a:pt x="17658" y="1595479"/>
                  <a:pt x="0" y="1552849"/>
                  <a:pt x="0" y="1508399"/>
                </a:cubicBezTo>
                <a:lnTo>
                  <a:pt x="0" y="167600"/>
                </a:lnTo>
                <a:close/>
              </a:path>
            </a:pathLst>
          </a:custGeom>
          <a:solidFill>
            <a:schemeClr val="accent1">
              <a:lumMod val="9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83378" tIns="83378" rIns="83378" bIns="83378" spcCol="1270" anchor="b"/>
          <a:lstStyle/>
          <a:p>
            <a:pPr algn="ctr">
              <a:defRPr/>
            </a:pPr>
            <a:r>
              <a:rPr lang="ru-RU" b="1" dirty="0">
                <a:solidFill>
                  <a:srgbClr val="000000"/>
                </a:solidFill>
              </a:rPr>
              <a:t>Групповое пространство РППС</a:t>
            </a:r>
            <a:r>
              <a:rPr lang="ru-RU" dirty="0">
                <a:solidFill>
                  <a:srgbClr val="000000"/>
                </a:solidFill>
              </a:rPr>
              <a:t> </a:t>
            </a:r>
            <a:br>
              <a:rPr lang="ru-RU" dirty="0">
                <a:solidFill>
                  <a:srgbClr val="000000"/>
                </a:solidFill>
              </a:rPr>
            </a:br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12292" name="Picture 4" descr="https://mykaleidoscope.ru/uploads/posts/2021-10/1633757989_2-mykaleidoscope-ru-p-koridor-v-detskom-sadu-interer-krasivo-fot-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17"/>
          <a:stretch/>
        </p:blipFill>
        <p:spPr bwMode="auto">
          <a:xfrm>
            <a:off x="4876800" y="304799"/>
            <a:ext cx="3768437" cy="280698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олилиния 6"/>
          <p:cNvSpPr/>
          <p:nvPr/>
        </p:nvSpPr>
        <p:spPr bwMode="auto">
          <a:xfrm>
            <a:off x="6777038" y="2397125"/>
            <a:ext cx="2095500" cy="1676400"/>
          </a:xfrm>
          <a:custGeom>
            <a:avLst/>
            <a:gdLst>
              <a:gd name="connsiteX0" fmla="*/ 0 w 2094999"/>
              <a:gd name="connsiteY0" fmla="*/ 167600 h 1675999"/>
              <a:gd name="connsiteX1" fmla="*/ 49089 w 2094999"/>
              <a:gd name="connsiteY1" fmla="*/ 49089 h 1675999"/>
              <a:gd name="connsiteX2" fmla="*/ 167600 w 2094999"/>
              <a:gd name="connsiteY2" fmla="*/ 0 h 1675999"/>
              <a:gd name="connsiteX3" fmla="*/ 1927399 w 2094999"/>
              <a:gd name="connsiteY3" fmla="*/ 0 h 1675999"/>
              <a:gd name="connsiteX4" fmla="*/ 2045910 w 2094999"/>
              <a:gd name="connsiteY4" fmla="*/ 49089 h 1675999"/>
              <a:gd name="connsiteX5" fmla="*/ 2094999 w 2094999"/>
              <a:gd name="connsiteY5" fmla="*/ 167600 h 1675999"/>
              <a:gd name="connsiteX6" fmla="*/ 2094999 w 2094999"/>
              <a:gd name="connsiteY6" fmla="*/ 1508399 h 1675999"/>
              <a:gd name="connsiteX7" fmla="*/ 2045910 w 2094999"/>
              <a:gd name="connsiteY7" fmla="*/ 1626910 h 1675999"/>
              <a:gd name="connsiteX8" fmla="*/ 1927399 w 2094999"/>
              <a:gd name="connsiteY8" fmla="*/ 1675999 h 1675999"/>
              <a:gd name="connsiteX9" fmla="*/ 167600 w 2094999"/>
              <a:gd name="connsiteY9" fmla="*/ 1675999 h 1675999"/>
              <a:gd name="connsiteX10" fmla="*/ 49089 w 2094999"/>
              <a:gd name="connsiteY10" fmla="*/ 1626910 h 1675999"/>
              <a:gd name="connsiteX11" fmla="*/ 0 w 2094999"/>
              <a:gd name="connsiteY11" fmla="*/ 1508399 h 1675999"/>
              <a:gd name="connsiteX12" fmla="*/ 0 w 2094999"/>
              <a:gd name="connsiteY12" fmla="*/ 167600 h 1675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94999" h="1675999">
                <a:moveTo>
                  <a:pt x="0" y="167600"/>
                </a:moveTo>
                <a:cubicBezTo>
                  <a:pt x="0" y="123150"/>
                  <a:pt x="17658" y="80520"/>
                  <a:pt x="49089" y="49089"/>
                </a:cubicBezTo>
                <a:cubicBezTo>
                  <a:pt x="80520" y="17658"/>
                  <a:pt x="123150" y="0"/>
                  <a:pt x="167600" y="0"/>
                </a:cubicBezTo>
                <a:lnTo>
                  <a:pt x="1927399" y="0"/>
                </a:lnTo>
                <a:cubicBezTo>
                  <a:pt x="1971849" y="0"/>
                  <a:pt x="2014479" y="17658"/>
                  <a:pt x="2045910" y="49089"/>
                </a:cubicBezTo>
                <a:cubicBezTo>
                  <a:pt x="2077341" y="80520"/>
                  <a:pt x="2094999" y="123150"/>
                  <a:pt x="2094999" y="167600"/>
                </a:cubicBezTo>
                <a:lnTo>
                  <a:pt x="2094999" y="1508399"/>
                </a:lnTo>
                <a:cubicBezTo>
                  <a:pt x="2094999" y="1552849"/>
                  <a:pt x="2077341" y="1595479"/>
                  <a:pt x="2045910" y="1626910"/>
                </a:cubicBezTo>
                <a:cubicBezTo>
                  <a:pt x="2014479" y="1658341"/>
                  <a:pt x="1971849" y="1675999"/>
                  <a:pt x="1927399" y="1675999"/>
                </a:cubicBezTo>
                <a:lnTo>
                  <a:pt x="167600" y="1675999"/>
                </a:lnTo>
                <a:cubicBezTo>
                  <a:pt x="123150" y="1675999"/>
                  <a:pt x="80520" y="1658341"/>
                  <a:pt x="49089" y="1626910"/>
                </a:cubicBezTo>
                <a:cubicBezTo>
                  <a:pt x="17658" y="1595479"/>
                  <a:pt x="0" y="1552849"/>
                  <a:pt x="0" y="1508399"/>
                </a:cubicBezTo>
                <a:lnTo>
                  <a:pt x="0" y="167600"/>
                </a:lnTo>
                <a:close/>
              </a:path>
            </a:pathLst>
          </a:custGeom>
          <a:solidFill>
            <a:schemeClr val="accent1">
              <a:lumMod val="9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83378" tIns="83378" rIns="83378" bIns="83378" spcCol="1270" anchor="b"/>
          <a:lstStyle/>
          <a:p>
            <a:pPr>
              <a:defRPr/>
            </a:pPr>
            <a:r>
              <a:rPr lang="ru-RU" b="1" dirty="0">
                <a:solidFill>
                  <a:srgbClr val="000000"/>
                </a:solidFill>
                <a:latin typeface="TimesNewRomanPS-BoldMT"/>
              </a:rPr>
              <a:t>Межгрупповое пространство </a:t>
            </a:r>
            <a:r>
              <a:rPr lang="ru-RU" dirty="0"/>
              <a:t/>
            </a:r>
            <a:br>
              <a:rPr lang="ru-RU" dirty="0"/>
            </a:br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12294" name="Picture 6" descr="https://www.maam.ru/upload/blogs/detsad-888074-149918072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7" t="10675" b="8227"/>
          <a:stretch/>
        </p:blipFill>
        <p:spPr bwMode="auto">
          <a:xfrm>
            <a:off x="2068413" y="3550227"/>
            <a:ext cx="4692605" cy="3124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олилиния 5"/>
          <p:cNvSpPr/>
          <p:nvPr/>
        </p:nvSpPr>
        <p:spPr bwMode="auto">
          <a:xfrm>
            <a:off x="5867400" y="5026025"/>
            <a:ext cx="2095500" cy="1676400"/>
          </a:xfrm>
          <a:custGeom>
            <a:avLst/>
            <a:gdLst>
              <a:gd name="connsiteX0" fmla="*/ 0 w 2094999"/>
              <a:gd name="connsiteY0" fmla="*/ 167600 h 1675999"/>
              <a:gd name="connsiteX1" fmla="*/ 49089 w 2094999"/>
              <a:gd name="connsiteY1" fmla="*/ 49089 h 1675999"/>
              <a:gd name="connsiteX2" fmla="*/ 167600 w 2094999"/>
              <a:gd name="connsiteY2" fmla="*/ 0 h 1675999"/>
              <a:gd name="connsiteX3" fmla="*/ 1927399 w 2094999"/>
              <a:gd name="connsiteY3" fmla="*/ 0 h 1675999"/>
              <a:gd name="connsiteX4" fmla="*/ 2045910 w 2094999"/>
              <a:gd name="connsiteY4" fmla="*/ 49089 h 1675999"/>
              <a:gd name="connsiteX5" fmla="*/ 2094999 w 2094999"/>
              <a:gd name="connsiteY5" fmla="*/ 167600 h 1675999"/>
              <a:gd name="connsiteX6" fmla="*/ 2094999 w 2094999"/>
              <a:gd name="connsiteY6" fmla="*/ 1508399 h 1675999"/>
              <a:gd name="connsiteX7" fmla="*/ 2045910 w 2094999"/>
              <a:gd name="connsiteY7" fmla="*/ 1626910 h 1675999"/>
              <a:gd name="connsiteX8" fmla="*/ 1927399 w 2094999"/>
              <a:gd name="connsiteY8" fmla="*/ 1675999 h 1675999"/>
              <a:gd name="connsiteX9" fmla="*/ 167600 w 2094999"/>
              <a:gd name="connsiteY9" fmla="*/ 1675999 h 1675999"/>
              <a:gd name="connsiteX10" fmla="*/ 49089 w 2094999"/>
              <a:gd name="connsiteY10" fmla="*/ 1626910 h 1675999"/>
              <a:gd name="connsiteX11" fmla="*/ 0 w 2094999"/>
              <a:gd name="connsiteY11" fmla="*/ 1508399 h 1675999"/>
              <a:gd name="connsiteX12" fmla="*/ 0 w 2094999"/>
              <a:gd name="connsiteY12" fmla="*/ 167600 h 1675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94999" h="1675999">
                <a:moveTo>
                  <a:pt x="0" y="167600"/>
                </a:moveTo>
                <a:cubicBezTo>
                  <a:pt x="0" y="123150"/>
                  <a:pt x="17658" y="80520"/>
                  <a:pt x="49089" y="49089"/>
                </a:cubicBezTo>
                <a:cubicBezTo>
                  <a:pt x="80520" y="17658"/>
                  <a:pt x="123150" y="0"/>
                  <a:pt x="167600" y="0"/>
                </a:cubicBezTo>
                <a:lnTo>
                  <a:pt x="1927399" y="0"/>
                </a:lnTo>
                <a:cubicBezTo>
                  <a:pt x="1971849" y="0"/>
                  <a:pt x="2014479" y="17658"/>
                  <a:pt x="2045910" y="49089"/>
                </a:cubicBezTo>
                <a:cubicBezTo>
                  <a:pt x="2077341" y="80520"/>
                  <a:pt x="2094999" y="123150"/>
                  <a:pt x="2094999" y="167600"/>
                </a:cubicBezTo>
                <a:lnTo>
                  <a:pt x="2094999" y="1508399"/>
                </a:lnTo>
                <a:cubicBezTo>
                  <a:pt x="2094999" y="1552849"/>
                  <a:pt x="2077341" y="1595479"/>
                  <a:pt x="2045910" y="1626910"/>
                </a:cubicBezTo>
                <a:cubicBezTo>
                  <a:pt x="2014479" y="1658341"/>
                  <a:pt x="1971849" y="1675999"/>
                  <a:pt x="1927399" y="1675999"/>
                </a:cubicBezTo>
                <a:lnTo>
                  <a:pt x="167600" y="1675999"/>
                </a:lnTo>
                <a:cubicBezTo>
                  <a:pt x="123150" y="1675999"/>
                  <a:pt x="80520" y="1658341"/>
                  <a:pt x="49089" y="1626910"/>
                </a:cubicBezTo>
                <a:cubicBezTo>
                  <a:pt x="17658" y="1595479"/>
                  <a:pt x="0" y="1552849"/>
                  <a:pt x="0" y="1508399"/>
                </a:cubicBezTo>
                <a:lnTo>
                  <a:pt x="0" y="167600"/>
                </a:lnTo>
                <a:close/>
              </a:path>
            </a:pathLst>
          </a:custGeom>
          <a:solidFill>
            <a:schemeClr val="accent1">
              <a:lumMod val="9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83378" tIns="83378" rIns="83378" bIns="83378" spcCol="1270" anchor="b"/>
          <a:lstStyle/>
          <a:p>
            <a:pPr>
              <a:defRPr/>
            </a:pPr>
            <a:r>
              <a:rPr lang="ru-RU" b="1" dirty="0">
                <a:solidFill>
                  <a:srgbClr val="000000"/>
                </a:solidFill>
              </a:rPr>
              <a:t>Территория детского сада как часть РППС</a:t>
            </a:r>
            <a:r>
              <a:rPr lang="ru-RU" dirty="0">
                <a:solidFill>
                  <a:srgbClr val="000000"/>
                </a:solidFill>
              </a:rPr>
              <a:t> </a:t>
            </a:r>
            <a:br>
              <a:rPr lang="ru-RU" dirty="0">
                <a:solidFill>
                  <a:srgbClr val="000000"/>
                </a:solidFill>
              </a:rPr>
            </a:br>
            <a:endParaRPr lang="ru-RU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s://i.pinimg.com/originals/39/7b/76/397b7680f8567de49e8e991ecb89b8a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8671351" cy="57626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4"/>
          <p:cNvSpPr>
            <a:spLocks noChangeArrowheads="1"/>
          </p:cNvSpPr>
          <p:nvPr/>
        </p:nvSpPr>
        <p:spPr bwMode="auto">
          <a:xfrm>
            <a:off x="990600" y="457200"/>
            <a:ext cx="7543800" cy="5867400"/>
          </a:xfrm>
          <a:prstGeom prst="foldedCorner">
            <a:avLst>
              <a:gd name="adj" fmla="val 12500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</a:t>
            </a: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ru-RU" altLang="ru-RU" sz="1800" dirty="0" smtClean="0"/>
          </a:p>
        </p:txBody>
      </p:sp>
      <p:pic>
        <p:nvPicPr>
          <p:cNvPr id="15363" name="Picture 6" descr="MC900432586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286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4"/>
          <p:cNvSpPr>
            <a:spLocks noChangeArrowheads="1"/>
          </p:cNvSpPr>
          <p:nvPr/>
        </p:nvSpPr>
        <p:spPr bwMode="auto">
          <a:xfrm>
            <a:off x="990600" y="457200"/>
            <a:ext cx="7543800" cy="5867400"/>
          </a:xfrm>
          <a:prstGeom prst="foldedCorner">
            <a:avLst>
              <a:gd name="adj" fmla="val 12500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pic>
        <p:nvPicPr>
          <p:cNvPr id="16387" name="Picture 6" descr="MC900432586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286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s://kursremonta.ru/wp-content/uploads/dizajn-gruppy-v-detskom-sadu-16.jp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57200"/>
            <a:ext cx="8268772" cy="597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лилиния 9"/>
          <p:cNvSpPr/>
          <p:nvPr/>
        </p:nvSpPr>
        <p:spPr>
          <a:xfrm>
            <a:off x="3357563" y="4500563"/>
            <a:ext cx="2205037" cy="2205037"/>
          </a:xfrm>
          <a:custGeom>
            <a:avLst/>
            <a:gdLst>
              <a:gd name="connsiteX0" fmla="*/ 0 w 2205262"/>
              <a:gd name="connsiteY0" fmla="*/ 1102631 h 2205262"/>
              <a:gd name="connsiteX1" fmla="*/ 322954 w 2205262"/>
              <a:gd name="connsiteY1" fmla="*/ 322953 h 2205262"/>
              <a:gd name="connsiteX2" fmla="*/ 1102633 w 2205262"/>
              <a:gd name="connsiteY2" fmla="*/ 1 h 2205262"/>
              <a:gd name="connsiteX3" fmla="*/ 1882311 w 2205262"/>
              <a:gd name="connsiteY3" fmla="*/ 322955 h 2205262"/>
              <a:gd name="connsiteX4" fmla="*/ 2205263 w 2205262"/>
              <a:gd name="connsiteY4" fmla="*/ 1102634 h 2205262"/>
              <a:gd name="connsiteX5" fmla="*/ 1882310 w 2205262"/>
              <a:gd name="connsiteY5" fmla="*/ 1882312 h 2205262"/>
              <a:gd name="connsiteX6" fmla="*/ 1102632 w 2205262"/>
              <a:gd name="connsiteY6" fmla="*/ 2205265 h 2205262"/>
              <a:gd name="connsiteX7" fmla="*/ 322954 w 2205262"/>
              <a:gd name="connsiteY7" fmla="*/ 1882311 h 2205262"/>
              <a:gd name="connsiteX8" fmla="*/ 2 w 2205262"/>
              <a:gd name="connsiteY8" fmla="*/ 1102633 h 2205262"/>
              <a:gd name="connsiteX9" fmla="*/ 0 w 2205262"/>
              <a:gd name="connsiteY9" fmla="*/ 1102631 h 2205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5262" h="2205262">
                <a:moveTo>
                  <a:pt x="0" y="1102631"/>
                </a:moveTo>
                <a:cubicBezTo>
                  <a:pt x="0" y="810195"/>
                  <a:pt x="116170" y="529736"/>
                  <a:pt x="322954" y="322953"/>
                </a:cubicBezTo>
                <a:cubicBezTo>
                  <a:pt x="529738" y="116170"/>
                  <a:pt x="810197" y="0"/>
                  <a:pt x="1102633" y="1"/>
                </a:cubicBezTo>
                <a:cubicBezTo>
                  <a:pt x="1395069" y="1"/>
                  <a:pt x="1675528" y="116171"/>
                  <a:pt x="1882311" y="322955"/>
                </a:cubicBezTo>
                <a:cubicBezTo>
                  <a:pt x="2089094" y="529739"/>
                  <a:pt x="2205264" y="810198"/>
                  <a:pt x="2205263" y="1102634"/>
                </a:cubicBezTo>
                <a:cubicBezTo>
                  <a:pt x="2205263" y="1395070"/>
                  <a:pt x="2089093" y="1675529"/>
                  <a:pt x="1882310" y="1882312"/>
                </a:cubicBezTo>
                <a:cubicBezTo>
                  <a:pt x="1675526" y="2089095"/>
                  <a:pt x="1395068" y="2205265"/>
                  <a:pt x="1102632" y="2205265"/>
                </a:cubicBezTo>
                <a:cubicBezTo>
                  <a:pt x="810196" y="2205265"/>
                  <a:pt x="529737" y="2089095"/>
                  <a:pt x="322954" y="1882311"/>
                </a:cubicBezTo>
                <a:cubicBezTo>
                  <a:pt x="116171" y="1675527"/>
                  <a:pt x="1" y="1395069"/>
                  <a:pt x="2" y="1102633"/>
                </a:cubicBezTo>
                <a:lnTo>
                  <a:pt x="0" y="1102631"/>
                </a:lnTo>
                <a:close/>
              </a:path>
            </a:pathLst>
          </a:custGeom>
          <a:solidFill>
            <a:schemeClr val="accent1">
              <a:lumMod val="9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335653" tIns="335653" rIns="335653" bIns="335653" spcCol="1270" anchor="ctr"/>
          <a:lstStyle/>
          <a:p>
            <a:pPr algn="ctr" defTabSz="8890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000" b="1" dirty="0">
                <a:solidFill>
                  <a:schemeClr val="tx1"/>
                </a:solidFill>
              </a:rPr>
              <a:t>Условия</a:t>
            </a:r>
            <a:r>
              <a:rPr lang="ru-RU" sz="2000" b="1" dirty="0"/>
              <a:t> </a:t>
            </a:r>
            <a:r>
              <a:rPr lang="ru-RU" sz="2000" b="1" dirty="0">
                <a:solidFill>
                  <a:schemeClr val="tx1"/>
                </a:solidFill>
              </a:rPr>
              <a:t>реализации Программы </a:t>
            </a:r>
          </a:p>
        </p:txBody>
      </p:sp>
      <p:grpSp>
        <p:nvGrpSpPr>
          <p:cNvPr id="4099" name="Группа 24"/>
          <p:cNvGrpSpPr>
            <a:grpSpLocks/>
          </p:cNvGrpSpPr>
          <p:nvPr/>
        </p:nvGrpSpPr>
        <p:grpSpPr bwMode="auto">
          <a:xfrm>
            <a:off x="5643563" y="4429125"/>
            <a:ext cx="3232150" cy="2179638"/>
            <a:chOff x="5660061" y="3789040"/>
            <a:chExt cx="3232219" cy="2179673"/>
          </a:xfrm>
        </p:grpSpPr>
        <p:sp>
          <p:nvSpPr>
            <p:cNvPr id="19" name="Стрелка влево 18"/>
            <p:cNvSpPr/>
            <p:nvPr/>
          </p:nvSpPr>
          <p:spPr>
            <a:xfrm>
              <a:off x="5660061" y="4816169"/>
              <a:ext cx="1820901" cy="628660"/>
            </a:xfrm>
            <a:prstGeom prst="leftArrow">
              <a:avLst>
                <a:gd name="adj1" fmla="val 60000"/>
                <a:gd name="adj2" fmla="val 50000"/>
              </a:avLst>
            </a:prstGeom>
            <a:solidFill>
              <a:schemeClr val="bg1">
                <a:lumMod val="65000"/>
              </a:schemeClr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Полилиния 19"/>
            <p:cNvSpPr/>
            <p:nvPr/>
          </p:nvSpPr>
          <p:spPr>
            <a:xfrm>
              <a:off x="6191884" y="4292286"/>
              <a:ext cx="2578155" cy="1676427"/>
            </a:xfrm>
            <a:custGeom>
              <a:avLst/>
              <a:gdLst>
                <a:gd name="connsiteX0" fmla="*/ 0 w 2577163"/>
                <a:gd name="connsiteY0" fmla="*/ 167600 h 1675999"/>
                <a:gd name="connsiteX1" fmla="*/ 49089 w 2577163"/>
                <a:gd name="connsiteY1" fmla="*/ 49089 h 1675999"/>
                <a:gd name="connsiteX2" fmla="*/ 167600 w 2577163"/>
                <a:gd name="connsiteY2" fmla="*/ 0 h 1675999"/>
                <a:gd name="connsiteX3" fmla="*/ 2409563 w 2577163"/>
                <a:gd name="connsiteY3" fmla="*/ 0 h 1675999"/>
                <a:gd name="connsiteX4" fmla="*/ 2528074 w 2577163"/>
                <a:gd name="connsiteY4" fmla="*/ 49089 h 1675999"/>
                <a:gd name="connsiteX5" fmla="*/ 2577163 w 2577163"/>
                <a:gd name="connsiteY5" fmla="*/ 167600 h 1675999"/>
                <a:gd name="connsiteX6" fmla="*/ 2577163 w 2577163"/>
                <a:gd name="connsiteY6" fmla="*/ 1508399 h 1675999"/>
                <a:gd name="connsiteX7" fmla="*/ 2528074 w 2577163"/>
                <a:gd name="connsiteY7" fmla="*/ 1626910 h 1675999"/>
                <a:gd name="connsiteX8" fmla="*/ 2409563 w 2577163"/>
                <a:gd name="connsiteY8" fmla="*/ 1675999 h 1675999"/>
                <a:gd name="connsiteX9" fmla="*/ 167600 w 2577163"/>
                <a:gd name="connsiteY9" fmla="*/ 1675999 h 1675999"/>
                <a:gd name="connsiteX10" fmla="*/ 49089 w 2577163"/>
                <a:gd name="connsiteY10" fmla="*/ 1626910 h 1675999"/>
                <a:gd name="connsiteX11" fmla="*/ 0 w 2577163"/>
                <a:gd name="connsiteY11" fmla="*/ 1508399 h 1675999"/>
                <a:gd name="connsiteX12" fmla="*/ 0 w 2577163"/>
                <a:gd name="connsiteY12" fmla="*/ 167600 h 1675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7163" h="1675999">
                  <a:moveTo>
                    <a:pt x="0" y="167600"/>
                  </a:moveTo>
                  <a:cubicBezTo>
                    <a:pt x="0" y="123150"/>
                    <a:pt x="17658" y="80520"/>
                    <a:pt x="49089" y="49089"/>
                  </a:cubicBezTo>
                  <a:cubicBezTo>
                    <a:pt x="80520" y="17658"/>
                    <a:pt x="123150" y="0"/>
                    <a:pt x="167600" y="0"/>
                  </a:cubicBezTo>
                  <a:lnTo>
                    <a:pt x="2409563" y="0"/>
                  </a:lnTo>
                  <a:cubicBezTo>
                    <a:pt x="2454013" y="0"/>
                    <a:pt x="2496643" y="17658"/>
                    <a:pt x="2528074" y="49089"/>
                  </a:cubicBezTo>
                  <a:cubicBezTo>
                    <a:pt x="2559505" y="80520"/>
                    <a:pt x="2577163" y="123150"/>
                    <a:pt x="2577163" y="167600"/>
                  </a:cubicBezTo>
                  <a:lnTo>
                    <a:pt x="2577163" y="1508399"/>
                  </a:lnTo>
                  <a:cubicBezTo>
                    <a:pt x="2577163" y="1552849"/>
                    <a:pt x="2559505" y="1595479"/>
                    <a:pt x="2528074" y="1626910"/>
                  </a:cubicBezTo>
                  <a:cubicBezTo>
                    <a:pt x="2496643" y="1658341"/>
                    <a:pt x="2454013" y="1675999"/>
                    <a:pt x="2409563" y="1675999"/>
                  </a:cubicBezTo>
                  <a:lnTo>
                    <a:pt x="167600" y="1675999"/>
                  </a:lnTo>
                  <a:cubicBezTo>
                    <a:pt x="123150" y="1675999"/>
                    <a:pt x="80520" y="1658341"/>
                    <a:pt x="49089" y="1626910"/>
                  </a:cubicBezTo>
                  <a:cubicBezTo>
                    <a:pt x="17658" y="1595479"/>
                    <a:pt x="0" y="1552849"/>
                    <a:pt x="0" y="1508399"/>
                  </a:cubicBezTo>
                  <a:lnTo>
                    <a:pt x="0" y="167600"/>
                  </a:lnTo>
                  <a:close/>
                </a:path>
              </a:pathLst>
            </a:custGeom>
            <a:solidFill>
              <a:schemeClr val="accent1">
                <a:lumMod val="9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79568" tIns="79568" rIns="79568" bIns="79568" spcCol="1270" anchor="b"/>
            <a:lstStyle/>
            <a:p>
              <a:pPr defTabSz="711200">
                <a:lnSpc>
                  <a:spcPct val="90000"/>
                </a:lnSpc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schemeClr val="tx1"/>
                  </a:solidFill>
                </a:rPr>
                <a:t>РППС</a:t>
              </a:r>
            </a:p>
          </p:txBody>
        </p:sp>
        <p:pic>
          <p:nvPicPr>
            <p:cNvPr id="1026" name="Picture 2" descr="D:\ПРОСВЕЩЕНИЕ\Картинки разные\Детские_помещения\01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092280" y="3789040"/>
              <a:ext cx="1800000" cy="1355960"/>
            </a:xfrm>
            <a:prstGeom prst="round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  <p:grpSp>
        <p:nvGrpSpPr>
          <p:cNvPr id="4100" name="Группа 23"/>
          <p:cNvGrpSpPr>
            <a:grpSpLocks/>
          </p:cNvGrpSpPr>
          <p:nvPr/>
        </p:nvGrpSpPr>
        <p:grpSpPr bwMode="auto">
          <a:xfrm>
            <a:off x="5143500" y="2214563"/>
            <a:ext cx="2936875" cy="2239962"/>
            <a:chOff x="5018814" y="1628800"/>
            <a:chExt cx="2937362" cy="2240552"/>
          </a:xfrm>
        </p:grpSpPr>
        <p:sp>
          <p:nvSpPr>
            <p:cNvPr id="17" name="Стрелка влево 16"/>
            <p:cNvSpPr/>
            <p:nvPr/>
          </p:nvSpPr>
          <p:spPr>
            <a:xfrm rot="18900000">
              <a:off x="5018814" y="3240536"/>
              <a:ext cx="2016459" cy="628816"/>
            </a:xfrm>
            <a:prstGeom prst="leftArrow">
              <a:avLst>
                <a:gd name="adj1" fmla="val 60000"/>
                <a:gd name="adj2" fmla="val 50000"/>
              </a:avLst>
            </a:prstGeom>
            <a:solidFill>
              <a:schemeClr val="bg1">
                <a:lumMod val="65000"/>
              </a:schemeClr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Полилиния 17"/>
            <p:cNvSpPr/>
            <p:nvPr/>
          </p:nvSpPr>
          <p:spPr>
            <a:xfrm>
              <a:off x="5692026" y="2003549"/>
              <a:ext cx="2095847" cy="1676842"/>
            </a:xfrm>
            <a:custGeom>
              <a:avLst/>
              <a:gdLst>
                <a:gd name="connsiteX0" fmla="*/ 0 w 2094999"/>
                <a:gd name="connsiteY0" fmla="*/ 167600 h 1675999"/>
                <a:gd name="connsiteX1" fmla="*/ 49089 w 2094999"/>
                <a:gd name="connsiteY1" fmla="*/ 49089 h 1675999"/>
                <a:gd name="connsiteX2" fmla="*/ 167600 w 2094999"/>
                <a:gd name="connsiteY2" fmla="*/ 0 h 1675999"/>
                <a:gd name="connsiteX3" fmla="*/ 1927399 w 2094999"/>
                <a:gd name="connsiteY3" fmla="*/ 0 h 1675999"/>
                <a:gd name="connsiteX4" fmla="*/ 2045910 w 2094999"/>
                <a:gd name="connsiteY4" fmla="*/ 49089 h 1675999"/>
                <a:gd name="connsiteX5" fmla="*/ 2094999 w 2094999"/>
                <a:gd name="connsiteY5" fmla="*/ 167600 h 1675999"/>
                <a:gd name="connsiteX6" fmla="*/ 2094999 w 2094999"/>
                <a:gd name="connsiteY6" fmla="*/ 1508399 h 1675999"/>
                <a:gd name="connsiteX7" fmla="*/ 2045910 w 2094999"/>
                <a:gd name="connsiteY7" fmla="*/ 1626910 h 1675999"/>
                <a:gd name="connsiteX8" fmla="*/ 1927399 w 2094999"/>
                <a:gd name="connsiteY8" fmla="*/ 1675999 h 1675999"/>
                <a:gd name="connsiteX9" fmla="*/ 167600 w 2094999"/>
                <a:gd name="connsiteY9" fmla="*/ 1675999 h 1675999"/>
                <a:gd name="connsiteX10" fmla="*/ 49089 w 2094999"/>
                <a:gd name="connsiteY10" fmla="*/ 1626910 h 1675999"/>
                <a:gd name="connsiteX11" fmla="*/ 0 w 2094999"/>
                <a:gd name="connsiteY11" fmla="*/ 1508399 h 1675999"/>
                <a:gd name="connsiteX12" fmla="*/ 0 w 2094999"/>
                <a:gd name="connsiteY12" fmla="*/ 167600 h 1675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94999" h="1675999">
                  <a:moveTo>
                    <a:pt x="0" y="167600"/>
                  </a:moveTo>
                  <a:cubicBezTo>
                    <a:pt x="0" y="123150"/>
                    <a:pt x="17658" y="80520"/>
                    <a:pt x="49089" y="49089"/>
                  </a:cubicBezTo>
                  <a:cubicBezTo>
                    <a:pt x="80520" y="17658"/>
                    <a:pt x="123150" y="0"/>
                    <a:pt x="167600" y="0"/>
                  </a:cubicBezTo>
                  <a:lnTo>
                    <a:pt x="1927399" y="0"/>
                  </a:lnTo>
                  <a:cubicBezTo>
                    <a:pt x="1971849" y="0"/>
                    <a:pt x="2014479" y="17658"/>
                    <a:pt x="2045910" y="49089"/>
                  </a:cubicBezTo>
                  <a:cubicBezTo>
                    <a:pt x="2077341" y="80520"/>
                    <a:pt x="2094999" y="123150"/>
                    <a:pt x="2094999" y="167600"/>
                  </a:cubicBezTo>
                  <a:lnTo>
                    <a:pt x="2094999" y="1508399"/>
                  </a:lnTo>
                  <a:cubicBezTo>
                    <a:pt x="2094999" y="1552849"/>
                    <a:pt x="2077341" y="1595479"/>
                    <a:pt x="2045910" y="1626910"/>
                  </a:cubicBezTo>
                  <a:cubicBezTo>
                    <a:pt x="2014479" y="1658341"/>
                    <a:pt x="1971849" y="1675999"/>
                    <a:pt x="1927399" y="1675999"/>
                  </a:cubicBezTo>
                  <a:lnTo>
                    <a:pt x="167600" y="1675999"/>
                  </a:lnTo>
                  <a:cubicBezTo>
                    <a:pt x="123150" y="1675999"/>
                    <a:pt x="80520" y="1658341"/>
                    <a:pt x="49089" y="1626910"/>
                  </a:cubicBezTo>
                  <a:cubicBezTo>
                    <a:pt x="17658" y="1595479"/>
                    <a:pt x="0" y="1552849"/>
                    <a:pt x="0" y="1508399"/>
                  </a:cubicBezTo>
                  <a:lnTo>
                    <a:pt x="0" y="167600"/>
                  </a:lnTo>
                  <a:close/>
                </a:path>
              </a:pathLst>
            </a:custGeom>
            <a:solidFill>
              <a:schemeClr val="accent1">
                <a:lumMod val="9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83378" tIns="83378" rIns="83378" bIns="83378" spcCol="1270" anchor="b"/>
            <a:lstStyle/>
            <a:p>
              <a:pPr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b="1" dirty="0">
                  <a:solidFill>
                    <a:schemeClr val="tx1"/>
                  </a:solidFill>
                </a:rPr>
                <a:t>финансовые</a:t>
              </a:r>
            </a:p>
          </p:txBody>
        </p:sp>
        <p:pic>
          <p:nvPicPr>
            <p:cNvPr id="1028" name="Picture 4" descr="http://www.bolshoyvopros.ru/files/users/images/63/7f/637fdf6934b8d6902d9d87626df981f5.jpg"/>
            <p:cNvPicPr>
              <a:picLocks noChangeAspect="1" noChangeArrowheads="1"/>
            </p:cNvPicPr>
            <p:nvPr/>
          </p:nvPicPr>
          <p:blipFill>
            <a:blip r:embed="rId4" cstate="print"/>
            <a:srcRect l="2144" t="-150" r="4688" b="5731"/>
            <a:stretch>
              <a:fillRect/>
            </a:stretch>
          </p:blipFill>
          <p:spPr bwMode="auto">
            <a:xfrm>
              <a:off x="6156176" y="1628800"/>
              <a:ext cx="1800000" cy="1368152"/>
            </a:xfrm>
            <a:prstGeom prst="round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  <p:grpSp>
        <p:nvGrpSpPr>
          <p:cNvPr id="4101" name="Группа 22"/>
          <p:cNvGrpSpPr>
            <a:grpSpLocks/>
          </p:cNvGrpSpPr>
          <p:nvPr/>
        </p:nvGrpSpPr>
        <p:grpSpPr bwMode="auto">
          <a:xfrm>
            <a:off x="3429000" y="1500188"/>
            <a:ext cx="2095500" cy="2947987"/>
            <a:chOff x="3403959" y="980728"/>
            <a:chExt cx="2094999" cy="2948497"/>
          </a:xfrm>
        </p:grpSpPr>
        <p:sp>
          <p:nvSpPr>
            <p:cNvPr id="15" name="Стрелка влево 14"/>
            <p:cNvSpPr/>
            <p:nvPr/>
          </p:nvSpPr>
          <p:spPr>
            <a:xfrm rot="16200000">
              <a:off x="3601999" y="2765516"/>
              <a:ext cx="1698919" cy="628500"/>
            </a:xfrm>
            <a:prstGeom prst="leftArrow">
              <a:avLst>
                <a:gd name="adj1" fmla="val 60000"/>
                <a:gd name="adj2" fmla="val 50000"/>
              </a:avLst>
            </a:prstGeom>
            <a:solidFill>
              <a:schemeClr val="bg1">
                <a:lumMod val="65000"/>
              </a:schemeClr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Полилиния 15"/>
            <p:cNvSpPr/>
            <p:nvPr/>
          </p:nvSpPr>
          <p:spPr>
            <a:xfrm>
              <a:off x="3403959" y="1391961"/>
              <a:ext cx="2094999" cy="1676690"/>
            </a:xfrm>
            <a:custGeom>
              <a:avLst/>
              <a:gdLst>
                <a:gd name="connsiteX0" fmla="*/ 0 w 2094999"/>
                <a:gd name="connsiteY0" fmla="*/ 167600 h 1675999"/>
                <a:gd name="connsiteX1" fmla="*/ 49089 w 2094999"/>
                <a:gd name="connsiteY1" fmla="*/ 49089 h 1675999"/>
                <a:gd name="connsiteX2" fmla="*/ 167600 w 2094999"/>
                <a:gd name="connsiteY2" fmla="*/ 0 h 1675999"/>
                <a:gd name="connsiteX3" fmla="*/ 1927399 w 2094999"/>
                <a:gd name="connsiteY3" fmla="*/ 0 h 1675999"/>
                <a:gd name="connsiteX4" fmla="*/ 2045910 w 2094999"/>
                <a:gd name="connsiteY4" fmla="*/ 49089 h 1675999"/>
                <a:gd name="connsiteX5" fmla="*/ 2094999 w 2094999"/>
                <a:gd name="connsiteY5" fmla="*/ 167600 h 1675999"/>
                <a:gd name="connsiteX6" fmla="*/ 2094999 w 2094999"/>
                <a:gd name="connsiteY6" fmla="*/ 1508399 h 1675999"/>
                <a:gd name="connsiteX7" fmla="*/ 2045910 w 2094999"/>
                <a:gd name="connsiteY7" fmla="*/ 1626910 h 1675999"/>
                <a:gd name="connsiteX8" fmla="*/ 1927399 w 2094999"/>
                <a:gd name="connsiteY8" fmla="*/ 1675999 h 1675999"/>
                <a:gd name="connsiteX9" fmla="*/ 167600 w 2094999"/>
                <a:gd name="connsiteY9" fmla="*/ 1675999 h 1675999"/>
                <a:gd name="connsiteX10" fmla="*/ 49089 w 2094999"/>
                <a:gd name="connsiteY10" fmla="*/ 1626910 h 1675999"/>
                <a:gd name="connsiteX11" fmla="*/ 0 w 2094999"/>
                <a:gd name="connsiteY11" fmla="*/ 1508399 h 1675999"/>
                <a:gd name="connsiteX12" fmla="*/ 0 w 2094999"/>
                <a:gd name="connsiteY12" fmla="*/ 167600 h 1675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94999" h="1675999">
                  <a:moveTo>
                    <a:pt x="0" y="167600"/>
                  </a:moveTo>
                  <a:cubicBezTo>
                    <a:pt x="0" y="123150"/>
                    <a:pt x="17658" y="80520"/>
                    <a:pt x="49089" y="49089"/>
                  </a:cubicBezTo>
                  <a:cubicBezTo>
                    <a:pt x="80520" y="17658"/>
                    <a:pt x="123150" y="0"/>
                    <a:pt x="167600" y="0"/>
                  </a:cubicBezTo>
                  <a:lnTo>
                    <a:pt x="1927399" y="0"/>
                  </a:lnTo>
                  <a:cubicBezTo>
                    <a:pt x="1971849" y="0"/>
                    <a:pt x="2014479" y="17658"/>
                    <a:pt x="2045910" y="49089"/>
                  </a:cubicBezTo>
                  <a:cubicBezTo>
                    <a:pt x="2077341" y="80520"/>
                    <a:pt x="2094999" y="123150"/>
                    <a:pt x="2094999" y="167600"/>
                  </a:cubicBezTo>
                  <a:lnTo>
                    <a:pt x="2094999" y="1508399"/>
                  </a:lnTo>
                  <a:cubicBezTo>
                    <a:pt x="2094999" y="1552849"/>
                    <a:pt x="2077341" y="1595479"/>
                    <a:pt x="2045910" y="1626910"/>
                  </a:cubicBezTo>
                  <a:cubicBezTo>
                    <a:pt x="2014479" y="1658341"/>
                    <a:pt x="1971849" y="1675999"/>
                    <a:pt x="1927399" y="1675999"/>
                  </a:cubicBezTo>
                  <a:lnTo>
                    <a:pt x="167600" y="1675999"/>
                  </a:lnTo>
                  <a:cubicBezTo>
                    <a:pt x="123150" y="1675999"/>
                    <a:pt x="80520" y="1658341"/>
                    <a:pt x="49089" y="1626910"/>
                  </a:cubicBezTo>
                  <a:cubicBezTo>
                    <a:pt x="17658" y="1595479"/>
                    <a:pt x="0" y="1552849"/>
                    <a:pt x="0" y="1508399"/>
                  </a:cubicBezTo>
                  <a:lnTo>
                    <a:pt x="0" y="167600"/>
                  </a:lnTo>
                  <a:close/>
                </a:path>
              </a:pathLst>
            </a:custGeom>
            <a:solidFill>
              <a:schemeClr val="accent1">
                <a:lumMod val="9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83378" tIns="83378" rIns="83378" bIns="83378" spcCol="1270" anchor="b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b="1" dirty="0">
                  <a:solidFill>
                    <a:schemeClr val="tx1"/>
                  </a:solidFill>
                </a:rPr>
                <a:t>материально-технические</a:t>
              </a:r>
            </a:p>
          </p:txBody>
        </p:sp>
        <p:pic>
          <p:nvPicPr>
            <p:cNvPr id="1030" name="Picture 6" descr="http://img0.liveinternet.ru/images/attach/c/5/92/177/92177630_4565946_k_1_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563888" y="980728"/>
              <a:ext cx="1800000" cy="1350000"/>
            </a:xfrm>
            <a:prstGeom prst="round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  <p:grpSp>
        <p:nvGrpSpPr>
          <p:cNvPr id="4102" name="Группа 20"/>
          <p:cNvGrpSpPr>
            <a:grpSpLocks/>
          </p:cNvGrpSpPr>
          <p:nvPr/>
        </p:nvGrpSpPr>
        <p:grpSpPr bwMode="auto">
          <a:xfrm>
            <a:off x="857250" y="2357438"/>
            <a:ext cx="2382838" cy="2862262"/>
            <a:chOff x="827584" y="1700808"/>
            <a:chExt cx="2382818" cy="2862551"/>
          </a:xfrm>
        </p:grpSpPr>
        <p:sp>
          <p:nvSpPr>
            <p:cNvPr id="13" name="Стрелка влево 12"/>
            <p:cNvSpPr/>
            <p:nvPr/>
          </p:nvSpPr>
          <p:spPr>
            <a:xfrm rot="13500000">
              <a:off x="1867277" y="3240873"/>
              <a:ext cx="2016329" cy="628645"/>
            </a:xfrm>
            <a:prstGeom prst="leftArrow">
              <a:avLst>
                <a:gd name="adj1" fmla="val 60000"/>
                <a:gd name="adj2" fmla="val 50000"/>
              </a:avLst>
            </a:prstGeom>
            <a:solidFill>
              <a:schemeClr val="bg1">
                <a:lumMod val="65000"/>
              </a:schemeClr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Полилиния 13"/>
            <p:cNvSpPr/>
            <p:nvPr/>
          </p:nvSpPr>
          <p:spPr>
            <a:xfrm>
              <a:off x="1114920" y="2004051"/>
              <a:ext cx="2095482" cy="1676569"/>
            </a:xfrm>
            <a:custGeom>
              <a:avLst/>
              <a:gdLst>
                <a:gd name="connsiteX0" fmla="*/ 0 w 2094999"/>
                <a:gd name="connsiteY0" fmla="*/ 167600 h 1675999"/>
                <a:gd name="connsiteX1" fmla="*/ 49089 w 2094999"/>
                <a:gd name="connsiteY1" fmla="*/ 49089 h 1675999"/>
                <a:gd name="connsiteX2" fmla="*/ 167600 w 2094999"/>
                <a:gd name="connsiteY2" fmla="*/ 0 h 1675999"/>
                <a:gd name="connsiteX3" fmla="*/ 1927399 w 2094999"/>
                <a:gd name="connsiteY3" fmla="*/ 0 h 1675999"/>
                <a:gd name="connsiteX4" fmla="*/ 2045910 w 2094999"/>
                <a:gd name="connsiteY4" fmla="*/ 49089 h 1675999"/>
                <a:gd name="connsiteX5" fmla="*/ 2094999 w 2094999"/>
                <a:gd name="connsiteY5" fmla="*/ 167600 h 1675999"/>
                <a:gd name="connsiteX6" fmla="*/ 2094999 w 2094999"/>
                <a:gd name="connsiteY6" fmla="*/ 1508399 h 1675999"/>
                <a:gd name="connsiteX7" fmla="*/ 2045910 w 2094999"/>
                <a:gd name="connsiteY7" fmla="*/ 1626910 h 1675999"/>
                <a:gd name="connsiteX8" fmla="*/ 1927399 w 2094999"/>
                <a:gd name="connsiteY8" fmla="*/ 1675999 h 1675999"/>
                <a:gd name="connsiteX9" fmla="*/ 167600 w 2094999"/>
                <a:gd name="connsiteY9" fmla="*/ 1675999 h 1675999"/>
                <a:gd name="connsiteX10" fmla="*/ 49089 w 2094999"/>
                <a:gd name="connsiteY10" fmla="*/ 1626910 h 1675999"/>
                <a:gd name="connsiteX11" fmla="*/ 0 w 2094999"/>
                <a:gd name="connsiteY11" fmla="*/ 1508399 h 1675999"/>
                <a:gd name="connsiteX12" fmla="*/ 0 w 2094999"/>
                <a:gd name="connsiteY12" fmla="*/ 167600 h 1675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94999" h="1675999">
                  <a:moveTo>
                    <a:pt x="0" y="167600"/>
                  </a:moveTo>
                  <a:cubicBezTo>
                    <a:pt x="0" y="123150"/>
                    <a:pt x="17658" y="80520"/>
                    <a:pt x="49089" y="49089"/>
                  </a:cubicBezTo>
                  <a:cubicBezTo>
                    <a:pt x="80520" y="17658"/>
                    <a:pt x="123150" y="0"/>
                    <a:pt x="167600" y="0"/>
                  </a:cubicBezTo>
                  <a:lnTo>
                    <a:pt x="1927399" y="0"/>
                  </a:lnTo>
                  <a:cubicBezTo>
                    <a:pt x="1971849" y="0"/>
                    <a:pt x="2014479" y="17658"/>
                    <a:pt x="2045910" y="49089"/>
                  </a:cubicBezTo>
                  <a:cubicBezTo>
                    <a:pt x="2077341" y="80520"/>
                    <a:pt x="2094999" y="123150"/>
                    <a:pt x="2094999" y="167600"/>
                  </a:cubicBezTo>
                  <a:lnTo>
                    <a:pt x="2094999" y="1508399"/>
                  </a:lnTo>
                  <a:cubicBezTo>
                    <a:pt x="2094999" y="1552849"/>
                    <a:pt x="2077341" y="1595479"/>
                    <a:pt x="2045910" y="1626910"/>
                  </a:cubicBezTo>
                  <a:cubicBezTo>
                    <a:pt x="2014479" y="1658341"/>
                    <a:pt x="1971849" y="1675999"/>
                    <a:pt x="1927399" y="1675999"/>
                  </a:cubicBezTo>
                  <a:lnTo>
                    <a:pt x="167600" y="1675999"/>
                  </a:lnTo>
                  <a:cubicBezTo>
                    <a:pt x="123150" y="1675999"/>
                    <a:pt x="80520" y="1658341"/>
                    <a:pt x="49089" y="1626910"/>
                  </a:cubicBezTo>
                  <a:cubicBezTo>
                    <a:pt x="17658" y="1595479"/>
                    <a:pt x="0" y="1552849"/>
                    <a:pt x="0" y="1508399"/>
                  </a:cubicBezTo>
                  <a:lnTo>
                    <a:pt x="0" y="167600"/>
                  </a:lnTo>
                  <a:close/>
                </a:path>
              </a:pathLst>
            </a:custGeom>
            <a:solidFill>
              <a:schemeClr val="accent1">
                <a:lumMod val="9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83378" tIns="83378" rIns="83378" bIns="83378" spcCol="1270" anchor="b"/>
            <a:lstStyle/>
            <a:p>
              <a:pPr algn="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b="1" dirty="0">
                  <a:solidFill>
                    <a:schemeClr val="tx1"/>
                  </a:solidFill>
                </a:rPr>
                <a:t>кадровые</a:t>
              </a:r>
            </a:p>
          </p:txBody>
        </p:sp>
        <p:pic>
          <p:nvPicPr>
            <p:cNvPr id="1032" name="Picture 8" descr="http://www.proza.ru/pics/2011/01/28/114.jpg"/>
            <p:cNvPicPr>
              <a:picLocks noChangeAspect="1" noChangeArrowheads="1"/>
            </p:cNvPicPr>
            <p:nvPr/>
          </p:nvPicPr>
          <p:blipFill>
            <a:blip r:embed="rId6" cstate="print"/>
            <a:srcRect l="3704" t="4167" r="26852" b="16658"/>
            <a:stretch>
              <a:fillRect/>
            </a:stretch>
          </p:blipFill>
          <p:spPr bwMode="auto">
            <a:xfrm>
              <a:off x="827584" y="1700808"/>
              <a:ext cx="1800000" cy="1368152"/>
            </a:xfrm>
            <a:prstGeom prst="round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  <p:grpSp>
        <p:nvGrpSpPr>
          <p:cNvPr id="4103" name="Группа 21"/>
          <p:cNvGrpSpPr>
            <a:grpSpLocks/>
          </p:cNvGrpSpPr>
          <p:nvPr/>
        </p:nvGrpSpPr>
        <p:grpSpPr bwMode="auto">
          <a:xfrm>
            <a:off x="285750" y="4357688"/>
            <a:ext cx="3006725" cy="2179637"/>
            <a:chOff x="251520" y="3789040"/>
            <a:chExt cx="3005974" cy="2179673"/>
          </a:xfrm>
        </p:grpSpPr>
        <p:sp>
          <p:nvSpPr>
            <p:cNvPr id="11" name="Стрелка влево 10"/>
            <p:cNvSpPr/>
            <p:nvPr/>
          </p:nvSpPr>
          <p:spPr>
            <a:xfrm rot="10800000">
              <a:off x="1687849" y="4816169"/>
              <a:ext cx="1569645" cy="628660"/>
            </a:xfrm>
            <a:prstGeom prst="leftArrow">
              <a:avLst>
                <a:gd name="adj1" fmla="val 60000"/>
                <a:gd name="adj2" fmla="val 50000"/>
              </a:avLst>
            </a:prstGeom>
            <a:solidFill>
              <a:schemeClr val="bg1">
                <a:lumMod val="65000"/>
              </a:schemeClr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Полилиния 11"/>
            <p:cNvSpPr/>
            <p:nvPr/>
          </p:nvSpPr>
          <p:spPr>
            <a:xfrm>
              <a:off x="640361" y="4292285"/>
              <a:ext cx="2094977" cy="1676428"/>
            </a:xfrm>
            <a:custGeom>
              <a:avLst/>
              <a:gdLst>
                <a:gd name="connsiteX0" fmla="*/ 0 w 2094999"/>
                <a:gd name="connsiteY0" fmla="*/ 167600 h 1675999"/>
                <a:gd name="connsiteX1" fmla="*/ 49089 w 2094999"/>
                <a:gd name="connsiteY1" fmla="*/ 49089 h 1675999"/>
                <a:gd name="connsiteX2" fmla="*/ 167600 w 2094999"/>
                <a:gd name="connsiteY2" fmla="*/ 0 h 1675999"/>
                <a:gd name="connsiteX3" fmla="*/ 1927399 w 2094999"/>
                <a:gd name="connsiteY3" fmla="*/ 0 h 1675999"/>
                <a:gd name="connsiteX4" fmla="*/ 2045910 w 2094999"/>
                <a:gd name="connsiteY4" fmla="*/ 49089 h 1675999"/>
                <a:gd name="connsiteX5" fmla="*/ 2094999 w 2094999"/>
                <a:gd name="connsiteY5" fmla="*/ 167600 h 1675999"/>
                <a:gd name="connsiteX6" fmla="*/ 2094999 w 2094999"/>
                <a:gd name="connsiteY6" fmla="*/ 1508399 h 1675999"/>
                <a:gd name="connsiteX7" fmla="*/ 2045910 w 2094999"/>
                <a:gd name="connsiteY7" fmla="*/ 1626910 h 1675999"/>
                <a:gd name="connsiteX8" fmla="*/ 1927399 w 2094999"/>
                <a:gd name="connsiteY8" fmla="*/ 1675999 h 1675999"/>
                <a:gd name="connsiteX9" fmla="*/ 167600 w 2094999"/>
                <a:gd name="connsiteY9" fmla="*/ 1675999 h 1675999"/>
                <a:gd name="connsiteX10" fmla="*/ 49089 w 2094999"/>
                <a:gd name="connsiteY10" fmla="*/ 1626910 h 1675999"/>
                <a:gd name="connsiteX11" fmla="*/ 0 w 2094999"/>
                <a:gd name="connsiteY11" fmla="*/ 1508399 h 1675999"/>
                <a:gd name="connsiteX12" fmla="*/ 0 w 2094999"/>
                <a:gd name="connsiteY12" fmla="*/ 167600 h 1675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94999" h="1675999">
                  <a:moveTo>
                    <a:pt x="0" y="167600"/>
                  </a:moveTo>
                  <a:cubicBezTo>
                    <a:pt x="0" y="123150"/>
                    <a:pt x="17658" y="80520"/>
                    <a:pt x="49089" y="49089"/>
                  </a:cubicBezTo>
                  <a:cubicBezTo>
                    <a:pt x="80520" y="17658"/>
                    <a:pt x="123150" y="0"/>
                    <a:pt x="167600" y="0"/>
                  </a:cubicBezTo>
                  <a:lnTo>
                    <a:pt x="1927399" y="0"/>
                  </a:lnTo>
                  <a:cubicBezTo>
                    <a:pt x="1971849" y="0"/>
                    <a:pt x="2014479" y="17658"/>
                    <a:pt x="2045910" y="49089"/>
                  </a:cubicBezTo>
                  <a:cubicBezTo>
                    <a:pt x="2077341" y="80520"/>
                    <a:pt x="2094999" y="123150"/>
                    <a:pt x="2094999" y="167600"/>
                  </a:cubicBezTo>
                  <a:lnTo>
                    <a:pt x="2094999" y="1508399"/>
                  </a:lnTo>
                  <a:cubicBezTo>
                    <a:pt x="2094999" y="1552849"/>
                    <a:pt x="2077341" y="1595479"/>
                    <a:pt x="2045910" y="1626910"/>
                  </a:cubicBezTo>
                  <a:cubicBezTo>
                    <a:pt x="2014479" y="1658341"/>
                    <a:pt x="1971849" y="1675999"/>
                    <a:pt x="1927399" y="1675999"/>
                  </a:cubicBezTo>
                  <a:lnTo>
                    <a:pt x="167600" y="1675999"/>
                  </a:lnTo>
                  <a:cubicBezTo>
                    <a:pt x="123150" y="1675999"/>
                    <a:pt x="80520" y="1658341"/>
                    <a:pt x="49089" y="1626910"/>
                  </a:cubicBezTo>
                  <a:cubicBezTo>
                    <a:pt x="17658" y="1595479"/>
                    <a:pt x="0" y="1552849"/>
                    <a:pt x="0" y="1508399"/>
                  </a:cubicBezTo>
                  <a:lnTo>
                    <a:pt x="0" y="167600"/>
                  </a:lnTo>
                  <a:close/>
                </a:path>
              </a:pathLst>
            </a:custGeom>
            <a:solidFill>
              <a:schemeClr val="accent1">
                <a:lumMod val="9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83378" tIns="83378" rIns="83378" bIns="83378" spcCol="1270" anchor="b"/>
            <a:lstStyle/>
            <a:p>
              <a:pPr algn="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b="1" dirty="0">
                  <a:solidFill>
                    <a:schemeClr val="tx1"/>
                  </a:solidFill>
                </a:rPr>
                <a:t>психолого-педагогические</a:t>
              </a:r>
            </a:p>
          </p:txBody>
        </p:sp>
        <p:pic>
          <p:nvPicPr>
            <p:cNvPr id="1033" name="Picture 9" descr="D:\ПРОСВЕЩЕНИЕ\Картинки разные\Эмоции\050.jpg"/>
            <p:cNvPicPr>
              <a:picLocks noChangeAspect="1" noChangeArrowheads="1"/>
            </p:cNvPicPr>
            <p:nvPr/>
          </p:nvPicPr>
          <p:blipFill>
            <a:blip r:embed="rId7" cstate="print"/>
            <a:srcRect l="8001" t="5041" r="7990"/>
            <a:stretch>
              <a:fillRect/>
            </a:stretch>
          </p:blipFill>
          <p:spPr bwMode="auto">
            <a:xfrm>
              <a:off x="251520" y="3789040"/>
              <a:ext cx="1800000" cy="1356405"/>
            </a:xfrm>
            <a:prstGeom prst="round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  <p:sp>
        <p:nvSpPr>
          <p:cNvPr id="24" name="Заголовок 2"/>
          <p:cNvSpPr txBox="1">
            <a:spLocks/>
          </p:cNvSpPr>
          <p:nvPr/>
        </p:nvSpPr>
        <p:spPr>
          <a:xfrm>
            <a:off x="500034" y="214290"/>
            <a:ext cx="7772400" cy="1214446"/>
          </a:xfrm>
          <a:prstGeom prst="rect">
            <a:avLst/>
          </a:prstGeom>
        </p:spPr>
        <p:txBody>
          <a:bodyPr anchor="b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2800" b="1" dirty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2400" b="1" dirty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latin typeface="+mj-lt"/>
                <a:ea typeface="+mj-ea"/>
                <a:cs typeface="Kalinga" pitchFamily="34" charset="0"/>
              </a:rPr>
              <a:t>ФЕДЕРАЛЬНЫЙ ГОСУДАРСТВЕННЫЙ ОБРАЗОВАТЕЛЬНЫЙ СТАНДАРТ</a:t>
            </a:r>
            <a:br>
              <a:rPr lang="ru-RU" sz="2400" b="1" dirty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latin typeface="+mj-lt"/>
                <a:ea typeface="+mj-ea"/>
                <a:cs typeface="Kalinga" pitchFamily="34" charset="0"/>
              </a:rPr>
            </a:br>
            <a:r>
              <a:rPr lang="ru-RU" sz="2400" b="1" dirty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latin typeface="+mj-lt"/>
                <a:ea typeface="+mj-ea"/>
                <a:cs typeface="Kalinga" pitchFamily="34" charset="0"/>
              </a:rPr>
              <a:t>ДОШКОЛЬНОГО ОБРАЗОВАНИЯ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8"/>
          <p:cNvSpPr>
            <a:spLocks noChangeArrowheads="1"/>
          </p:cNvSpPr>
          <p:nvPr/>
        </p:nvSpPr>
        <p:spPr bwMode="auto">
          <a:xfrm>
            <a:off x="4876800" y="381000"/>
            <a:ext cx="4114800" cy="2667000"/>
          </a:xfrm>
          <a:prstGeom prst="foldedCorner">
            <a:avLst>
              <a:gd name="adj" fmla="val 23069"/>
            </a:avLst>
          </a:prstGeom>
          <a:solidFill>
            <a:srgbClr val="FF99CC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/>
              <a:t>Участие в проектировании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800"/>
              <a:t>развивающей образовательной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800"/>
              <a:t>среды в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800"/>
              <a:t>группе воспитанников</a:t>
            </a:r>
          </a:p>
        </p:txBody>
      </p:sp>
      <p:sp>
        <p:nvSpPr>
          <p:cNvPr id="5123" name="AutoShape 9"/>
          <p:cNvSpPr>
            <a:spLocks noChangeArrowheads="1"/>
          </p:cNvSpPr>
          <p:nvPr/>
        </p:nvSpPr>
        <p:spPr bwMode="auto">
          <a:xfrm>
            <a:off x="4876800" y="3429000"/>
            <a:ext cx="4114800" cy="2667000"/>
          </a:xfrm>
          <a:prstGeom prst="foldedCorner">
            <a:avLst>
              <a:gd name="adj" fmla="val 23069"/>
            </a:avLst>
          </a:prstGeom>
          <a:solidFill>
            <a:srgbClr val="FFFFCC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endParaRPr lang="ru-RU" altLang="ru-RU" sz="1800">
              <a:solidFill>
                <a:srgbClr val="000000"/>
              </a:solidFill>
              <a:latin typeface="YS Text"/>
            </a:endParaRPr>
          </a:p>
          <a:p>
            <a:pPr>
              <a:buFontTx/>
              <a:buNone/>
            </a:pPr>
            <a:endParaRPr lang="ru-RU" altLang="ru-RU" sz="1800">
              <a:solidFill>
                <a:srgbClr val="000000"/>
              </a:solidFill>
              <a:latin typeface="YS Text"/>
            </a:endParaRPr>
          </a:p>
          <a:p>
            <a:pPr>
              <a:buFontTx/>
              <a:buNone/>
            </a:pPr>
            <a:r>
              <a:rPr lang="ru-RU" altLang="ru-RU" sz="1800">
                <a:solidFill>
                  <a:srgbClr val="000000"/>
                </a:solidFill>
                <a:latin typeface="YS Text"/>
              </a:rPr>
              <a:t>Участие в создании содержательно –</a:t>
            </a:r>
          </a:p>
          <a:p>
            <a:pPr>
              <a:buFontTx/>
              <a:buNone/>
            </a:pPr>
            <a:r>
              <a:rPr lang="ru-RU" altLang="ru-RU" sz="1800">
                <a:solidFill>
                  <a:srgbClr val="000000"/>
                </a:solidFill>
                <a:latin typeface="YS Text"/>
              </a:rPr>
              <a:t>насыщенной, трансформируемой,</a:t>
            </a:r>
          </a:p>
          <a:p>
            <a:pPr>
              <a:buFontTx/>
              <a:buNone/>
            </a:pPr>
            <a:r>
              <a:rPr lang="ru-RU" altLang="ru-RU" sz="1800">
                <a:solidFill>
                  <a:srgbClr val="000000"/>
                </a:solidFill>
                <a:latin typeface="YS Text"/>
              </a:rPr>
              <a:t>полифункциональной,</a:t>
            </a:r>
          </a:p>
          <a:p>
            <a:pPr>
              <a:buFontTx/>
              <a:buNone/>
            </a:pPr>
            <a:r>
              <a:rPr lang="ru-RU" altLang="ru-RU" sz="1800">
                <a:solidFill>
                  <a:srgbClr val="000000"/>
                </a:solidFill>
                <a:latin typeface="YS Text"/>
              </a:rPr>
              <a:t>вариативной, доступной</a:t>
            </a:r>
          </a:p>
          <a:p>
            <a:pPr>
              <a:buFontTx/>
              <a:buNone/>
            </a:pPr>
            <a:r>
              <a:rPr lang="ru-RU" altLang="ru-RU" sz="1800">
                <a:solidFill>
                  <a:srgbClr val="000000"/>
                </a:solidFill>
                <a:latin typeface="YS Text"/>
              </a:rPr>
              <a:t>развивающей предметно-</a:t>
            </a:r>
          </a:p>
          <a:p>
            <a:pPr>
              <a:buFontTx/>
              <a:buNone/>
            </a:pPr>
            <a:r>
              <a:rPr lang="ru-RU" altLang="ru-RU" sz="1800">
                <a:solidFill>
                  <a:srgbClr val="000000"/>
                </a:solidFill>
                <a:latin typeface="YS Text"/>
              </a:rPr>
              <a:t>пространственной </a:t>
            </a:r>
          </a:p>
          <a:p>
            <a:pPr>
              <a:buFontTx/>
              <a:buNone/>
            </a:pPr>
            <a:r>
              <a:rPr lang="ru-RU" altLang="ru-RU" sz="1800">
                <a:solidFill>
                  <a:srgbClr val="000000"/>
                </a:solidFill>
                <a:latin typeface="YS Text"/>
              </a:rPr>
              <a:t>среды для группы воспитанников</a:t>
            </a:r>
          </a:p>
        </p:txBody>
      </p:sp>
      <p:sp>
        <p:nvSpPr>
          <p:cNvPr id="5124" name="AutoShape 10"/>
          <p:cNvSpPr>
            <a:spLocks noChangeArrowheads="1"/>
          </p:cNvSpPr>
          <p:nvPr/>
        </p:nvSpPr>
        <p:spPr bwMode="auto">
          <a:xfrm>
            <a:off x="228600" y="384175"/>
            <a:ext cx="3810000" cy="5638800"/>
          </a:xfrm>
          <a:prstGeom prst="foldedCorner">
            <a:avLst>
              <a:gd name="adj" fmla="val 23069"/>
            </a:avLst>
          </a:prstGeom>
          <a:solidFill>
            <a:srgbClr val="85FBF5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pic>
        <p:nvPicPr>
          <p:cNvPr id="5125" name="Picture 15" descr="MC900432586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0480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5" descr="MC900432586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 descr="MC900432586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762000"/>
            <a:ext cx="3579813" cy="118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13" y="2184400"/>
            <a:ext cx="3354387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13" y="3048000"/>
            <a:ext cx="3354387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upload.wikimedia.org/wikipedia/commons/thumb/8/8a/Johann_Heinrich_Pestalozzi_%28Real_Academia_de_Bellas_Artes_de_San_Fernando%2C_Madrid%29.jpg/800px-Johann_Heinrich_Pestalozzi_%28Real_Academia_de_Bellas_Artes_de_San_Fernando%2C_Madrid%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08"/>
          <a:stretch>
            <a:fillRect/>
          </a:stretch>
        </p:blipFill>
        <p:spPr bwMode="auto">
          <a:xfrm>
            <a:off x="152400" y="328180"/>
            <a:ext cx="3068638" cy="33797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7" name="Прямоугольник 1"/>
          <p:cNvSpPr>
            <a:spLocks noChangeArrowheads="1"/>
          </p:cNvSpPr>
          <p:nvPr/>
        </p:nvSpPr>
        <p:spPr bwMode="auto">
          <a:xfrm>
            <a:off x="381000" y="3810000"/>
            <a:ext cx="29718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/>
              <a:t>Иоганн Генрих Песталоцци 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/>
              <a:t>(1746 – 1827) швейцарский педагог-демократ</a:t>
            </a:r>
          </a:p>
        </p:txBody>
      </p:sp>
      <p:sp>
        <p:nvSpPr>
          <p:cNvPr id="6148" name="Прямоугольник 3"/>
          <p:cNvSpPr>
            <a:spLocks noChangeArrowheads="1"/>
          </p:cNvSpPr>
          <p:nvPr/>
        </p:nvSpPr>
        <p:spPr bwMode="auto">
          <a:xfrm>
            <a:off x="3373438" y="5486400"/>
            <a:ext cx="3124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/>
              <a:t>Ян Амос Коменский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/>
              <a:t>(1592 – 1670)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/>
              <a:t>чешский педагог-гуманист</a:t>
            </a:r>
          </a:p>
        </p:txBody>
      </p:sp>
      <p:pic>
        <p:nvPicPr>
          <p:cNvPr id="5125" name="Picture 3" descr="C:\Users\Елена\Desktop\__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98" r="20845"/>
          <a:stretch>
            <a:fillRect/>
          </a:stretch>
        </p:blipFill>
        <p:spPr bwMode="auto">
          <a:xfrm>
            <a:off x="3116263" y="1917914"/>
            <a:ext cx="3079461" cy="336846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0" name="Прямоугольник 7"/>
          <p:cNvSpPr>
            <a:spLocks noChangeArrowheads="1"/>
          </p:cNvSpPr>
          <p:nvPr/>
        </p:nvSpPr>
        <p:spPr bwMode="auto">
          <a:xfrm>
            <a:off x="6834188" y="3948113"/>
            <a:ext cx="2538412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/>
              <a:t>Константин Дмитриевич Ушинский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/>
              <a:t>(1823 – 1871)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/>
              <a:t>Русский педагог</a:t>
            </a:r>
          </a:p>
        </p:txBody>
      </p:sp>
      <p:pic>
        <p:nvPicPr>
          <p:cNvPr id="5127" name="Picture 9" descr="https://regnum.ru/uploads/pictures/news/2018/10/05/regnum_picture_1538688809717363_norma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71" r="19402" b="14149"/>
          <a:stretch>
            <a:fillRect/>
          </a:stretch>
        </p:blipFill>
        <p:spPr bwMode="auto">
          <a:xfrm>
            <a:off x="6019800" y="355456"/>
            <a:ext cx="2808287" cy="35496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s://sun9-67.userapi.com/impg/VQsvEIT0X5oycxLeYHbWjHk4wR-b31lCnS_8GA/Zk61cu2QZrg.jpg?size=500x563&amp;quality=96&amp;sign=cf35fa477d3a554e9124d3fe91e5f182&amp;type=album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3467100" cy="390395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1" name="Прямоугольник 1"/>
          <p:cNvSpPr>
            <a:spLocks noChangeArrowheads="1"/>
          </p:cNvSpPr>
          <p:nvPr/>
        </p:nvSpPr>
        <p:spPr bwMode="auto">
          <a:xfrm>
            <a:off x="4038600" y="533400"/>
            <a:ext cx="4953000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b="1"/>
              <a:t>Жан-Жак Руссо</a:t>
            </a:r>
          </a:p>
          <a:p>
            <a:pPr algn="ctr" eaLnBrk="1" hangingPunct="1"/>
            <a:r>
              <a:rPr lang="ru-RU" altLang="ru-RU" sz="2400" b="1"/>
              <a:t>Швейцарский философ</a:t>
            </a:r>
          </a:p>
          <a:p>
            <a:pPr algn="ctr" eaLnBrk="1" hangingPunct="1"/>
            <a:r>
              <a:rPr lang="ru-RU" altLang="ru-RU" b="1"/>
              <a:t>(1712 – 1778)</a:t>
            </a:r>
          </a:p>
          <a:p>
            <a:pPr eaLnBrk="1" hangingPunct="1"/>
            <a:r>
              <a:rPr lang="ru-RU" altLang="ru-RU" b="1"/>
              <a:t>Философ, писатель и мыслитель эпохи Просвещения. Музыковед, композитор и ботаник. Виднейший представитель сентиментализма. Проповедовал «возврат к природе»</a:t>
            </a:r>
          </a:p>
        </p:txBody>
      </p:sp>
      <p:sp>
        <p:nvSpPr>
          <p:cNvPr id="7172" name="Прямоугольник 2"/>
          <p:cNvSpPr>
            <a:spLocks noChangeArrowheads="1"/>
          </p:cNvSpPr>
          <p:nvPr/>
        </p:nvSpPr>
        <p:spPr bwMode="auto">
          <a:xfrm>
            <a:off x="457200" y="4419600"/>
            <a:ext cx="82296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b="1"/>
              <a:t>Воспитание есть деликатное, без применения насилия, направление свободной деятельности воспитуемого, развитие у него естественных задатков и возможностей через природу и предметы.</a:t>
            </a:r>
          </a:p>
          <a:p>
            <a:pPr eaLnBrk="1" hangingPunct="1"/>
            <a:r>
              <a:rPr lang="ru-RU" altLang="ru-RU"/>
              <a:t/>
            </a:r>
            <a:br>
              <a:rPr lang="ru-RU" altLang="ru-RU"/>
            </a:br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рямоугольник 1"/>
          <p:cNvSpPr>
            <a:spLocks noChangeArrowheads="1"/>
          </p:cNvSpPr>
          <p:nvPr/>
        </p:nvSpPr>
        <p:spPr bwMode="auto">
          <a:xfrm>
            <a:off x="228600" y="533400"/>
            <a:ext cx="44196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b="1"/>
              <a:t>Мария Монтессори</a:t>
            </a:r>
          </a:p>
          <a:p>
            <a:pPr algn="ctr" eaLnBrk="1" hangingPunct="1"/>
            <a:r>
              <a:rPr lang="ru-RU" altLang="ru-RU" sz="2400" b="1"/>
              <a:t>1870 - 1952</a:t>
            </a:r>
          </a:p>
          <a:p>
            <a:pPr eaLnBrk="1" hangingPunct="1"/>
            <a:endParaRPr lang="ru-RU" altLang="ru-RU" b="1"/>
          </a:p>
          <a:p>
            <a:pPr eaLnBrk="1" hangingPunct="1"/>
            <a:endParaRPr lang="ru-RU" altLang="ru-RU"/>
          </a:p>
        </p:txBody>
      </p:sp>
      <p:sp>
        <p:nvSpPr>
          <p:cNvPr id="8195" name="Прямоугольник 2"/>
          <p:cNvSpPr>
            <a:spLocks noChangeArrowheads="1"/>
          </p:cNvSpPr>
          <p:nvPr/>
        </p:nvSpPr>
        <p:spPr bwMode="auto">
          <a:xfrm>
            <a:off x="249238" y="1371600"/>
            <a:ext cx="4779962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/>
              <a:t>Итальянский врач и педагог, наиболее известна своей уникальной педагогической системой, основанной на идее свободного воспитания, которая носит её имя. </a:t>
            </a:r>
          </a:p>
        </p:txBody>
      </p:sp>
      <p:pic>
        <p:nvPicPr>
          <p:cNvPr id="36866" name="Picture 2" descr="http://nowimir.ru/DATA/PHOTOS3/040014_7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066800"/>
            <a:ext cx="3500303" cy="466707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84163" y="3276600"/>
            <a:ext cx="4745037" cy="25860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latin typeface="Arial" charset="0"/>
                <a:cs typeface="Arial" charset="0"/>
              </a:rPr>
              <a:t>Система воспитания Марии </a:t>
            </a:r>
            <a:r>
              <a:rPr lang="ru-RU" b="1" dirty="0" err="1">
                <a:latin typeface="Arial" charset="0"/>
                <a:cs typeface="Arial" charset="0"/>
              </a:rPr>
              <a:t>Монтессори</a:t>
            </a:r>
            <a:r>
              <a:rPr lang="ru-RU" b="1" dirty="0">
                <a:latin typeface="Arial" charset="0"/>
                <a:cs typeface="Arial" charset="0"/>
              </a:rPr>
              <a:t>: 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ru-RU" b="1" dirty="0">
                <a:latin typeface="Arial" charset="0"/>
                <a:cs typeface="Arial" charset="0"/>
              </a:rPr>
              <a:t>признание детей личностями позволяет полнее реализовать потенциал каждого ребенка. 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ru-RU" b="1" dirty="0">
                <a:latin typeface="Arial" charset="0"/>
                <a:cs typeface="Arial" charset="0"/>
              </a:rPr>
              <a:t>19 заповедей для родителей, смысл которых — «детей учит то, что их окружает» и «помоги ребенку сделать это самому».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thepresentation.ru/img/tmb/1/13162/f79f003ef5260c4e56942971f22c3587-800x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46" t="31879" r="55000" b="14546"/>
          <a:stretch/>
        </p:blipFill>
        <p:spPr bwMode="auto">
          <a:xfrm>
            <a:off x="304800" y="210740"/>
            <a:ext cx="2290827" cy="3352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9" name="Прямоугольник 1"/>
          <p:cNvSpPr>
            <a:spLocks noChangeArrowheads="1"/>
          </p:cNvSpPr>
          <p:nvPr/>
        </p:nvSpPr>
        <p:spPr bwMode="auto">
          <a:xfrm>
            <a:off x="2743200" y="211138"/>
            <a:ext cx="6324600" cy="295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/>
              <a:t>Светлана Леонидовна Новосёлова</a:t>
            </a:r>
            <a:r>
              <a:rPr lang="ru-RU" altLang="ru-RU" sz="1800" b="1"/>
              <a:t> 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/>
              <a:t>(1933—2005) 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/>
              <a:t>Советский психолог, доктор психологических наук, действительный член РАЕН с 1996  (отделение дошкольного образования и детского творчества), вице-президент Российской международной организации по дошкольному воспитанию, действительный член Академии творческой педагогики (с 1996) и Академии изобретательства (с 1997)</a:t>
            </a:r>
            <a:endParaRPr lang="ru-RU" altLang="ru-RU" sz="1800"/>
          </a:p>
        </p:txBody>
      </p:sp>
      <p:pic>
        <p:nvPicPr>
          <p:cNvPr id="20484" name="Picture 4" descr="https://magisteria.ru/data/2019/06/id-10-Daniil-Borisovich-Elkonin-1904-198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55" t="14181" r="21755" b="15144"/>
          <a:stretch/>
        </p:blipFill>
        <p:spPr bwMode="auto">
          <a:xfrm>
            <a:off x="6207125" y="3165794"/>
            <a:ext cx="2724154" cy="342164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1" name="Прямоугольник 2"/>
          <p:cNvSpPr>
            <a:spLocks noChangeArrowheads="1"/>
          </p:cNvSpPr>
          <p:nvPr/>
        </p:nvSpPr>
        <p:spPr bwMode="auto">
          <a:xfrm>
            <a:off x="222250" y="3632200"/>
            <a:ext cx="5978525" cy="295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/>
              <a:t>Даниил Борисович Эльконин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/>
              <a:t>(1904 – 1984)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/>
              <a:t>Советский психолог. автор оригинального направления в детской и педагогической психологии. Кандидат педагогических наук, доктор психологических наук, член-корреспондент АПН СССР.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/>
              <a:t>Разработал и внедрил новую систему обучения — «развивающее обучение».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рямоугольник 1"/>
          <p:cNvSpPr>
            <a:spLocks noChangeArrowheads="1"/>
          </p:cNvSpPr>
          <p:nvPr/>
        </p:nvSpPr>
        <p:spPr bwMode="auto">
          <a:xfrm>
            <a:off x="3733800" y="1524000"/>
            <a:ext cx="4953000" cy="277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b="1"/>
              <a:t>Вадим Артурович Петровский</a:t>
            </a:r>
          </a:p>
          <a:p>
            <a:pPr algn="ctr" eaLnBrk="1" hangingPunct="1"/>
            <a:r>
              <a:rPr lang="ru-RU" altLang="ru-RU" sz="2400" b="1"/>
              <a:t>(1950 г)</a:t>
            </a:r>
          </a:p>
          <a:p>
            <a:pPr eaLnBrk="1" hangingPunct="1"/>
            <a:r>
              <a:rPr lang="ru-RU" altLang="ru-RU" b="1"/>
              <a:t>Российский психолог. Доктор психологических наук, ректор Института консультативной психологии, профессор департамента психологии факультета социальных наук НИУ «Высшая школа экономики», Член-корреспондент Российской академии образования.</a:t>
            </a:r>
          </a:p>
        </p:txBody>
      </p:sp>
      <p:pic>
        <p:nvPicPr>
          <p:cNvPr id="24578" name="Picture 2" descr="https://coachunion.ru/images/trener/000/000037/452-petrovski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76" y="533400"/>
            <a:ext cx="3255531" cy="4953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4" name="Прямоугольник 2"/>
          <p:cNvSpPr>
            <a:spLocks noChangeArrowheads="1"/>
          </p:cNvSpPr>
          <p:nvPr/>
        </p:nvSpPr>
        <p:spPr bwMode="auto">
          <a:xfrm>
            <a:off x="277813" y="5527675"/>
            <a:ext cx="878998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b="1"/>
              <a:t>«Концепция построения развивающей среды в ДОУ» 1993 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645</TotalTime>
  <Words>453</Words>
  <Application>Microsoft Office PowerPoint</Application>
  <PresentationFormat>Экран (4:3)</PresentationFormat>
  <Paragraphs>105</Paragraphs>
  <Slides>17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Calibri</vt:lpstr>
      <vt:lpstr>YS Text</vt:lpstr>
      <vt:lpstr>Wingdings</vt:lpstr>
      <vt:lpstr>TimesNewRomanPS-BoldMT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Информатика</cp:lastModifiedBy>
  <cp:revision>29</cp:revision>
  <cp:lastPrinted>1601-01-01T00:00:00Z</cp:lastPrinted>
  <dcterms:created xsi:type="dcterms:W3CDTF">2011-07-11T05:51:16Z</dcterms:created>
  <dcterms:modified xsi:type="dcterms:W3CDTF">2022-10-07T06:24:02Z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