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00FF"/>
    <a:srgbClr val="336699"/>
    <a:srgbClr val="00FFFF"/>
    <a:srgbClr val="FFFF00"/>
    <a:srgbClr val="9966FF"/>
    <a:srgbClr val="FFFF66"/>
    <a:srgbClr val="FF33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Слышали ли вы о пещерном городе Бакла?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9484202609966464"/>
          <c:y val="0.29117119795970348"/>
          <c:w val="0.40829596821230685"/>
          <c:h val="0.699935945506812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7.5937044327792497E-2"/>
                  <c:y val="-0.259354455693038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04-471E-8C88-723F9C6940C1}"/>
                </c:ext>
              </c:extLst>
            </c:dLbl>
            <c:dLbl>
              <c:idx val="1"/>
              <c:layout>
                <c:manualLayout>
                  <c:x val="5.6397273257509713E-2"/>
                  <c:y val="0.15604174478190308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04-471E-8C88-723F9C694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227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04-471E-8C88-723F9C694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4986220472440934"/>
          <c:y val="0.43814304461942255"/>
          <c:w val="0.10430446194225722"/>
          <c:h val="0.2149437570303719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Посещали ли вы пещерный город?</a:t>
            </a:r>
          </a:p>
        </c:rich>
      </c:tx>
      <c:layout>
        <c:manualLayout>
          <c:xMode val="edge"/>
          <c:yMode val="edge"/>
          <c:x val="0.1712583437534030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222998471819735"/>
          <c:y val="0.26775783082925431"/>
          <c:w val="0.36301269078616638"/>
          <c:h val="0.682188907114896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FDFC-460E-A80C-748950D7F7C7}"/>
              </c:ext>
            </c:extLst>
          </c:dPt>
          <c:dLbls>
            <c:dLbl>
              <c:idx val="0"/>
              <c:layout>
                <c:manualLayout>
                  <c:x val="-0.14697561242344706"/>
                  <c:y val="-8.80361829771280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C-460E-A80C-748950D7F7C7}"/>
                </c:ext>
              </c:extLst>
            </c:dLbl>
            <c:dLbl>
              <c:idx val="1"/>
              <c:layout>
                <c:manualLayout>
                  <c:x val="0.14248213764946124"/>
                  <c:y val="8.29974378202724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C-460E-A80C-748950D7F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153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FC-460E-A80C-748950D7F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4291776027996459"/>
          <c:y val="0.46589113860767406"/>
          <c:w val="0.10661927675707222"/>
          <c:h val="0.19510248718910184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i="0">
                <a:latin typeface="Times New Roman" pitchFamily="18" charset="0"/>
                <a:cs typeface="Times New Roman" pitchFamily="18" charset="0"/>
              </a:rPr>
              <a:t>Хотели бы вы узнать больше о Бакле?</a:t>
            </a:r>
          </a:p>
        </c:rich>
      </c:tx>
      <c:layout>
        <c:manualLayout>
          <c:xMode val="edge"/>
          <c:yMode val="edge"/>
          <c:x val="0.1138294221788976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629585428007993"/>
          <c:y val="0.24814295325210795"/>
          <c:w val="0.40753175862404178"/>
          <c:h val="0.724500904220518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0-729C-494D-ABEC-E26E1AE376D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729C-494D-ABEC-E26E1AE376DA}"/>
              </c:ext>
            </c:extLst>
          </c:dPt>
          <c:dLbls>
            <c:dLbl>
              <c:idx val="0"/>
              <c:layout>
                <c:manualLayout>
                  <c:x val="-8.5397476000431446E-2"/>
                  <c:y val="-0.23077125563386208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9C-494D-ABEC-E26E1AE376DA}"/>
                </c:ext>
              </c:extLst>
            </c:dLbl>
            <c:dLbl>
              <c:idx val="1"/>
              <c:layout>
                <c:manualLayout>
                  <c:x val="6.3272570380757176E-2"/>
                  <c:y val="0.15100357353290073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9C-494D-ABEC-E26E1AE376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Да, мне интересна эта тема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224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C-494D-ABEC-E26E1AE37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2279367518084836"/>
          <c:y val="0.34036469931054736"/>
          <c:w val="0.26582045205514382"/>
          <c:h val="0.4441306061232142"/>
        </c:manualLayout>
      </c:layout>
      <c:overlay val="0"/>
      <c:txPr>
        <a:bodyPr/>
        <a:lstStyle/>
        <a:p>
          <a:pPr algn="just"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08912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ОПИСАНИЕ ПЕЩЕРНОГО ГОРОДА БАКЛА КАК ТУРИСТИЧЕСКОГО ОБЪЕКТА КРЫМА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068960"/>
            <a:ext cx="3672408" cy="28803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Работу выполнила:</a:t>
            </a:r>
          </a:p>
          <a:p>
            <a:pPr algn="l"/>
            <a:r>
              <a:rPr lang="ru-RU" sz="14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Кочура</a:t>
            </a:r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Екатерина Сергеевна</a:t>
            </a:r>
          </a:p>
          <a:p>
            <a:pPr algn="l"/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ученица 10-А класса</a:t>
            </a:r>
          </a:p>
          <a:p>
            <a:pPr algn="l"/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муниципального бюджетного </a:t>
            </a:r>
          </a:p>
          <a:p>
            <a:pPr algn="l"/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общеобразовательного</a:t>
            </a:r>
          </a:p>
          <a:p>
            <a:pPr algn="l"/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учреждения «Партизанская школа </a:t>
            </a:r>
          </a:p>
          <a:p>
            <a:pPr algn="l"/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им. А. П. Богданова» </a:t>
            </a:r>
          </a:p>
          <a:p>
            <a:pPr algn="l"/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Симферопольского района</a:t>
            </a:r>
          </a:p>
          <a:p>
            <a:pPr algn="l"/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Научный руководитель проекта:</a:t>
            </a:r>
          </a:p>
          <a:p>
            <a:pPr algn="l"/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Учитель истории </a:t>
            </a:r>
            <a:r>
              <a:rPr lang="ru-RU" sz="14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Новокшонова</a:t>
            </a:r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ru-RU" sz="1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Наталья Сергеевна</a:t>
            </a:r>
            <a:endParaRPr lang="ru-RU" sz="1400" dirty="0">
              <a:solidFill>
                <a:srgbClr val="000066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11760" y="6237312"/>
            <a:ext cx="432048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Республика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Крым – 2025 г.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31540" y="260648"/>
            <a:ext cx="828092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XIX Всероссийская конференция учащихся и студенческой молодёжи </a:t>
            </a:r>
          </a:p>
          <a:p>
            <a:pPr algn="ctr"/>
            <a:r>
              <a:rPr lang="ru-RU" sz="2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«Научный потенциал – XXI»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photo_2024-10-14_14-59-20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7544" y="3140968"/>
            <a:ext cx="4069375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Социологический опрос. Результаты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9512" y="1268760"/>
          <a:ext cx="4680520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283968" y="1340768"/>
          <a:ext cx="460089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267744" y="3861048"/>
          <a:ext cx="475252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Моё прикосновение к прошлому. Практическая часть</a:t>
            </a:r>
            <a:endParaRPr lang="ru-RU" sz="3200" dirty="0"/>
          </a:p>
        </p:txBody>
      </p:sp>
      <p:pic>
        <p:nvPicPr>
          <p:cNvPr id="5" name="Рисунок 4" descr="photo_2024-10-15_12-00-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21088"/>
            <a:ext cx="3240360" cy="2430269"/>
          </a:xfrm>
          <a:prstGeom prst="rect">
            <a:avLst/>
          </a:prstGeom>
        </p:spPr>
      </p:pic>
      <p:pic>
        <p:nvPicPr>
          <p:cNvPr id="9" name="Рисунок 8" descr="photo_2024-10-14_14-59-25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502786"/>
            <a:ext cx="3240360" cy="2430270"/>
          </a:xfrm>
          <a:prstGeom prst="rect">
            <a:avLst/>
          </a:prstGeom>
        </p:spPr>
      </p:pic>
      <p:pic>
        <p:nvPicPr>
          <p:cNvPr id="6" name="Рисунок 5" descr="photo_2024-10-14_15-00-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484784"/>
            <a:ext cx="388843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Моё прикосновение к прошлому. Практическая часть</a:t>
            </a:r>
            <a:endParaRPr lang="ru-RU" sz="3200" dirty="0"/>
          </a:p>
        </p:txBody>
      </p:sp>
      <p:pic>
        <p:nvPicPr>
          <p:cNvPr id="4" name="Рисунок 3" descr="photo_2024-10-14_15-00-45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834426" cy="5112568"/>
          </a:xfrm>
          <a:prstGeom prst="rect">
            <a:avLst/>
          </a:prstGeom>
        </p:spPr>
      </p:pic>
      <p:pic>
        <p:nvPicPr>
          <p:cNvPr id="5" name="Рисунок 4" descr="photo_2024-10-14_15-00-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484784"/>
            <a:ext cx="3852428" cy="513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Туристический маршрут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84784"/>
            <a:ext cx="8229600" cy="445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013176"/>
            <a:ext cx="1019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Авторский альбом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80" y="1117464"/>
            <a:ext cx="7560840" cy="529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Проект по благоустройству </a:t>
            </a:r>
            <a:b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пещерного города </a:t>
            </a:r>
            <a:r>
              <a:rPr lang="ru-RU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Бакла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Установка этикеток, указателей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Создание оборудованных троп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3456384" cy="1968219"/>
          </a:xfrm>
          <a:prstGeom prst="rect">
            <a:avLst/>
          </a:prstGeom>
          <a:noFill/>
        </p:spPr>
      </p:pic>
      <p:pic>
        <p:nvPicPr>
          <p:cNvPr id="2662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53136"/>
            <a:ext cx="3456384" cy="1944216"/>
          </a:xfrm>
          <a:prstGeom prst="rect">
            <a:avLst/>
          </a:prstGeom>
          <a:noFill/>
        </p:spPr>
      </p:pic>
      <p:pic>
        <p:nvPicPr>
          <p:cNvPr id="26630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 t="2148" b="3837"/>
          <a:stretch>
            <a:fillRect/>
          </a:stretch>
        </p:blipFill>
        <p:spPr bwMode="auto">
          <a:xfrm>
            <a:off x="4139952" y="2924944"/>
            <a:ext cx="4536504" cy="319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4no7bx6osdeadwfa4na7bxty4n57bcby4n3pbxqozdem3wfo4n67bqgoswo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852936"/>
            <a:ext cx="7128792" cy="663144"/>
          </a:xfrm>
          <a:prstGeom prst="rect">
            <a:avLst/>
          </a:prstGeom>
          <a:ln>
            <a:solidFill>
              <a:srgbClr val="99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Цель работы: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Популяризация памятника природы регионального значения «</a:t>
            </a:r>
            <a:r>
              <a:rPr lang="ru-RU" sz="28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Бакла</a:t>
            </a:r>
            <a:r>
              <a:rPr lang="ru-RU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» через создание авторского альбома и организацию экскурсий</a:t>
            </a:r>
            <a:endParaRPr lang="ru-RU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photo_2024-10-15_12-22-10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4331876" cy="2952328"/>
          </a:xfrm>
          <a:prstGeom prst="rect">
            <a:avLst/>
          </a:prstGeom>
        </p:spPr>
      </p:pic>
      <p:pic>
        <p:nvPicPr>
          <p:cNvPr id="17411" name="Picture 3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84984"/>
            <a:ext cx="420203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229200"/>
            <a:ext cx="8568952" cy="1368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Объект исследования – пещерный город </a:t>
            </a:r>
            <a:r>
              <a:rPr lang="ru-RU" sz="24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Бакла</a:t>
            </a:r>
            <a:r>
              <a:rPr lang="ru-RU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Предмет исследования – структура пещерного города </a:t>
            </a:r>
            <a:r>
              <a:rPr lang="ru-RU" sz="24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Бакла</a:t>
            </a:r>
            <a:r>
              <a:rPr lang="ru-RU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9462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0"/>
            <a:ext cx="7344816" cy="4919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5544616" cy="1584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Задачи, которые мы поставили перед собой, следующие: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4248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подробно изучить структуру пещерного города </a:t>
            </a:r>
            <a:r>
              <a:rPr lang="ru-RU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Бакла</a:t>
            </a: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на основе найденной информации;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систематизировать полученную информацию;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составить полное описание структуры пещерного города </a:t>
            </a:r>
            <a:r>
              <a:rPr lang="ru-RU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Бакла</a:t>
            </a: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лично обследовать территорию, на которой раньше располагалось поселение;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сделать фотоснимки сохранившихся достопримечательностей </a:t>
            </a:r>
            <a:r>
              <a:rPr lang="ru-RU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Баклы</a:t>
            </a: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построить туристический маршрут;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создать альбом с описанием и фотографиями ключевых мест </a:t>
            </a:r>
            <a:r>
              <a:rPr lang="ru-RU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Баклы</a:t>
            </a:r>
            <a:r>
              <a:rPr lang="ru-RU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с целью его использования в проведении экскурсий по территории пещерного города.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02704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3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908720"/>
            <a:ext cx="6408712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18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«Бережное отношение к уникальному историческому,</a:t>
            </a:r>
          </a:p>
          <a:p>
            <a:pPr algn="just">
              <a:buNone/>
            </a:pPr>
            <a:r>
              <a:rPr lang="ru-RU" sz="18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культурному, духовному наследию – один из ключевых</a:t>
            </a:r>
          </a:p>
          <a:p>
            <a:pPr algn="just">
              <a:buNone/>
            </a:pPr>
            <a:r>
              <a:rPr lang="ru-RU" sz="18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государственных приоритетов».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В. В. Путин</a:t>
            </a:r>
            <a:endParaRPr lang="ru-RU" sz="16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3744416" cy="3744416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2276872"/>
            <a:ext cx="4896544" cy="4248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Паспорт памятника природы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регионального значения «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Бакла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«Основными задачами Памятника природы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являются: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охрана и сохранение в природном состоянии Памятника природы;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сохранение объекта культурного наследия федерального значения «Пещерный город «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Бакла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 (руины)»;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осуществление разрешенной рекреационной деятельности при соблюдении установленного режима особой охраны;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экологическое просвещение;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осуществление экологического мониторинга;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проведение научных исследований».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Поиск литературы по теме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4-09-09_08-33-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3744417" cy="4992556"/>
          </a:xfrm>
          <a:prstGeom prst="rect">
            <a:avLst/>
          </a:prstGeom>
        </p:spPr>
      </p:pic>
      <p:pic>
        <p:nvPicPr>
          <p:cNvPr id="5" name="Рисунок 4" descr="photo_2024-09-09_08-33-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240868"/>
            <a:ext cx="4464496" cy="334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Использованная литература по теме </a:t>
            </a:r>
            <a:endParaRPr lang="ru-RU" sz="3200" dirty="0"/>
          </a:p>
        </p:txBody>
      </p:sp>
      <p:pic>
        <p:nvPicPr>
          <p:cNvPr id="21506" name="Picture 2" descr="https://sun9-23.userapi.com/impf/c847221/v847221965/1c586c/dmV10OksSAM.jpg?size=260x380&amp;quality=96&amp;sign=f8c3edf08442177488015e388915eeb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1822939" cy="2664296"/>
          </a:xfrm>
          <a:prstGeom prst="rect">
            <a:avLst/>
          </a:prstGeom>
          <a:noFill/>
        </p:spPr>
      </p:pic>
      <p:pic>
        <p:nvPicPr>
          <p:cNvPr id="8" name="Picture 2" descr="D:\Катя\Исследовская работа 2023 год\Литература\Гуськов_Атлас пещерных городов Крыма\20230822_162838.jpg"/>
          <p:cNvPicPr>
            <a:picLocks noChangeAspect="1" noChangeArrowheads="1"/>
          </p:cNvPicPr>
          <p:nvPr/>
        </p:nvPicPr>
        <p:blipFill>
          <a:blip r:embed="rId4" cstate="print"/>
          <a:srcRect l="2314" t="3471" r="7439" b="4547"/>
          <a:stretch>
            <a:fillRect/>
          </a:stretch>
        </p:blipFill>
        <p:spPr bwMode="auto">
          <a:xfrm>
            <a:off x="3419872" y="1196752"/>
            <a:ext cx="2016224" cy="2739996"/>
          </a:xfrm>
          <a:prstGeom prst="rect">
            <a:avLst/>
          </a:prstGeom>
          <a:noFill/>
        </p:spPr>
      </p:pic>
      <p:pic>
        <p:nvPicPr>
          <p:cNvPr id="9" name="Рисунок 8" descr="20230822_162650.jpg"/>
          <p:cNvPicPr>
            <a:picLocks noChangeAspect="1"/>
          </p:cNvPicPr>
          <p:nvPr/>
        </p:nvPicPr>
        <p:blipFill>
          <a:blip r:embed="rId5" cstate="print"/>
          <a:srcRect t="2751" r="15001"/>
          <a:stretch>
            <a:fillRect/>
          </a:stretch>
        </p:blipFill>
        <p:spPr>
          <a:xfrm>
            <a:off x="755576" y="3933056"/>
            <a:ext cx="1800200" cy="2723028"/>
          </a:xfrm>
          <a:prstGeom prst="rect">
            <a:avLst/>
          </a:prstGeom>
        </p:spPr>
      </p:pic>
      <p:pic>
        <p:nvPicPr>
          <p:cNvPr id="11" name="Picture 4" descr="D:\Катя\Исследовская работа 2023 год\Литература\Путеводитель_Пещерные города и монастыри Крыма\20230822_162238.jpg"/>
          <p:cNvPicPr>
            <a:picLocks noChangeAspect="1" noChangeArrowheads="1"/>
          </p:cNvPicPr>
          <p:nvPr/>
        </p:nvPicPr>
        <p:blipFill>
          <a:blip r:embed="rId6" cstate="print"/>
          <a:srcRect t="9051" r="12201"/>
          <a:stretch>
            <a:fillRect/>
          </a:stretch>
        </p:blipFill>
        <p:spPr bwMode="auto">
          <a:xfrm>
            <a:off x="6372200" y="1196752"/>
            <a:ext cx="1981151" cy="2736304"/>
          </a:xfrm>
          <a:prstGeom prst="rect">
            <a:avLst/>
          </a:prstGeom>
          <a:noFill/>
        </p:spPr>
      </p:pic>
      <p:pic>
        <p:nvPicPr>
          <p:cNvPr id="14" name="Рисунок 13" descr="20230822_154237.jpg"/>
          <p:cNvPicPr>
            <a:picLocks noChangeAspect="1"/>
          </p:cNvPicPr>
          <p:nvPr/>
        </p:nvPicPr>
        <p:blipFill>
          <a:blip r:embed="rId7" cstate="print"/>
          <a:srcRect t="2751" r="10801"/>
          <a:stretch>
            <a:fillRect/>
          </a:stretch>
        </p:blipFill>
        <p:spPr>
          <a:xfrm>
            <a:off x="3419872" y="4005064"/>
            <a:ext cx="2016224" cy="2708920"/>
          </a:xfrm>
          <a:prstGeom prst="rect">
            <a:avLst/>
          </a:prstGeom>
        </p:spPr>
      </p:pic>
      <p:pic>
        <p:nvPicPr>
          <p:cNvPr id="7170" name="Picture 2" descr="https://imo10.labirint.ru/books/507269/cover.jpg/220-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005064"/>
            <a:ext cx="2016224" cy="2703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Бакла</a:t>
            </a:r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пещерный город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2089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Структура пещерного города </a:t>
            </a:r>
            <a:r>
              <a:rPr lang="ru-RU" sz="24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Бакла</a:t>
            </a:r>
            <a:r>
              <a:rPr lang="ru-RU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цитадель, восточный и западный посады, древние зернохранилища, южный вход на плато, часовня и христианский культовый комплекс. </a:t>
            </a:r>
            <a:endParaRPr lang="ru-RU" sz="24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80928"/>
            <a:ext cx="583264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Акварель мягкие земные тона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Моё прикосновение к прошлому. Практическая часть</a:t>
            </a:r>
            <a:endParaRPr lang="ru-RU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Социологический опрос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Анкета</a:t>
            </a:r>
            <a:endParaRPr lang="ru-RU" sz="88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Приглашаем Вас заполнить анкету для социологического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анкетирования на тему «Пещерный город </a:t>
            </a:r>
            <a:r>
              <a:rPr lang="ru-RU" sz="8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Бакла</a:t>
            </a: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». Опрос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анонимный, фамилию и имя указывать не нужно. Выбор ответа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отмечайте любым значком. Спасибо за участие!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1) Слышали ли вы о пещерном городе </a:t>
            </a:r>
            <a:r>
              <a:rPr lang="ru-RU" sz="8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Бакла</a:t>
            </a: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 algn="just">
              <a:lnSpc>
                <a:spcPct val="120000"/>
              </a:lnSpc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Да</a:t>
            </a:r>
          </a:p>
          <a:p>
            <a:pPr lvl="0" algn="just">
              <a:lnSpc>
                <a:spcPct val="120000"/>
              </a:lnSpc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Нет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2) Посещали ли вы пещерный город?</a:t>
            </a:r>
          </a:p>
          <a:p>
            <a:pPr lvl="0" algn="just">
              <a:lnSpc>
                <a:spcPct val="120000"/>
              </a:lnSpc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Да</a:t>
            </a:r>
          </a:p>
          <a:p>
            <a:pPr lvl="0" algn="just">
              <a:lnSpc>
                <a:spcPct val="120000"/>
              </a:lnSpc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Нет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3) Хотели бы вы узнать больше о </a:t>
            </a:r>
            <a:r>
              <a:rPr lang="ru-RU" sz="8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Бакле</a:t>
            </a: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 algn="just">
              <a:lnSpc>
                <a:spcPct val="120000"/>
              </a:lnSpc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Да, мне интересна эта тема</a:t>
            </a:r>
          </a:p>
          <a:p>
            <a:pPr lvl="0" algn="just">
              <a:lnSpc>
                <a:spcPct val="120000"/>
              </a:lnSpc>
            </a:pPr>
            <a:r>
              <a:rPr lang="ru-RU" sz="8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Нет</a:t>
            </a:r>
          </a:p>
          <a:p>
            <a:pPr algn="ctr">
              <a:buNone/>
            </a:pPr>
            <a:endParaRPr lang="ru-RU" dirty="0" smtClean="0">
              <a:solidFill>
                <a:srgbClr val="000066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442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ОПИСАНИЕ ПЕЩЕРНОГО ГОРОДА БАКЛА КАК ТУРИСТИЧЕСКОГО ОБЪЕКТА КРЫМА </vt:lpstr>
      <vt:lpstr>Цель работы:</vt:lpstr>
      <vt:lpstr>Презентация PowerPoint</vt:lpstr>
      <vt:lpstr>Задачи, которые мы поставили перед собой, следующие:</vt:lpstr>
      <vt:lpstr>Актуальность</vt:lpstr>
      <vt:lpstr>Поиск литературы по теме</vt:lpstr>
      <vt:lpstr>Использованная литература по теме </vt:lpstr>
      <vt:lpstr>Бакла – пещерный город</vt:lpstr>
      <vt:lpstr>Моё прикосновение к прошлому. Практическая часть</vt:lpstr>
      <vt:lpstr>Социологический опрос. Результаты</vt:lpstr>
      <vt:lpstr>Моё прикосновение к прошлому. Практическая часть</vt:lpstr>
      <vt:lpstr>Моё прикосновение к прошлому. Практическая часть</vt:lpstr>
      <vt:lpstr>Туристический маршрут</vt:lpstr>
      <vt:lpstr>Авторский альбом</vt:lpstr>
      <vt:lpstr>Проект по благоустройству  пещерного города Бакла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ПК-2</cp:lastModifiedBy>
  <cp:revision>69</cp:revision>
  <dcterms:created xsi:type="dcterms:W3CDTF">2024-10-26T14:13:43Z</dcterms:created>
  <dcterms:modified xsi:type="dcterms:W3CDTF">2025-05-16T06:31:28Z</dcterms:modified>
</cp:coreProperties>
</file>