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4" r:id="rId3"/>
    <p:sldId id="295" r:id="rId4"/>
    <p:sldId id="296" r:id="rId5"/>
    <p:sldId id="297" r:id="rId6"/>
    <p:sldId id="266" r:id="rId7"/>
    <p:sldId id="321" r:id="rId8"/>
    <p:sldId id="319" r:id="rId9"/>
    <p:sldId id="320" r:id="rId10"/>
    <p:sldId id="268" r:id="rId11"/>
    <p:sldId id="322" r:id="rId12"/>
    <p:sldId id="269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854" y="-7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329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8BF84-A35A-45E8-9E20-4532E26FBB7F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z="1200" smtClean="0">
                <a:sym typeface="+mn-ea"/>
              </a:rPr>
              <a:t>Click to edit Master text style</a:t>
            </a:r>
            <a:endParaRPr lang="zh-CN" altLang="en-US" sz="1200" smtClean="0"/>
          </a:p>
          <a:p>
            <a:pPr lvl="1"/>
            <a:r>
              <a:rPr lang="zh-CN" altLang="en-US" sz="1200" smtClean="0">
                <a:sym typeface="+mn-ea"/>
              </a:rPr>
              <a:t>Second level</a:t>
            </a:r>
            <a:endParaRPr lang="zh-CN" altLang="en-US" sz="1200" smtClean="0"/>
          </a:p>
          <a:p>
            <a:pPr lvl="2"/>
            <a:r>
              <a:rPr lang="zh-CN" altLang="en-US" sz="1200" smtClean="0">
                <a:sym typeface="+mn-ea"/>
              </a:rPr>
              <a:t>Third level</a:t>
            </a:r>
            <a:endParaRPr lang="zh-CN" altLang="en-US" sz="1200" smtClean="0"/>
          </a:p>
          <a:p>
            <a:pPr lvl="3"/>
            <a:r>
              <a:rPr lang="zh-CN" altLang="en-US" sz="1200" smtClean="0">
                <a:sym typeface="+mn-ea"/>
              </a:rPr>
              <a:t>Fourth level</a:t>
            </a:r>
            <a:endParaRPr lang="zh-CN" altLang="en-US" sz="1200" smtClean="0"/>
          </a:p>
          <a:p>
            <a:pPr lvl="4"/>
            <a:r>
              <a:rPr lang="zh-CN" altLang="en-US" sz="1200" smtClean="0">
                <a:sym typeface="+mn-ea"/>
              </a:rPr>
              <a:t>Fifth level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4D865-4D01-4FB4-B0E2-04B9A75A2A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84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0EB2F9E-C9E0-4EA3-A9E2-0DF5F691060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/>
        </p:nvCxnSpPr>
        <p:spPr>
          <a:xfrm>
            <a:off x="1539240" y="1097280"/>
            <a:ext cx="9113520" cy="0"/>
          </a:xfrm>
          <a:prstGeom prst="line">
            <a:avLst/>
          </a:prstGeom>
          <a:ln>
            <a:solidFill>
              <a:srgbClr val="002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12711BBB-1695-42D8-9491-D28DC7CFDEA6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zh-CN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16075" y="1122680"/>
            <a:ext cx="1028446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b="1" dirty="0" smtClean="0">
                <a:solidFill>
                  <a:schemeClr val="bg1"/>
                </a:solidFill>
              </a:rPr>
              <a:t>Обществознание. Политика. Установление </a:t>
            </a:r>
            <a:r>
              <a:rPr lang="zh-CN" altLang="en-US" sz="4800" b="1" dirty="0" smtClean="0">
                <a:solidFill>
                  <a:schemeClr val="bg1"/>
                </a:solidFill>
              </a:rPr>
              <a:t>соответстви</a:t>
            </a:r>
            <a:r>
              <a:rPr lang="ru-RU" altLang="zh-CN" sz="4800" b="1" dirty="0" smtClean="0">
                <a:solidFill>
                  <a:schemeClr val="bg1"/>
                </a:solidFill>
              </a:rPr>
              <a:t>я</a:t>
            </a:r>
            <a:r>
              <a:rPr lang="zh-CN" altLang="en-US" sz="4800" b="1" dirty="0" smtClean="0">
                <a:solidFill>
                  <a:schemeClr val="bg1"/>
                </a:solidFill>
              </a:rPr>
              <a:t> </a:t>
            </a:r>
            <a:r>
              <a:rPr lang="zh-CN" altLang="en-US" sz="4800" b="1" dirty="0" smtClean="0">
                <a:solidFill>
                  <a:schemeClr val="bg1"/>
                </a:solidFill>
              </a:rPr>
              <a:t>(задание 14)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6675120" y="4998660"/>
            <a:ext cx="55168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6675120" y="5105400"/>
            <a:ext cx="2502535" cy="1291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altLang="zh-CN" sz="2600" b="1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zh-CN" sz="2600" b="1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zh-CN" sz="26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Медведева А.А.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3819525" y="526415"/>
            <a:ext cx="590994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МБОУ «Первомайская школа»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任意多边形 8"/>
          <p:cNvSpPr/>
          <p:nvPr/>
        </p:nvSpPr>
        <p:spPr>
          <a:xfrm flipH="1" flipV="1">
            <a:off x="3596640" y="0"/>
            <a:ext cx="8595360" cy="6858000"/>
          </a:xfrm>
          <a:custGeom>
            <a:avLst/>
            <a:gdLst>
              <a:gd name="connsiteX0" fmla="*/ 0 w 7362092"/>
              <a:gd name="connsiteY0" fmla="*/ 0 h 6858000"/>
              <a:gd name="connsiteX1" fmla="*/ 3932652 w 7362092"/>
              <a:gd name="connsiteY1" fmla="*/ 0 h 6858000"/>
              <a:gd name="connsiteX2" fmla="*/ 7362092 w 7362092"/>
              <a:gd name="connsiteY2" fmla="*/ 6858000 h 6858000"/>
              <a:gd name="connsiteX3" fmla="*/ 0 w 73620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2092" h="6858000">
                <a:moveTo>
                  <a:pt x="0" y="0"/>
                </a:moveTo>
                <a:lnTo>
                  <a:pt x="3932652" y="0"/>
                </a:lnTo>
                <a:lnTo>
                  <a:pt x="73620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475" y="177165"/>
            <a:ext cx="4572000" cy="4099560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912495" y="627380"/>
            <a:ext cx="60699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en-US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https://zen.yandex.ru/egeobshchestvoznanie</a:t>
            </a:r>
          </a:p>
          <a:p>
            <a:pPr algn="l"/>
            <a:endParaRPr lang="ru-RU" altLang="en-US" sz="24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ru-RU" altLang="en-US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Романович Светлана.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任意多边形 8"/>
          <p:cNvSpPr/>
          <p:nvPr/>
        </p:nvSpPr>
        <p:spPr>
          <a:xfrm flipH="1" flipV="1">
            <a:off x="3596640" y="0"/>
            <a:ext cx="8595360" cy="6858000"/>
          </a:xfrm>
          <a:custGeom>
            <a:avLst/>
            <a:gdLst>
              <a:gd name="connsiteX0" fmla="*/ 0 w 7362092"/>
              <a:gd name="connsiteY0" fmla="*/ 0 h 6858000"/>
              <a:gd name="connsiteX1" fmla="*/ 3932652 w 7362092"/>
              <a:gd name="connsiteY1" fmla="*/ 0 h 6858000"/>
              <a:gd name="connsiteX2" fmla="*/ 7362092 w 7362092"/>
              <a:gd name="connsiteY2" fmla="*/ 6858000 h 6858000"/>
              <a:gd name="connsiteX3" fmla="*/ 0 w 73620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2092" h="6858000">
                <a:moveTo>
                  <a:pt x="0" y="0"/>
                </a:moveTo>
                <a:lnTo>
                  <a:pt x="3932652" y="0"/>
                </a:lnTo>
                <a:lnTo>
                  <a:pt x="73620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67005" y="186055"/>
            <a:ext cx="117227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en-US" sz="2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Установите соответствие между формами государства и критериями классификации, по которым они выделены: к каждой позиции из 1 столбца подберите соответствующую ей позицию из 2 столбца.</a:t>
            </a:r>
          </a:p>
          <a:p>
            <a:pPr algn="l"/>
            <a:endParaRPr lang="ru-RU" altLang="en-US" sz="24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7" name="Таблица 6"/>
          <p:cNvGraphicFramePr/>
          <p:nvPr/>
        </p:nvGraphicFramePr>
        <p:xfrm>
          <a:off x="1203960" y="1752600"/>
          <a:ext cx="9478010" cy="4391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9005"/>
                <a:gridCol w="4739005"/>
              </a:tblGrid>
              <a:tr h="6273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ФОРМЫ ГОСУДАРСТВА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КРИТЕРИИ ИХ ВЫДЕЛЕНИЯ</a:t>
                      </a:r>
                    </a:p>
                  </a:txBody>
                  <a:tcPr/>
                </a:tc>
              </a:tr>
              <a:tr h="6273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А) Республика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1) Политический режим</a:t>
                      </a:r>
                    </a:p>
                  </a:txBody>
                  <a:tcPr/>
                </a:tc>
              </a:tr>
              <a:tr h="6273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Б) Унитарное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</a:tr>
              <a:tr h="6273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В) Авторитарное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2) Форма правления </a:t>
                      </a:r>
                    </a:p>
                  </a:txBody>
                  <a:tcPr/>
                </a:tc>
              </a:tr>
              <a:tr h="6273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Г) Федеративное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</a:tr>
              <a:tr h="6273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Д) Монархия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3) Государственное устройство</a:t>
                      </a:r>
                    </a:p>
                  </a:txBody>
                  <a:tcPr/>
                </a:tc>
              </a:tr>
              <a:tr h="6273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Е) Тоталитарное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79165" y="293370"/>
            <a:ext cx="846074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b="1" dirty="0">
                <a:solidFill>
                  <a:schemeClr val="bg1"/>
                </a:solidFill>
              </a:rPr>
              <a:t>На ЕГЭ тебе желаю</a:t>
            </a:r>
          </a:p>
          <a:p>
            <a:pPr algn="l"/>
            <a:endParaRPr lang="zh-CN" altLang="en-US" sz="4800" b="1" dirty="0">
              <a:solidFill>
                <a:schemeClr val="bg1"/>
              </a:solidFill>
            </a:endParaRPr>
          </a:p>
          <a:p>
            <a:pPr algn="l"/>
            <a:r>
              <a:rPr lang="ru-RU" altLang="zh-CN" sz="4800" b="1" dirty="0">
                <a:solidFill>
                  <a:schemeClr val="bg1"/>
                </a:solidFill>
              </a:rPr>
              <a:t>с</a:t>
            </a:r>
            <a:r>
              <a:rPr lang="zh-CN" altLang="en-US" sz="4800" b="1" dirty="0">
                <a:solidFill>
                  <a:schemeClr val="bg1"/>
                </a:solidFill>
              </a:rPr>
              <a:t>обранности и удачи</a:t>
            </a:r>
            <a:r>
              <a:rPr lang="ru-RU" altLang="zh-CN" sz="4800" b="1" dirty="0">
                <a:solidFill>
                  <a:schemeClr val="bg1"/>
                </a:solidFill>
              </a:rPr>
              <a:t>!</a:t>
            </a:r>
            <a:endParaRPr lang="zh-CN" altLang="en-US" sz="4800" b="1" dirty="0">
              <a:solidFill>
                <a:schemeClr val="bg1"/>
              </a:solidFill>
            </a:endParaRPr>
          </a:p>
          <a:p>
            <a:endParaRPr lang="zh-CN" altLang="en-US" sz="4800" b="1" dirty="0">
              <a:solidFill>
                <a:schemeClr val="bg1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675120" y="4998660"/>
            <a:ext cx="55168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687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3710" y="207010"/>
            <a:ext cx="11567160" cy="6431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Четырнадцатое задание ЕГЭ по обществознанию также относится к теме «Политика». В нем необходимо устанавливать соответствия: например, между типами избирательных систем и их характеристиками или правами человека и их видами.</a:t>
            </a:r>
          </a:p>
          <a:p>
            <a:endParaRPr lang="zh-CN" altLang="en-US" sz="24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14 задание ЕГЭ по обществознанию относится к</a:t>
            </a:r>
            <a:r>
              <a:rPr lang="zh-CN" altLang="en-US" sz="2400" b="1" u="sng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базовому уровню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сложности, однако максимальный балл за него, как и за предыдущее – 2. Его ставят, если в ответе нет ни одной ошибки. При наличии одной ошибки ставится 1 балл, двух и более – 0 баллов. 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	</a:t>
            </a:r>
          </a:p>
          <a:p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На первый взгляд задание кажется совсем несложным, но, несмотря на это, при его выполнении очень важна внимательность. Поэтому, чтобы не потерять 2 балла (которые впоследствии могут быть очень важны), нужно внимательно читать условие и проверить, правильно ли записан ответ. Также важно помнить, что обычно все позиции из второго столбика присутствуют в ответе – то есть если у вас получилось, что из 3 позиций вы записали в ответ только 1 и 2, стоит еще раз внимательно все перепроверить.</a:t>
            </a:r>
          </a:p>
          <a:p>
            <a:endParaRPr lang="zh-CN" altLang="en-US" sz="2400" b="1" i="1" u="sng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图片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15" y="0"/>
            <a:ext cx="12247880" cy="7080250"/>
          </a:xfrm>
          <a:prstGeom prst="rect">
            <a:avLst/>
          </a:prstGeom>
        </p:spPr>
      </p:pic>
      <p:sp>
        <p:nvSpPr>
          <p:cNvPr id="100" name="Текстовое поле 99"/>
          <p:cNvSpPr txBox="1"/>
          <p:nvPr/>
        </p:nvSpPr>
        <p:spPr>
          <a:xfrm>
            <a:off x="329565" y="391160"/>
            <a:ext cx="11091545" cy="69856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ru-RU" altLang="en-US" sz="3200" b="1" i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П</a:t>
            </a:r>
            <a:r>
              <a:rPr lang="en-US" sz="3200" b="1" i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роверяемые знания</a:t>
            </a:r>
            <a:r>
              <a:rPr lang="en-US" sz="3200" b="0" i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: темы в соответствии с кодификатором</a:t>
            </a:r>
          </a:p>
          <a:p>
            <a:pPr indent="0"/>
            <a:r>
              <a:rPr lang="en-US" sz="3200" b="0" i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3200" b="1" i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4.14 (Органы государственной власти Российской Федерации) и </a:t>
            </a:r>
          </a:p>
          <a:p>
            <a:pPr indent="0"/>
            <a:r>
              <a:rPr lang="en-US" sz="3200" b="1" i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4.15 (Федеративное устройство Российской Федерации)</a:t>
            </a:r>
          </a:p>
          <a:p>
            <a:pPr indent="0"/>
            <a:r>
              <a:rPr lang="zh-CN" altLang="en-US" sz="3200" b="1" i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Ответом к заданию 14 по обществознанию может быть последовательность цифр, чисел или слов. Порядок записи имеет значение.</a:t>
            </a:r>
          </a:p>
          <a:p>
            <a:pPr indent="0"/>
            <a:endParaRPr lang="zh-CN" alt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/>
            <a:r>
              <a:rPr lang="ru-RU" altLang="zh-CN" sz="32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 решение дается около 7 минут</a:t>
            </a:r>
            <a:endParaRPr lang="ru-RU" altLang="zh-CN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endParaRPr lang="zh-CN" alt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/>
            <a:endParaRPr lang="zh-CN" alt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/>
            <a:endParaRPr lang="zh-CN" alt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endParaRPr lang="zh-CN" alt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图片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490"/>
            <a:ext cx="12247880" cy="707961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91135" y="476250"/>
            <a:ext cx="1200086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en-US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Алгоритм выполнения задания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ru-RU" altLang="en-US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Внимательно читаем условие задания и приведенные варианты;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ru-RU" altLang="en-US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По порядку анализируем варианты ответов из первого столбика и соотносим их с позициями второго столбика;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ru-RU" altLang="en-US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Устанавливаем соответствие для всех позиций и проверяем, что получилось;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ru-RU" altLang="en-US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Записываем ответ.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图片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5" y="95250"/>
            <a:ext cx="12046585" cy="673417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45415" y="189865"/>
            <a:ext cx="120459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en-US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Установите соответствие между вопросами и субъектами государственной власти РФ, к ведению которых эти вопросы относятся: к каждой позиции, данной в первом столбце, подберите соответствующую позицию из второго столбца.</a:t>
            </a:r>
          </a:p>
          <a:p>
            <a:pPr algn="l"/>
            <a:endParaRPr lang="ru-RU" altLang="en-US" sz="24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6" name="Таблица 5"/>
          <p:cNvGraphicFramePr/>
          <p:nvPr/>
        </p:nvGraphicFramePr>
        <p:xfrm>
          <a:off x="1263015" y="1426210"/>
          <a:ext cx="10302240" cy="5300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2865"/>
                <a:gridCol w="5159375"/>
              </a:tblGrid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СУБЪЕКТЫ ГОСУДАРСТВЕННОЙ ВЛАСТИ РФ</a:t>
                      </a:r>
                    </a:p>
                  </a:txBody>
                  <a:tcPr/>
                </a:tc>
              </a:tr>
              <a:tr h="13938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>
                          <a:latin typeface="Times New Roman" panose="02020603050405020304" charset="0"/>
                          <a:cs typeface="Times New Roman" panose="02020603050405020304" charset="0"/>
                        </a:rPr>
                        <a:t>А) правовое регулирование интеллектуальной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>
                          <a:latin typeface="Times New Roman" panose="02020603050405020304" charset="0"/>
                          <a:cs typeface="Times New Roman" panose="02020603050405020304" charset="0"/>
                        </a:rPr>
                        <a:t>1) совместно федеральный центр и субъекты РФ</a:t>
                      </a:r>
                    </a:p>
                  </a:txBody>
                  <a:tcPr/>
                </a:tc>
              </a:tr>
              <a:tr h="7340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Б) амнистия и помилование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7340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В) семейное законодательство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7346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Г) гражданское законодательство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>
                          <a:latin typeface="Times New Roman" panose="02020603050405020304" charset="0"/>
                          <a:cs typeface="Times New Roman" panose="02020603050405020304" charset="0"/>
                        </a:rPr>
                        <a:t>2) только федеральный центр</a:t>
                      </a:r>
                    </a:p>
                  </a:txBody>
                  <a:tcPr/>
                </a:tc>
              </a:tr>
              <a:tr h="10636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Д) жилищное законодательство</a:t>
                      </a:r>
                      <a:endParaRPr lang="ru-RU" alt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buNone/>
                      </a:pPr>
                      <a:endParaRPr lang="ru-RU" alt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任意多边形 8"/>
          <p:cNvSpPr/>
          <p:nvPr/>
        </p:nvSpPr>
        <p:spPr>
          <a:xfrm flipH="1" flipV="1">
            <a:off x="3596640" y="0"/>
            <a:ext cx="8595360" cy="6858000"/>
          </a:xfrm>
          <a:custGeom>
            <a:avLst/>
            <a:gdLst>
              <a:gd name="connsiteX0" fmla="*/ 0 w 7362092"/>
              <a:gd name="connsiteY0" fmla="*/ 0 h 6858000"/>
              <a:gd name="connsiteX1" fmla="*/ 3932652 w 7362092"/>
              <a:gd name="connsiteY1" fmla="*/ 0 h 6858000"/>
              <a:gd name="connsiteX2" fmla="*/ 7362092 w 7362092"/>
              <a:gd name="connsiteY2" fmla="*/ 6858000 h 6858000"/>
              <a:gd name="connsiteX3" fmla="*/ 0 w 73620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2092" h="6858000">
                <a:moveTo>
                  <a:pt x="0" y="0"/>
                </a:moveTo>
                <a:lnTo>
                  <a:pt x="3932652" y="0"/>
                </a:lnTo>
                <a:lnTo>
                  <a:pt x="73620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91440" y="155575"/>
            <a:ext cx="119367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</a:t>
            </a:r>
            <a:r>
              <a:rPr lang="ru-RU" altLang="en-US" sz="2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становите соответствие между полномочиями и субъектами государственной власти Российской Федерации, реализующими эти полномочия: к каждой позиции, данной в первом столбце, подберите соответствующую позицию из второго столбца.</a:t>
            </a:r>
          </a:p>
        </p:txBody>
      </p:sp>
      <p:graphicFrame>
        <p:nvGraphicFramePr>
          <p:cNvPr id="7" name="Таблица 6"/>
          <p:cNvGraphicFramePr/>
          <p:nvPr/>
        </p:nvGraphicFramePr>
        <p:xfrm>
          <a:off x="1448435" y="1631315"/>
          <a:ext cx="9689465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9290"/>
                <a:gridCol w="5210175"/>
              </a:tblGrid>
              <a:tr h="7226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ПОЛНОМОЧИЯ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СУБЪЕКТЫ ГОСУДАРСТВЕННОЙ ВЛАСТИ РФ</a:t>
                      </a:r>
                    </a:p>
                  </a:txBody>
                  <a:tcPr/>
                </a:tc>
              </a:tr>
              <a:tr h="9226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А) обеспечивает проведение единой финансовой, денежной и кредитной политики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1) Конституционный Суд РФ</a:t>
                      </a:r>
                    </a:p>
                  </a:txBody>
                  <a:tcPr/>
                </a:tc>
              </a:tr>
              <a:tr h="9232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Б) обеспечивает согласованное функционирование и взаимодействие органов государственной власти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</a:tr>
              <a:tr h="9226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В) разрешает споры о компетенции между федеральными органами государственной власти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2) Президент РФ</a:t>
                      </a:r>
                    </a:p>
                  </a:txBody>
                  <a:tcPr/>
                </a:tc>
              </a:tr>
              <a:tr h="9226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Г) осуществляет меры по обеспечению законности, прав и свобод граждан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</a:tr>
              <a:tr h="6457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Д) подписывает и обнародует федеральные законы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3) Правительство РФ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任意多边形 8"/>
          <p:cNvSpPr/>
          <p:nvPr/>
        </p:nvSpPr>
        <p:spPr>
          <a:xfrm flipH="1" flipV="1">
            <a:off x="10581640" y="0"/>
            <a:ext cx="1610360" cy="6858000"/>
          </a:xfrm>
          <a:custGeom>
            <a:avLst/>
            <a:gdLst>
              <a:gd name="connsiteX0" fmla="*/ 0 w 7362092"/>
              <a:gd name="connsiteY0" fmla="*/ 0 h 6858000"/>
              <a:gd name="connsiteX1" fmla="*/ 3932652 w 7362092"/>
              <a:gd name="connsiteY1" fmla="*/ 0 h 6858000"/>
              <a:gd name="connsiteX2" fmla="*/ 7362092 w 7362092"/>
              <a:gd name="connsiteY2" fmla="*/ 6858000 h 6858000"/>
              <a:gd name="connsiteX3" fmla="*/ 0 w 73620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2092" h="6858000">
                <a:moveTo>
                  <a:pt x="0" y="0"/>
                </a:moveTo>
                <a:lnTo>
                  <a:pt x="3932652" y="0"/>
                </a:lnTo>
                <a:lnTo>
                  <a:pt x="73620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Изображение 5" descr="органы госвласти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170" y="162560"/>
            <a:ext cx="8839835" cy="65392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任意多边形 8"/>
          <p:cNvSpPr/>
          <p:nvPr/>
        </p:nvSpPr>
        <p:spPr>
          <a:xfrm flipH="1" flipV="1">
            <a:off x="3596640" y="0"/>
            <a:ext cx="8595360" cy="6858000"/>
          </a:xfrm>
          <a:custGeom>
            <a:avLst/>
            <a:gdLst>
              <a:gd name="connsiteX0" fmla="*/ 0 w 7362092"/>
              <a:gd name="connsiteY0" fmla="*/ 0 h 6858000"/>
              <a:gd name="connsiteX1" fmla="*/ 3932652 w 7362092"/>
              <a:gd name="connsiteY1" fmla="*/ 0 h 6858000"/>
              <a:gd name="connsiteX2" fmla="*/ 7362092 w 7362092"/>
              <a:gd name="connsiteY2" fmla="*/ 6858000 h 6858000"/>
              <a:gd name="connsiteX3" fmla="*/ 0 w 73620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2092" h="6858000">
                <a:moveTo>
                  <a:pt x="0" y="0"/>
                </a:moveTo>
                <a:lnTo>
                  <a:pt x="3932652" y="0"/>
                </a:lnTo>
                <a:lnTo>
                  <a:pt x="73620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Изображение 11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85" y="325120"/>
            <a:ext cx="11262995" cy="63360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任意多边形 8"/>
          <p:cNvSpPr/>
          <p:nvPr/>
        </p:nvSpPr>
        <p:spPr>
          <a:xfrm flipH="1" flipV="1">
            <a:off x="3596640" y="0"/>
            <a:ext cx="8595360" cy="6858000"/>
          </a:xfrm>
          <a:custGeom>
            <a:avLst/>
            <a:gdLst>
              <a:gd name="connsiteX0" fmla="*/ 0 w 7362092"/>
              <a:gd name="connsiteY0" fmla="*/ 0 h 6858000"/>
              <a:gd name="connsiteX1" fmla="*/ 3932652 w 7362092"/>
              <a:gd name="connsiteY1" fmla="*/ 0 h 6858000"/>
              <a:gd name="connsiteX2" fmla="*/ 7362092 w 7362092"/>
              <a:gd name="connsiteY2" fmla="*/ 6858000 h 6858000"/>
              <a:gd name="connsiteX3" fmla="*/ 0 w 73620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2092" h="6858000">
                <a:moveTo>
                  <a:pt x="0" y="0"/>
                </a:moveTo>
                <a:lnTo>
                  <a:pt x="3932652" y="0"/>
                </a:lnTo>
                <a:lnTo>
                  <a:pt x="73620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Изображение 1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85" y="153670"/>
            <a:ext cx="11528425" cy="64566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449</Words>
  <Application>Microsoft Office PowerPoint</Application>
  <PresentationFormat>Произвольный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1_Blue Waves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Windows User</cp:lastModifiedBy>
  <cp:revision>34</cp:revision>
  <dcterms:created xsi:type="dcterms:W3CDTF">2015-12-24T07:33:00Z</dcterms:created>
  <dcterms:modified xsi:type="dcterms:W3CDTF">2021-02-18T12:16:38Z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1049-11.2.0.9635</vt:lpwstr>
  </property>
</Properties>
</file>