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4" r:id="rId1"/>
  </p:sldMasterIdLst>
  <p:sldIdLst>
    <p:sldId id="290" r:id="rId2"/>
    <p:sldId id="258" r:id="rId3"/>
    <p:sldId id="277" r:id="rId4"/>
    <p:sldId id="276" r:id="rId5"/>
    <p:sldId id="291" r:id="rId6"/>
    <p:sldId id="264" r:id="rId7"/>
    <p:sldId id="262" r:id="rId8"/>
    <p:sldId id="275" r:id="rId9"/>
    <p:sldId id="278" r:id="rId10"/>
    <p:sldId id="279" r:id="rId11"/>
    <p:sldId id="280" r:id="rId12"/>
    <p:sldId id="281" r:id="rId13"/>
    <p:sldId id="282" r:id="rId14"/>
    <p:sldId id="283" r:id="rId15"/>
    <p:sldId id="293" r:id="rId16"/>
    <p:sldId id="296" r:id="rId17"/>
    <p:sldId id="295" r:id="rId18"/>
    <p:sldId id="299" r:id="rId19"/>
    <p:sldId id="298" r:id="rId20"/>
    <p:sldId id="301" r:id="rId21"/>
    <p:sldId id="302" r:id="rId22"/>
    <p:sldId id="303" r:id="rId23"/>
    <p:sldId id="304" r:id="rId24"/>
    <p:sldId id="305" r:id="rId25"/>
    <p:sldId id="306" r:id="rId26"/>
    <p:sldId id="307" r:id="rId27"/>
    <p:sldId id="308" r:id="rId28"/>
    <p:sldId id="309" r:id="rId29"/>
    <p:sldId id="310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2" d="100"/>
          <a:sy n="72" d="100"/>
        </p:scale>
        <p:origin x="-63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post-279854-129828837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2" y="-428625"/>
            <a:ext cx="2190749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7" descr="post-279854-129828837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14584"/>
            <a:ext cx="3143251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8" descr="97e6b01896c7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40000">
            <a:off x="-838200" y="-349250"/>
            <a:ext cx="4440767" cy="268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69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F49E0-83D8-48C1-A8FF-588B1F5553D7}" type="datetimeFigureOut">
              <a:rPr lang="ru-RU" smtClean="0"/>
              <a:pPr>
                <a:defRPr/>
              </a:pPr>
              <a:t>13.02.2022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377DC-EA42-4358-90F5-21EBDD934B9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858254"/>
      </p:ext>
    </p:extLst>
  </p:cSld>
  <p:clrMapOvr>
    <a:masterClrMapping/>
  </p:clrMapOvr>
  <p:transition spd="slow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0779A-2621-46F4-B925-7DC14AB0AF99}" type="datetimeFigureOut">
              <a:rPr lang="ru-RU" smtClean="0"/>
              <a:pPr>
                <a:defRPr/>
              </a:pPr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0374A-BC42-4ABE-A768-6DC8AF0BB0C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315886"/>
      </p:ext>
    </p:extLst>
  </p:cSld>
  <p:clrMapOvr>
    <a:masterClrMapping/>
  </p:clrMapOvr>
  <p:transition spd="slow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90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90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871CD-FAE0-4D37-99ED-E42654772D93}" type="datetimeFigureOut">
              <a:rPr lang="ru-RU" smtClean="0"/>
              <a:pPr>
                <a:defRPr/>
              </a:pPr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23947-4C2D-4310-B35E-45773258669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93484"/>
      </p:ext>
    </p:extLst>
  </p:cSld>
  <p:clrMapOvr>
    <a:masterClrMapping/>
  </p:clrMapOvr>
  <p:transition spd="slow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3B72F-BADF-4C0E-B09B-DDA9DE8B5A4F}" type="datetimeFigureOut">
              <a:rPr lang="ru-RU" smtClean="0"/>
              <a:pPr>
                <a:defRPr/>
              </a:pPr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1A852-65D2-4924-A2BF-CFC5F3A894B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19732"/>
      </p:ext>
    </p:extLst>
  </p:cSld>
  <p:clrMapOvr>
    <a:masterClrMapping/>
  </p:clrMapOvr>
  <p:transition spd="slow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17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26A92-F927-43CF-83A9-B001F9231497}" type="datetimeFigureOut">
              <a:rPr lang="ru-RU" smtClean="0"/>
              <a:pPr>
                <a:defRPr/>
              </a:pPr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2FCF5-638C-48D6-9EAB-3E1C0AD3D83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385802"/>
      </p:ext>
    </p:extLst>
  </p:cSld>
  <p:clrMapOvr>
    <a:masterClrMapping/>
  </p:clrMapOvr>
  <p:transition spd="slow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818F5-0ED7-4E8A-A235-BF8ED49D58D3}" type="datetimeFigureOut">
              <a:rPr lang="ru-RU" smtClean="0"/>
              <a:pPr>
                <a:defRPr/>
              </a:pPr>
              <a:t>13.02.2022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831F1-F3BD-4E39-BCF7-E1B37E7AC34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107426"/>
      </p:ext>
    </p:extLst>
  </p:cSld>
  <p:clrMapOvr>
    <a:masterClrMapping/>
  </p:clrMapOvr>
  <p:transition spd="slow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54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54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7CE4F-E18F-4A02-97F5-73533170B23C}" type="datetimeFigureOut">
              <a:rPr lang="ru-RU" smtClean="0"/>
              <a:pPr>
                <a:defRPr/>
              </a:pPr>
              <a:t>13.02.2022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D55D7-926C-439B-810E-70FD8C02C3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926554"/>
      </p:ext>
    </p:extLst>
  </p:cSld>
  <p:clrMapOvr>
    <a:masterClrMapping/>
  </p:clrMapOvr>
  <p:transition spd="slow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FC178-D4FD-41CE-B4A1-0E58F977FC80}" type="datetimeFigureOut">
              <a:rPr lang="ru-RU" smtClean="0"/>
              <a:pPr>
                <a:defRPr/>
              </a:pPr>
              <a:t>13.02.2022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4DFE4-DA2F-436D-8D35-6BC44A3E1D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858264"/>
      </p:ext>
    </p:extLst>
  </p:cSld>
  <p:clrMapOvr>
    <a:masterClrMapping/>
  </p:clrMapOvr>
  <p:transition spd="slow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EA234-ACE9-4822-9832-0BEBBFF4EC28}" type="datetimeFigureOut">
              <a:rPr lang="ru-RU" smtClean="0"/>
              <a:pPr>
                <a:defRPr/>
              </a:pPr>
              <a:t>13.02.2022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72698-4716-4C83-BC18-CDB51C29081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199593"/>
      </p:ext>
    </p:extLst>
  </p:cSld>
  <p:clrMapOvr>
    <a:masterClrMapping/>
  </p:clrMapOvr>
  <p:transition spd="slow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32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63188-0A9E-4A94-A774-972997B89D60}" type="datetimeFigureOut">
              <a:rPr lang="ru-RU" smtClean="0"/>
              <a:pPr>
                <a:defRPr/>
              </a:pPr>
              <a:t>13.02.2022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B672EA-A365-493C-82C7-03653621CFF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840464"/>
      </p:ext>
    </p:extLst>
  </p:cSld>
  <p:clrMapOvr>
    <a:masterClrMapping/>
  </p:clrMapOvr>
  <p:transition spd="slow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6E36C-306C-470D-8321-115536DE091F}" type="datetimeFigureOut">
              <a:rPr lang="ru-RU" smtClean="0"/>
              <a:pPr>
                <a:defRPr/>
              </a:pPr>
              <a:t>13.02.2022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CD85B-D754-4AFA-AC6B-B27ADCFF14F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655486"/>
      </p:ext>
    </p:extLst>
  </p:cSld>
  <p:clrMapOvr>
    <a:masterClrMapping/>
  </p:clrMapOvr>
  <p:transition spd="slow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62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DF82E2F-5644-4F48-B189-E506FF0F473D}" type="datetimeFigureOut">
              <a:rPr lang="ru-RU" smtClean="0"/>
              <a:pPr>
                <a:defRPr/>
              </a:pPr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62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62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920B4D2-5652-467B-935F-5706ADAED5D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873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p:transition spd="slow">
    <p:newsflash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jpeg"/><Relationship Id="rId17" Type="http://schemas.openxmlformats.org/officeDocument/2006/relationships/image" Target="../media/image22.jpe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png"/><Relationship Id="rId1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pi.ru/content/otkrytyy-bank-zadaniy-ege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www.fipi.ru/content/otkrytyy-bank-zadaniy-oge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mcko.ru/pages/m_n_d_i-m_materials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4049" y="225557"/>
            <a:ext cx="9000563" cy="5486399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/>
              </a:rPr>
              <a:t>Современный </a:t>
            </a:r>
            <a:r>
              <a:rPr lang="ru-RU" sz="3200" b="1" dirty="0">
                <a:solidFill>
                  <a:srgbClr val="FF0000"/>
                </a:solidFill>
                <a:latin typeface="Times New Roman"/>
              </a:rPr>
              <a:t>урок географии: естественно-научная компетентность как основа формирования картины мира учащихся основной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</a:rPr>
              <a:t>школы</a:t>
            </a:r>
            <a:br>
              <a:rPr lang="ru-RU" sz="3200" b="1" dirty="0" smtClean="0">
                <a:solidFill>
                  <a:srgbClr val="FF0000"/>
                </a:solidFill>
                <a:latin typeface="Times New Roman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/>
              </a:rPr>
              <a:t>                                          </a:t>
            </a:r>
            <a:r>
              <a:rPr lang="ru-RU" sz="1800" b="1" dirty="0" smtClean="0">
                <a:latin typeface="Times New Roman"/>
              </a:rPr>
              <a:t>Подготовила: учитель географии</a:t>
            </a:r>
            <a:br>
              <a:rPr lang="ru-RU" sz="1800" b="1" dirty="0" smtClean="0">
                <a:latin typeface="Times New Roman"/>
              </a:rPr>
            </a:br>
            <a:r>
              <a:rPr lang="ru-RU" sz="1800" b="1" dirty="0">
                <a:latin typeface="Times New Roman"/>
              </a:rPr>
              <a:t> </a:t>
            </a:r>
            <a:r>
              <a:rPr lang="ru-RU" sz="1800" b="1" dirty="0" smtClean="0">
                <a:latin typeface="Times New Roman"/>
              </a:rPr>
              <a:t>                                                                МБОУ «Винницкая школа»</a:t>
            </a:r>
            <a:br>
              <a:rPr lang="ru-RU" sz="1800" b="1" dirty="0" smtClean="0">
                <a:latin typeface="Times New Roman"/>
              </a:rPr>
            </a:br>
            <a:r>
              <a:rPr lang="ru-RU" sz="1800" b="1" dirty="0">
                <a:latin typeface="Times New Roman"/>
              </a:rPr>
              <a:t> </a:t>
            </a:r>
            <a:r>
              <a:rPr lang="ru-RU" sz="1800" b="1" dirty="0" smtClean="0">
                <a:latin typeface="Times New Roman"/>
              </a:rPr>
              <a:t>                                                                          Мартыненко Лариса Викторовна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5632174"/>
            <a:ext cx="5971691" cy="271488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4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2022</a:t>
            </a:r>
            <a:endParaRPr lang="ru-RU" sz="4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44" y="624110"/>
            <a:ext cx="8911687" cy="5857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уровень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59988" y="1266092"/>
            <a:ext cx="9844624" cy="464513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Учащиеся могут 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выявлять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естественно-научные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аспекты во многих сложных жизненных ситуациях, применять естественнонаучные знания и знания о науке в этих ситуациях;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сравнивать, отбирать и оценивать соответствующие научные обоснования и доказательства для принятия решений в жизненных ситуациях;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устанавливать связи между отдельными знаниями и критически анализировать ситуации;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выстраивать обоснованные объяснения и давать аргументацию на основе критического анализа. У них хорошо сформированы исследовательские умения.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уровень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89212" y="1392702"/>
            <a:ext cx="8915400" cy="451852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Учащиеся могут 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эффективно анализировать различные ситуации и проблемы, в которых явно проявляются отдельные явления, и от них требуется сделать вывод о роли науки или технологии; 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выбрать или обобщить объяснения, основанные на знаниях различных разделов естествознания и технологии, и связать эти объяснения напрямую с отдельными аспектами жизненных ситуаций;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оценивать свои действия и сообщать о своих решениях, используя при этом естественнонаучные знания и обоснования.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уровень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9656" y="1392702"/>
            <a:ext cx="10744957" cy="451852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Учащиеся могут 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выявить ясно сформулированные научные проблемы в некоторых ситуациях;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отобрать факты и знания, необходимые для объяснения явлений;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применять простые модели или исследовательские стратегии;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интерпретировать и напрямую использовать естественнонаучные понятия из различных разделов естествознания;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формулировать короткие высказывания, используя факты;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принимать решения на основе естественнонаучных знаний.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уровень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86265" y="1181686"/>
            <a:ext cx="10618347" cy="472953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Учащиеся могут 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давать возможные объяснения в знакомых ситуациях на основе адекватных научных знаний;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делать выводы на основе простых исследований;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устанавливать прямые связи и буквально</a:t>
            </a:r>
            <a:r>
              <a:rPr lang="ru-RU" sz="2400" dirty="0" smtClean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интерпретировать результаты исследований или технологические решения.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Учащиеся, достигшие 1 уровня, имеют: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ограниченные знания, которые могут применять только в знакомых ситуациях. Они могут давать очевидные объяснения, которые явно следуют из имеющихся данных.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1349" y="624380"/>
            <a:ext cx="10393264" cy="881133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Второй уровень - базовая граница 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естественнонаучной грамотности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84149" y="1871003"/>
            <a:ext cx="9523071" cy="4459458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учащиеся начинают проявлять естественнонаучные компетенции, позволяющие им принимать участие в различных жизненных ситуациях, связанных с естествознанием и технологией.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Учащиеся, достигшие данного уровня, демонстрируют: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способность давать возможные объяснения в знакомых ситуациях на основе адекватных научных знаний;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делать выводы на основе простых исследований;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устанавливать прямые связи и буквально интерпретировать результаты простых исследований или технологических решений.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3"/>
          <p:cNvSpPr>
            <a:spLocks noChangeArrowheads="1"/>
          </p:cNvSpPr>
          <p:nvPr/>
        </p:nvSpPr>
        <p:spPr bwMode="auto">
          <a:xfrm>
            <a:off x="527051" y="116161"/>
            <a:ext cx="111379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91440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C0504D"/>
              </a:buClr>
              <a:buSzPct val="85000"/>
            </a:pPr>
            <a:r>
              <a:rPr lang="ru-RU" altLang="ru-RU" sz="3200" b="1" smtClean="0">
                <a:solidFill>
                  <a:srgbClr val="000099"/>
                </a:solidFill>
                <a:latin typeface="Comic Sans MS" pitchFamily="66" charset="0"/>
              </a:rPr>
              <a:t>Источники</a:t>
            </a:r>
          </a:p>
        </p:txBody>
      </p:sp>
      <p:pic>
        <p:nvPicPr>
          <p:cNvPr id="6147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33" y="476250"/>
            <a:ext cx="3348567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182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4464052" y="1142063"/>
            <a:ext cx="7296149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b="1" smtClean="0">
                <a:solidFill>
                  <a:prstClr val="black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Сборник эталонных заданий  естественно- научная грамотность (Просвещение)</a:t>
            </a:r>
            <a:endParaRPr lang="ru-RU" altLang="ru-RU" smtClean="0">
              <a:solidFill>
                <a:prstClr val="black"/>
              </a:solidFill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mtClean="0">
                <a:solidFill>
                  <a:prstClr val="black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Данный сборник рассчитан на учащихся 10-13 лет.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mtClean="0">
                <a:solidFill>
                  <a:prstClr val="black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Пособие охватывает области знаний таких предметов, как биология, химия, физика, астрономия и география. Это является и плюсом и минусом.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mtClean="0">
                <a:solidFill>
                  <a:prstClr val="black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Данное пособие не соответствует программе по биологии, например в 5 классе.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mtClean="0">
                <a:solidFill>
                  <a:prstClr val="black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Поэтому не совсем рационально использовать данный материал на уроках, так как у учащихся будет избыток информации. </a:t>
            </a:r>
          </a:p>
        </p:txBody>
      </p:sp>
      <p:grpSp>
        <p:nvGrpSpPr>
          <p:cNvPr id="6150" name="object 18"/>
          <p:cNvGrpSpPr>
            <a:grpSpLocks/>
          </p:cNvGrpSpPr>
          <p:nvPr/>
        </p:nvGrpSpPr>
        <p:grpSpPr bwMode="auto">
          <a:xfrm rot="-1024159">
            <a:off x="262649" y="4200525"/>
            <a:ext cx="4375151" cy="2071688"/>
            <a:chOff x="182879" y="1075944"/>
            <a:chExt cx="3919854" cy="2369820"/>
          </a:xfrm>
        </p:grpSpPr>
        <p:pic>
          <p:nvPicPr>
            <p:cNvPr id="6158" name="object 1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285" y="1251168"/>
              <a:ext cx="1193360" cy="1533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9" name="object 2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227" y="1267968"/>
              <a:ext cx="1091184" cy="1440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60" name="object 21"/>
            <p:cNvSpPr>
              <a:spLocks/>
            </p:cNvSpPr>
            <p:nvPr/>
          </p:nvSpPr>
          <p:spPr bwMode="auto">
            <a:xfrm>
              <a:off x="295655" y="1263396"/>
              <a:ext cx="1100455" cy="1449705"/>
            </a:xfrm>
            <a:custGeom>
              <a:avLst/>
              <a:gdLst>
                <a:gd name="T0" fmla="*/ 0 w 1100455"/>
                <a:gd name="T1" fmla="*/ 1449324 h 1449705"/>
                <a:gd name="T2" fmla="*/ 1100328 w 1100455"/>
                <a:gd name="T3" fmla="*/ 1449324 h 1449705"/>
                <a:gd name="T4" fmla="*/ 1100328 w 1100455"/>
                <a:gd name="T5" fmla="*/ 0 h 1449705"/>
                <a:gd name="T6" fmla="*/ 0 w 1100455"/>
                <a:gd name="T7" fmla="*/ 0 h 1449705"/>
                <a:gd name="T8" fmla="*/ 0 w 1100455"/>
                <a:gd name="T9" fmla="*/ 1449324 h 14497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00455"/>
                <a:gd name="T16" fmla="*/ 0 h 1449705"/>
                <a:gd name="T17" fmla="*/ 1100455 w 1100455"/>
                <a:gd name="T18" fmla="*/ 1449705 h 14497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00455" h="1449705">
                  <a:moveTo>
                    <a:pt x="0" y="1449324"/>
                  </a:moveTo>
                  <a:lnTo>
                    <a:pt x="1100328" y="1449324"/>
                  </a:lnTo>
                  <a:lnTo>
                    <a:pt x="1100328" y="0"/>
                  </a:lnTo>
                  <a:lnTo>
                    <a:pt x="0" y="0"/>
                  </a:lnTo>
                  <a:lnTo>
                    <a:pt x="0" y="1449324"/>
                  </a:lnTo>
                  <a:close/>
                </a:path>
              </a:pathLst>
            </a:custGeom>
            <a:noFill/>
            <a:ln w="9144">
              <a:solidFill>
                <a:srgbClr val="BEBEB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6161" name="object 2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2441" y="1883610"/>
              <a:ext cx="1193360" cy="1531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62" name="object 2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8383" y="1900427"/>
              <a:ext cx="1091184" cy="1438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63" name="object 24"/>
            <p:cNvSpPr>
              <a:spLocks/>
            </p:cNvSpPr>
            <p:nvPr/>
          </p:nvSpPr>
          <p:spPr bwMode="auto">
            <a:xfrm>
              <a:off x="1543812" y="1895855"/>
              <a:ext cx="1100455" cy="1447800"/>
            </a:xfrm>
            <a:custGeom>
              <a:avLst/>
              <a:gdLst>
                <a:gd name="T0" fmla="*/ 0 w 1100455"/>
                <a:gd name="T1" fmla="*/ 1447800 h 1447800"/>
                <a:gd name="T2" fmla="*/ 1100327 w 1100455"/>
                <a:gd name="T3" fmla="*/ 1447800 h 1447800"/>
                <a:gd name="T4" fmla="*/ 1100327 w 1100455"/>
                <a:gd name="T5" fmla="*/ 0 h 1447800"/>
                <a:gd name="T6" fmla="*/ 0 w 1100455"/>
                <a:gd name="T7" fmla="*/ 0 h 1447800"/>
                <a:gd name="T8" fmla="*/ 0 w 1100455"/>
                <a:gd name="T9" fmla="*/ 1447800 h 14478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00455"/>
                <a:gd name="T16" fmla="*/ 0 h 1447800"/>
                <a:gd name="T17" fmla="*/ 1100455 w 1100455"/>
                <a:gd name="T18" fmla="*/ 1447800 h 14478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00455" h="1447800">
                  <a:moveTo>
                    <a:pt x="0" y="1447800"/>
                  </a:moveTo>
                  <a:lnTo>
                    <a:pt x="1100327" y="1447800"/>
                  </a:lnTo>
                  <a:lnTo>
                    <a:pt x="1100327" y="0"/>
                  </a:lnTo>
                  <a:lnTo>
                    <a:pt x="0" y="0"/>
                  </a:lnTo>
                  <a:lnTo>
                    <a:pt x="0" y="1447800"/>
                  </a:lnTo>
                  <a:close/>
                </a:path>
              </a:pathLst>
            </a:custGeom>
            <a:noFill/>
            <a:ln w="9144">
              <a:solidFill>
                <a:srgbClr val="BEBEB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6164" name="object 2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79" y="1075944"/>
              <a:ext cx="1336548" cy="1723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65" name="object 26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931" y="1110996"/>
              <a:ext cx="1216152" cy="1603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66" name="object 27"/>
            <p:cNvSpPr>
              <a:spLocks/>
            </p:cNvSpPr>
            <p:nvPr/>
          </p:nvSpPr>
          <p:spPr bwMode="auto">
            <a:xfrm>
              <a:off x="213359" y="1106424"/>
              <a:ext cx="1225550" cy="1612900"/>
            </a:xfrm>
            <a:custGeom>
              <a:avLst/>
              <a:gdLst>
                <a:gd name="T0" fmla="*/ 0 w 1225550"/>
                <a:gd name="T1" fmla="*/ 1612391 h 1612900"/>
                <a:gd name="T2" fmla="*/ 1225296 w 1225550"/>
                <a:gd name="T3" fmla="*/ 1612391 h 1612900"/>
                <a:gd name="T4" fmla="*/ 1225296 w 1225550"/>
                <a:gd name="T5" fmla="*/ 0 h 1612900"/>
                <a:gd name="T6" fmla="*/ 0 w 1225550"/>
                <a:gd name="T7" fmla="*/ 0 h 1612900"/>
                <a:gd name="T8" fmla="*/ 0 w 1225550"/>
                <a:gd name="T9" fmla="*/ 1612391 h 16129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25550"/>
                <a:gd name="T16" fmla="*/ 0 h 1612900"/>
                <a:gd name="T17" fmla="*/ 1225550 w 1225550"/>
                <a:gd name="T18" fmla="*/ 1612900 h 16129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25550" h="1612900">
                  <a:moveTo>
                    <a:pt x="0" y="1612391"/>
                  </a:moveTo>
                  <a:lnTo>
                    <a:pt x="1225296" y="1612391"/>
                  </a:lnTo>
                  <a:lnTo>
                    <a:pt x="1225296" y="0"/>
                  </a:lnTo>
                  <a:lnTo>
                    <a:pt x="0" y="0"/>
                  </a:lnTo>
                  <a:lnTo>
                    <a:pt x="0" y="1612391"/>
                  </a:lnTo>
                  <a:close/>
                </a:path>
              </a:pathLst>
            </a:custGeom>
            <a:noFill/>
            <a:ln w="9143">
              <a:solidFill>
                <a:srgbClr val="BEBEB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6167" name="object 28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7612" y="1720595"/>
              <a:ext cx="1336548" cy="1725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68" name="object 29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2663" y="1755648"/>
              <a:ext cx="1216152" cy="16047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69" name="object 30"/>
            <p:cNvSpPr>
              <a:spLocks/>
            </p:cNvSpPr>
            <p:nvPr/>
          </p:nvSpPr>
          <p:spPr bwMode="auto">
            <a:xfrm>
              <a:off x="1498091" y="1751076"/>
              <a:ext cx="1225550" cy="1614170"/>
            </a:xfrm>
            <a:custGeom>
              <a:avLst/>
              <a:gdLst>
                <a:gd name="T0" fmla="*/ 0 w 1225550"/>
                <a:gd name="T1" fmla="*/ 1613915 h 1614170"/>
                <a:gd name="T2" fmla="*/ 1225296 w 1225550"/>
                <a:gd name="T3" fmla="*/ 1613915 h 1614170"/>
                <a:gd name="T4" fmla="*/ 1225296 w 1225550"/>
                <a:gd name="T5" fmla="*/ 0 h 1614170"/>
                <a:gd name="T6" fmla="*/ 0 w 1225550"/>
                <a:gd name="T7" fmla="*/ 0 h 1614170"/>
                <a:gd name="T8" fmla="*/ 0 w 1225550"/>
                <a:gd name="T9" fmla="*/ 1613915 h 16141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25550"/>
                <a:gd name="T16" fmla="*/ 0 h 1614170"/>
                <a:gd name="T17" fmla="*/ 1225550 w 1225550"/>
                <a:gd name="T18" fmla="*/ 1614170 h 16141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25550" h="1614170">
                  <a:moveTo>
                    <a:pt x="0" y="1613915"/>
                  </a:moveTo>
                  <a:lnTo>
                    <a:pt x="1225296" y="1613915"/>
                  </a:lnTo>
                  <a:lnTo>
                    <a:pt x="1225296" y="0"/>
                  </a:lnTo>
                  <a:lnTo>
                    <a:pt x="0" y="0"/>
                  </a:lnTo>
                  <a:lnTo>
                    <a:pt x="0" y="1613915"/>
                  </a:lnTo>
                  <a:close/>
                </a:path>
              </a:pathLst>
            </a:custGeom>
            <a:noFill/>
            <a:ln w="9144">
              <a:solidFill>
                <a:srgbClr val="BEBEB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6170" name="object 31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7584" y="1075944"/>
              <a:ext cx="1335023" cy="1723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71" name="object 32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2635" y="1110996"/>
              <a:ext cx="1214627" cy="1603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72" name="object 33"/>
            <p:cNvSpPr>
              <a:spLocks/>
            </p:cNvSpPr>
            <p:nvPr/>
          </p:nvSpPr>
          <p:spPr bwMode="auto">
            <a:xfrm>
              <a:off x="2798063" y="1106424"/>
              <a:ext cx="1224280" cy="1612900"/>
            </a:xfrm>
            <a:custGeom>
              <a:avLst/>
              <a:gdLst>
                <a:gd name="T0" fmla="*/ 0 w 1224279"/>
                <a:gd name="T1" fmla="*/ 1612391 h 1612900"/>
                <a:gd name="T2" fmla="*/ 1223774 w 1224279"/>
                <a:gd name="T3" fmla="*/ 1612391 h 1612900"/>
                <a:gd name="T4" fmla="*/ 1223774 w 1224279"/>
                <a:gd name="T5" fmla="*/ 0 h 1612900"/>
                <a:gd name="T6" fmla="*/ 0 w 1224279"/>
                <a:gd name="T7" fmla="*/ 0 h 1612900"/>
                <a:gd name="T8" fmla="*/ 0 w 1224279"/>
                <a:gd name="T9" fmla="*/ 1612391 h 16129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24279"/>
                <a:gd name="T16" fmla="*/ 0 h 1612900"/>
                <a:gd name="T17" fmla="*/ 1224279 w 1224279"/>
                <a:gd name="T18" fmla="*/ 1612900 h 16129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24279" h="1612900">
                  <a:moveTo>
                    <a:pt x="0" y="1612391"/>
                  </a:moveTo>
                  <a:lnTo>
                    <a:pt x="1223772" y="1612391"/>
                  </a:lnTo>
                  <a:lnTo>
                    <a:pt x="1223772" y="0"/>
                  </a:lnTo>
                  <a:lnTo>
                    <a:pt x="0" y="0"/>
                  </a:lnTo>
                  <a:lnTo>
                    <a:pt x="0" y="1612391"/>
                  </a:lnTo>
                  <a:close/>
                </a:path>
              </a:pathLst>
            </a:custGeom>
            <a:noFill/>
            <a:ln w="9144">
              <a:solidFill>
                <a:srgbClr val="BEBEB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6151" name="object 36"/>
          <p:cNvGrpSpPr>
            <a:grpSpLocks/>
          </p:cNvGrpSpPr>
          <p:nvPr/>
        </p:nvGrpSpPr>
        <p:grpSpPr bwMode="auto">
          <a:xfrm>
            <a:off x="5039835" y="4581798"/>
            <a:ext cx="2112433" cy="1871663"/>
            <a:chOff x="208682" y="4046171"/>
            <a:chExt cx="1282065" cy="1669414"/>
          </a:xfrm>
        </p:grpSpPr>
        <p:pic>
          <p:nvPicPr>
            <p:cNvPr id="6156" name="object 37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682" y="4046171"/>
              <a:ext cx="1281894" cy="16688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7" name="object 38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408" y="4053840"/>
              <a:ext cx="1216152" cy="1603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152" name="object 4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491" y="4581525"/>
            <a:ext cx="1919817" cy="182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153" name="object 41"/>
          <p:cNvGrpSpPr>
            <a:grpSpLocks/>
          </p:cNvGrpSpPr>
          <p:nvPr/>
        </p:nvGrpSpPr>
        <p:grpSpPr bwMode="auto">
          <a:xfrm>
            <a:off x="9647768" y="4581798"/>
            <a:ext cx="1729317" cy="1812925"/>
            <a:chOff x="2887852" y="4046171"/>
            <a:chExt cx="1262380" cy="1669414"/>
          </a:xfrm>
        </p:grpSpPr>
        <p:pic>
          <p:nvPicPr>
            <p:cNvPr id="6154" name="object 42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7852" y="4046171"/>
              <a:ext cx="1262127" cy="16688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5" name="object 43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5599" y="4053840"/>
              <a:ext cx="1196339" cy="1603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08789276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3"/>
          <p:cNvSpPr>
            <a:spLocks noChangeArrowheads="1"/>
          </p:cNvSpPr>
          <p:nvPr/>
        </p:nvSpPr>
        <p:spPr bwMode="auto">
          <a:xfrm>
            <a:off x="527051" y="188913"/>
            <a:ext cx="111379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91440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C0504D"/>
              </a:buClr>
              <a:buSzPct val="85000"/>
            </a:pPr>
            <a:r>
              <a:rPr lang="ru-RU" altLang="ru-RU" sz="3200" b="1" smtClean="0">
                <a:solidFill>
                  <a:srgbClr val="000099"/>
                </a:solidFill>
                <a:latin typeface="Comic Sans MS" pitchFamily="66" charset="0"/>
              </a:rPr>
              <a:t>Источники</a:t>
            </a:r>
          </a:p>
        </p:txBody>
      </p:sp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175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  <a:latin typeface="Calibri" pitchFamily="34" charset="0"/>
            </a:endParaRPr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33" y="836614"/>
            <a:ext cx="11201400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57579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3"/>
          <p:cNvSpPr>
            <a:spLocks noChangeArrowheads="1"/>
          </p:cNvSpPr>
          <p:nvPr/>
        </p:nvSpPr>
        <p:spPr bwMode="auto">
          <a:xfrm>
            <a:off x="527051" y="260350"/>
            <a:ext cx="111379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91440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C0504D"/>
              </a:buClr>
              <a:buSzPct val="85000"/>
            </a:pPr>
            <a:r>
              <a:rPr lang="ru-RU" altLang="ru-RU" sz="3200" b="1" smtClean="0">
                <a:solidFill>
                  <a:srgbClr val="000099"/>
                </a:solidFill>
                <a:latin typeface="Comic Sans MS" pitchFamily="66" charset="0"/>
              </a:rPr>
              <a:t>Источники</a:t>
            </a:r>
          </a:p>
        </p:txBody>
      </p:sp>
      <p:sp>
        <p:nvSpPr>
          <p:cNvPr id="8195" name="Rectangle 5"/>
          <p:cNvSpPr>
            <a:spLocks noChangeArrowheads="1"/>
          </p:cNvSpPr>
          <p:nvPr/>
        </p:nvSpPr>
        <p:spPr bwMode="auto">
          <a:xfrm>
            <a:off x="179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8196" name="Rectangle 6"/>
          <p:cNvSpPr>
            <a:spLocks noChangeArrowheads="1"/>
          </p:cNvSpPr>
          <p:nvPr/>
        </p:nvSpPr>
        <p:spPr bwMode="auto">
          <a:xfrm>
            <a:off x="4464050" y="1170012"/>
            <a:ext cx="7008283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smtClean="0">
                <a:solidFill>
                  <a:srgbClr val="FF0000"/>
                </a:solidFill>
                <a:latin typeface="Comic Sans MS" pitchFamily="66" charset="0"/>
              </a:rPr>
              <a:t>Сборник заданий от РАО ИСМО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z="2800" smtClean="0">
              <a:solidFill>
                <a:prstClr val="black"/>
              </a:solidFill>
              <a:latin typeface="Comic Sans MS" pitchFamily="66" charset="0"/>
            </a:endParaRP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800" smtClean="0">
                <a:solidFill>
                  <a:prstClr val="black"/>
                </a:solidFill>
                <a:latin typeface="Comic Sans MS" pitchFamily="66" charset="0"/>
              </a:rPr>
              <a:t>Данный сборник будет полезен не только ученикам, но и учителю, так как в нем собраны не только задания, но и отражен</a:t>
            </a: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800" smtClean="0">
                <a:solidFill>
                  <a:prstClr val="black"/>
                </a:solidFill>
                <a:latin typeface="Comic Sans MS" pitchFamily="66" charset="0"/>
              </a:rPr>
              <a:t> уровень задания</a:t>
            </a:r>
          </a:p>
        </p:txBody>
      </p:sp>
      <p:pic>
        <p:nvPicPr>
          <p:cNvPr id="7174" name="Рисунок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6234" y="1391479"/>
            <a:ext cx="3737816" cy="3783696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85807319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3"/>
          <p:cNvSpPr>
            <a:spLocks noChangeArrowheads="1"/>
          </p:cNvSpPr>
          <p:nvPr/>
        </p:nvSpPr>
        <p:spPr bwMode="auto">
          <a:xfrm>
            <a:off x="527051" y="188913"/>
            <a:ext cx="111379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91440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C0504D"/>
              </a:buClr>
              <a:buSzPct val="85000"/>
            </a:pPr>
            <a:r>
              <a:rPr lang="ru-RU" altLang="ru-RU" sz="3200" b="1" smtClean="0">
                <a:solidFill>
                  <a:srgbClr val="000099"/>
                </a:solidFill>
                <a:latin typeface="Comic Sans MS" pitchFamily="66" charset="0"/>
              </a:rPr>
              <a:t>Источники</a:t>
            </a:r>
          </a:p>
        </p:txBody>
      </p:sp>
      <p:sp>
        <p:nvSpPr>
          <p:cNvPr id="10243" name="Rectangle 5"/>
          <p:cNvSpPr>
            <a:spLocks noChangeArrowheads="1"/>
          </p:cNvSpPr>
          <p:nvPr/>
        </p:nvSpPr>
        <p:spPr bwMode="auto">
          <a:xfrm>
            <a:off x="163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10244" name="Rectangle 3"/>
          <p:cNvSpPr>
            <a:spLocks noChangeArrowheads="1"/>
          </p:cNvSpPr>
          <p:nvPr/>
        </p:nvSpPr>
        <p:spPr bwMode="auto">
          <a:xfrm>
            <a:off x="527052" y="968375"/>
            <a:ext cx="11233149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smtClean="0">
                <a:solidFill>
                  <a:prstClr val="black"/>
                </a:solidFill>
                <a:latin typeface="Comic Sans MS" pitchFamily="66" charset="0"/>
              </a:rPr>
              <a:t>ФИПИ</a:t>
            </a:r>
            <a:endParaRPr lang="en-US" altLang="ru-RU" sz="2800" smtClean="0">
              <a:solidFill>
                <a:prstClr val="black"/>
              </a:solidFill>
              <a:latin typeface="Comic Sans MS" pitchFamily="66" charset="0"/>
            </a:endParaRPr>
          </a:p>
        </p:txBody>
      </p:sp>
      <p:pic>
        <p:nvPicPr>
          <p:cNvPr id="1024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33" y="1484317"/>
            <a:ext cx="10560051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2086875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3"/>
          <p:cNvSpPr>
            <a:spLocks noChangeArrowheads="1"/>
          </p:cNvSpPr>
          <p:nvPr/>
        </p:nvSpPr>
        <p:spPr bwMode="auto">
          <a:xfrm>
            <a:off x="527051" y="188913"/>
            <a:ext cx="111379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91440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C0504D"/>
              </a:buClr>
              <a:buSzPct val="85000"/>
            </a:pPr>
            <a:r>
              <a:rPr lang="ru-RU" altLang="ru-RU" sz="3200" b="1" smtClean="0">
                <a:solidFill>
                  <a:srgbClr val="000099"/>
                </a:solidFill>
                <a:latin typeface="Comic Sans MS" pitchFamily="66" charset="0"/>
              </a:rPr>
              <a:t>Источники</a:t>
            </a:r>
          </a:p>
        </p:txBody>
      </p:sp>
      <p:sp>
        <p:nvSpPr>
          <p:cNvPr id="9219" name="Rectangle 5"/>
          <p:cNvSpPr>
            <a:spLocks noChangeArrowheads="1"/>
          </p:cNvSpPr>
          <p:nvPr/>
        </p:nvSpPr>
        <p:spPr bwMode="auto">
          <a:xfrm>
            <a:off x="170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  <a:latin typeface="Calibri" pitchFamily="34" charset="0"/>
            </a:endParaRPr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787" y="1844675"/>
            <a:ext cx="102743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Rectangle 3"/>
          <p:cNvSpPr>
            <a:spLocks noChangeArrowheads="1"/>
          </p:cNvSpPr>
          <p:nvPr/>
        </p:nvSpPr>
        <p:spPr bwMode="auto">
          <a:xfrm>
            <a:off x="940904" y="1112499"/>
            <a:ext cx="1081929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 smtClean="0">
                <a:solidFill>
                  <a:prstClr val="black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Использование интерактивных заданий на сайте </a:t>
            </a:r>
            <a:r>
              <a:rPr lang="en-US" altLang="ru-RU" sz="2800" dirty="0" err="1" smtClean="0">
                <a:solidFill>
                  <a:prstClr val="black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centeroko</a:t>
            </a:r>
            <a:r>
              <a:rPr lang="ru-RU" altLang="ru-RU" sz="2800" dirty="0" smtClean="0">
                <a:solidFill>
                  <a:prstClr val="black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en-US" altLang="ru-RU" sz="2800" dirty="0" err="1" smtClean="0">
                <a:solidFill>
                  <a:prstClr val="black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ru</a:t>
            </a:r>
            <a:endParaRPr lang="en-US" altLang="ru-RU" sz="2800" dirty="0" smtClean="0">
              <a:solidFill>
                <a:prstClr val="black"/>
              </a:solidFill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943822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Box 2"/>
          <p:cNvSpPr txBox="1">
            <a:spLocks noChangeArrowheads="1"/>
          </p:cNvSpPr>
          <p:nvPr/>
        </p:nvSpPr>
        <p:spPr bwMode="auto">
          <a:xfrm>
            <a:off x="1263806" y="1464334"/>
            <a:ext cx="1058770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такое естественнонаучная грамотность?</a:t>
            </a:r>
          </a:p>
        </p:txBody>
      </p:sp>
      <p:sp>
        <p:nvSpPr>
          <p:cNvPr id="5124" name="Прямоугольник 1"/>
          <p:cNvSpPr>
            <a:spLocks noChangeArrowheads="1"/>
          </p:cNvSpPr>
          <p:nvPr/>
        </p:nvSpPr>
        <p:spPr bwMode="auto">
          <a:xfrm>
            <a:off x="1003396" y="2627448"/>
            <a:ext cx="10587039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dirty="0">
                <a:solidFill>
                  <a:srgbClr val="80008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Естественнонаучная грамотность – это способность человека не только освоить естественнонаучные знания, но и уметь их применять в жизни. Она определяется как набор определенных компетентностей. 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Компетентность</a:t>
            </a:r>
            <a:r>
              <a:rPr lang="ru-RU" sz="2400" b="1" dirty="0">
                <a:solidFill>
                  <a:srgbClr val="80008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проще всего определить, как способность учащихся применять полученные в школе умения и знания в жизненных ситуациях. </a:t>
            </a:r>
            <a:endParaRPr lang="ru-RU" sz="2400" b="1" dirty="0">
              <a:solidFill>
                <a:srgbClr val="800080"/>
              </a:solidFill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object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69" y="1412875"/>
            <a:ext cx="10560051" cy="505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object 3"/>
          <p:cNvSpPr>
            <a:spLocks noGrp="1"/>
          </p:cNvSpPr>
          <p:nvPr>
            <p:ph type="title"/>
          </p:nvPr>
        </p:nvSpPr>
        <p:spPr>
          <a:xfrm>
            <a:off x="745222" y="170096"/>
            <a:ext cx="2758017" cy="504825"/>
          </a:xfrm>
        </p:spPr>
        <p:txBody>
          <a:bodyPr lIns="0" tIns="12700" rIns="0" bIns="0">
            <a:spAutoFit/>
          </a:bodyPr>
          <a:lstStyle/>
          <a:p>
            <a:pPr marL="12700" eaLnBrk="1" hangingPunct="1">
              <a:spcBef>
                <a:spcPts val="100"/>
              </a:spcBef>
            </a:pPr>
            <a:r>
              <a:rPr lang="ru-RU" altLang="ru-RU" sz="3200" b="1" smtClean="0">
                <a:solidFill>
                  <a:srgbClr val="000099"/>
                </a:solidFill>
                <a:latin typeface="Comic Sans MS" pitchFamily="66" charset="0"/>
              </a:rPr>
              <a:t>ФИПИ</a:t>
            </a:r>
          </a:p>
        </p:txBody>
      </p:sp>
      <p:sp>
        <p:nvSpPr>
          <p:cNvPr id="11268" name="object 4"/>
          <p:cNvSpPr txBox="1">
            <a:spLocks noChangeArrowheads="1"/>
          </p:cNvSpPr>
          <p:nvPr/>
        </p:nvSpPr>
        <p:spPr bwMode="auto">
          <a:xfrm>
            <a:off x="3503087" y="189145"/>
            <a:ext cx="8064500" cy="474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98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lnSpc>
                <a:spcPts val="365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3200" smtClean="0">
                <a:solidFill>
                  <a:prstClr val="black"/>
                </a:solidFill>
                <a:latin typeface="Comic Sans MS" pitchFamily="66" charset="0"/>
              </a:rPr>
              <a:t>Открытый банк заданий ЕГЭ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59001" y="692150"/>
            <a:ext cx="8832851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700" defTabSz="914400">
              <a:spcBef>
                <a:spcPts val="95"/>
              </a:spcBef>
              <a:defRPr/>
            </a:pPr>
            <a:r>
              <a:rPr lang="en-US" sz="2000" u="sng" spc="-5" dirty="0">
                <a:solidFill>
                  <a:srgbClr val="6B9F24"/>
                </a:solidFill>
                <a:uFill>
                  <a:solidFill>
                    <a:srgbClr val="6B9F24"/>
                  </a:solidFill>
                </a:uFill>
                <a:latin typeface="Comic Sans MS" pitchFamily="66" charset="0"/>
                <a:cs typeface="Calibri"/>
                <a:hlinkClick r:id="rId3"/>
              </a:rPr>
              <a:t>www.fipi.ru/content/otkrytyy-bank-zadaniy-ege</a:t>
            </a:r>
            <a:endParaRPr lang="en-US" sz="2000" dirty="0">
              <a:solidFill>
                <a:prstClr val="black"/>
              </a:solidFill>
              <a:latin typeface="Comic Sans MS" pitchFamily="66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62257031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object 3"/>
          <p:cNvSpPr>
            <a:spLocks noGrp="1"/>
          </p:cNvSpPr>
          <p:nvPr>
            <p:ph type="title"/>
          </p:nvPr>
        </p:nvSpPr>
        <p:spPr>
          <a:xfrm>
            <a:off x="745213" y="170082"/>
            <a:ext cx="2758017" cy="504825"/>
          </a:xfrm>
        </p:spPr>
        <p:txBody>
          <a:bodyPr lIns="0" tIns="12700" rIns="0" bIns="0">
            <a:spAutoFit/>
          </a:bodyPr>
          <a:lstStyle/>
          <a:p>
            <a:pPr marL="12700" eaLnBrk="1" hangingPunct="1">
              <a:spcBef>
                <a:spcPts val="100"/>
              </a:spcBef>
            </a:pPr>
            <a:r>
              <a:rPr lang="ru-RU" altLang="ru-RU" sz="3200" b="1" smtClean="0">
                <a:solidFill>
                  <a:srgbClr val="000099"/>
                </a:solidFill>
                <a:latin typeface="Comic Sans MS" pitchFamily="66" charset="0"/>
              </a:rPr>
              <a:t>ФИПИ</a:t>
            </a:r>
          </a:p>
        </p:txBody>
      </p:sp>
      <p:sp>
        <p:nvSpPr>
          <p:cNvPr id="12291" name="object 4"/>
          <p:cNvSpPr txBox="1">
            <a:spLocks noChangeArrowheads="1"/>
          </p:cNvSpPr>
          <p:nvPr/>
        </p:nvSpPr>
        <p:spPr bwMode="auto">
          <a:xfrm>
            <a:off x="3503084" y="189131"/>
            <a:ext cx="8449733" cy="474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98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lnSpc>
                <a:spcPts val="365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3200" smtClean="0">
                <a:solidFill>
                  <a:prstClr val="black"/>
                </a:solidFill>
                <a:latin typeface="Comic Sans MS" pitchFamily="66" charset="0"/>
              </a:rPr>
              <a:t>Открытый банк заданий ОГЭ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59036" y="692150"/>
            <a:ext cx="9698567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700" defTabSz="914400">
              <a:spcBef>
                <a:spcPts val="95"/>
              </a:spcBef>
              <a:defRPr/>
            </a:pPr>
            <a:r>
              <a:rPr lang="en-US" sz="2000" u="sng" spc="-5" dirty="0">
                <a:solidFill>
                  <a:prstClr val="black"/>
                </a:solidFill>
                <a:uFill>
                  <a:solidFill>
                    <a:srgbClr val="6B9F24"/>
                  </a:solidFill>
                </a:uFill>
                <a:latin typeface="Comic Sans MS" pitchFamily="66" charset="0"/>
                <a:cs typeface="Calibri"/>
                <a:hlinkClick r:id="rId2"/>
              </a:rPr>
              <a:t>http://www.fipi.ru/content/otkrytyy-bank-zadaniy-oge</a:t>
            </a:r>
            <a:endParaRPr lang="en-US" sz="2000" dirty="0">
              <a:solidFill>
                <a:prstClr val="black"/>
              </a:solidFill>
              <a:latin typeface="Comic Sans MS" pitchFamily="66" charset="0"/>
              <a:cs typeface="Calibri"/>
            </a:endParaRPr>
          </a:p>
        </p:txBody>
      </p:sp>
      <p:pic>
        <p:nvPicPr>
          <p:cNvPr id="12293" name="object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0" y="1341657"/>
            <a:ext cx="7681384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Прямоугольник 6"/>
          <p:cNvSpPr>
            <a:spLocks noChangeArrowheads="1"/>
          </p:cNvSpPr>
          <p:nvPr/>
        </p:nvSpPr>
        <p:spPr bwMode="auto">
          <a:xfrm>
            <a:off x="143936" y="5516782"/>
            <a:ext cx="11904133" cy="1015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904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defTabSz="914400" eaLnBrk="1" fontAlgn="base" hangingPunct="1">
              <a:spcBef>
                <a:spcPts val="288"/>
              </a:spcBef>
              <a:spcAft>
                <a:spcPct val="0"/>
              </a:spcAft>
            </a:pPr>
            <a:r>
              <a:rPr lang="ru-RU" altLang="ru-RU" sz="200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Школьники выбирают место для  катания на санках. Оцените, какой  из участков, обозначенных на карте  цифрами 1, 2 и 3, больше всего</a:t>
            </a:r>
          </a:p>
          <a:p>
            <a:pPr algn="just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подходит для этого. Для  обоснования вашего ответа  приведите 2 довода.</a:t>
            </a:r>
          </a:p>
        </p:txBody>
      </p:sp>
    </p:spTree>
    <p:extLst>
      <p:ext uri="{BB962C8B-B14F-4D97-AF65-F5344CB8AC3E}">
        <p14:creationId xmlns:p14="http://schemas.microsoft.com/office/powerpoint/2010/main" val="2608093584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927352" y="188913"/>
            <a:ext cx="6432549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>
              <a:defRPr/>
            </a:pPr>
            <a:r>
              <a:rPr lang="ru-RU" sz="2400" b="1" spc="-15" dirty="0">
                <a:solidFill>
                  <a:srgbClr val="000099"/>
                </a:solidFill>
                <a:latin typeface="Comic Sans MS" pitchFamily="66" charset="0"/>
                <a:cs typeface="Arial" charset="0"/>
              </a:rPr>
              <a:t>Типовые</a:t>
            </a:r>
            <a:r>
              <a:rPr lang="ru-RU" sz="2400" b="1" spc="-60" dirty="0">
                <a:solidFill>
                  <a:srgbClr val="000099"/>
                </a:solidFill>
                <a:latin typeface="Comic Sans MS" pitchFamily="66" charset="0"/>
                <a:cs typeface="Arial" charset="0"/>
              </a:rPr>
              <a:t> </a:t>
            </a:r>
            <a:r>
              <a:rPr lang="ru-RU" sz="2400" b="1" spc="-5" dirty="0">
                <a:solidFill>
                  <a:srgbClr val="000099"/>
                </a:solidFill>
                <a:latin typeface="Comic Sans MS" pitchFamily="66" charset="0"/>
                <a:cs typeface="Arial" charset="0"/>
              </a:rPr>
              <a:t>задания</a:t>
            </a:r>
            <a:r>
              <a:rPr lang="ru-RU" sz="2400" b="1" spc="-30" dirty="0">
                <a:solidFill>
                  <a:srgbClr val="000099"/>
                </a:solidFill>
                <a:latin typeface="Comic Sans MS" pitchFamily="66" charset="0"/>
                <a:cs typeface="Arial" charset="0"/>
              </a:rPr>
              <a:t> </a:t>
            </a:r>
            <a:r>
              <a:rPr lang="ru-RU" sz="2400" b="1" spc="-5" dirty="0">
                <a:solidFill>
                  <a:srgbClr val="000099"/>
                </a:solidFill>
                <a:latin typeface="Comic Sans MS" pitchFamily="66" charset="0"/>
                <a:cs typeface="Arial" charset="0"/>
              </a:rPr>
              <a:t>ОГЭ</a:t>
            </a:r>
            <a:endParaRPr lang="ru-RU" sz="2400" b="1" dirty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13315" name="object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17" y="665366"/>
            <a:ext cx="4250267" cy="388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object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700" y="405016"/>
            <a:ext cx="4320117" cy="18049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object 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723" y="2205241"/>
            <a:ext cx="3814233" cy="22764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object 2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20" y="4869066"/>
            <a:ext cx="4895849" cy="1800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object 2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333" y="4581728"/>
            <a:ext cx="4250267" cy="2092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297901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object 12"/>
          <p:cNvSpPr>
            <a:spLocks/>
          </p:cNvSpPr>
          <p:nvPr/>
        </p:nvSpPr>
        <p:spPr bwMode="auto">
          <a:xfrm>
            <a:off x="2849157" y="2716218"/>
            <a:ext cx="6455833" cy="2308225"/>
          </a:xfrm>
          <a:custGeom>
            <a:avLst/>
            <a:gdLst>
              <a:gd name="T0" fmla="*/ 0 w 4841875"/>
              <a:gd name="T1" fmla="*/ 3621024 h 3621404"/>
              <a:gd name="T2" fmla="*/ 4841748 w 4841875"/>
              <a:gd name="T3" fmla="*/ 3621024 h 3621404"/>
              <a:gd name="T4" fmla="*/ 4841748 w 4841875"/>
              <a:gd name="T5" fmla="*/ 0 h 3621404"/>
              <a:gd name="T6" fmla="*/ 0 w 4841875"/>
              <a:gd name="T7" fmla="*/ 0 h 3621404"/>
              <a:gd name="T8" fmla="*/ 0 w 4841875"/>
              <a:gd name="T9" fmla="*/ 3621024 h 36214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841875"/>
              <a:gd name="T16" fmla="*/ 0 h 3621404"/>
              <a:gd name="T17" fmla="*/ 4841875 w 4841875"/>
              <a:gd name="T18" fmla="*/ 3621404 h 362140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841875" h="3621404">
                <a:moveTo>
                  <a:pt x="0" y="3621024"/>
                </a:moveTo>
                <a:lnTo>
                  <a:pt x="4841748" y="3621024"/>
                </a:lnTo>
                <a:lnTo>
                  <a:pt x="4841748" y="0"/>
                </a:lnTo>
                <a:lnTo>
                  <a:pt x="0" y="0"/>
                </a:lnTo>
                <a:lnTo>
                  <a:pt x="0" y="3621024"/>
                </a:lnTo>
                <a:close/>
              </a:path>
            </a:pathLst>
          </a:custGeom>
          <a:noFill/>
          <a:ln w="9144">
            <a:solidFill>
              <a:srgbClr val="D9D9D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b="78137"/>
          <a:stretch>
            <a:fillRect/>
          </a:stretch>
        </p:blipFill>
        <p:spPr bwMode="auto">
          <a:xfrm>
            <a:off x="239235" y="0"/>
            <a:ext cx="11713633" cy="1557338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34435" y="1628775"/>
            <a:ext cx="872490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700" defTabSz="914400">
              <a:spcBef>
                <a:spcPts val="100"/>
              </a:spcBef>
              <a:defRPr/>
            </a:pPr>
            <a:r>
              <a:rPr lang="en-US" sz="2000" u="sng" spc="-5" dirty="0">
                <a:solidFill>
                  <a:prstClr val="black"/>
                </a:solidFill>
                <a:uFill>
                  <a:solidFill>
                    <a:srgbClr val="6B9F24"/>
                  </a:solidFill>
                </a:uFill>
                <a:latin typeface="Comic Sans MS" pitchFamily="66" charset="0"/>
                <a:cs typeface="Calibri"/>
                <a:hlinkClick r:id="rId3"/>
              </a:rPr>
              <a:t>https://mcko.ru/pages/m_n_d_i-m_materials</a:t>
            </a:r>
            <a:endParaRPr lang="en-US" sz="2000" dirty="0">
              <a:solidFill>
                <a:prstClr val="black"/>
              </a:solidFill>
              <a:latin typeface="Comic Sans MS" pitchFamily="66" charset="0"/>
              <a:cs typeface="Calibri"/>
            </a:endParaRPr>
          </a:p>
        </p:txBody>
      </p:sp>
      <p:pic>
        <p:nvPicPr>
          <p:cNvPr id="9" name="object 8"/>
          <p:cNvPicPr/>
          <p:nvPr/>
        </p:nvPicPr>
        <p:blipFill>
          <a:blip r:embed="rId4"/>
          <a:stretch>
            <a:fillRect/>
          </a:stretch>
        </p:blipFill>
        <p:spPr>
          <a:xfrm>
            <a:off x="239307" y="2060575"/>
            <a:ext cx="5329767" cy="4681538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object 4"/>
          <p:cNvPicPr/>
          <p:nvPr/>
        </p:nvPicPr>
        <p:blipFill>
          <a:blip r:embed="rId5"/>
          <a:stretch>
            <a:fillRect/>
          </a:stretch>
        </p:blipFill>
        <p:spPr>
          <a:xfrm>
            <a:off x="5808136" y="2781300"/>
            <a:ext cx="6239933" cy="172720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59963699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"/>
          <p:cNvSpPr>
            <a:spLocks noChangeArrowheads="1"/>
          </p:cNvSpPr>
          <p:nvPr/>
        </p:nvSpPr>
        <p:spPr bwMode="auto">
          <a:xfrm>
            <a:off x="431800" y="189077"/>
            <a:ext cx="11760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sz="2400" b="1" dirty="0" smtClean="0">
                <a:solidFill>
                  <a:srgbClr val="000099"/>
                </a:solidFill>
                <a:latin typeface="Comic Sans MS" pitchFamily="66" charset="0"/>
              </a:rPr>
              <a:t>http://center-imc.ru/wp-content/uploads/2020/02/10120.pdf</a:t>
            </a:r>
            <a:endParaRPr lang="ru-RU" altLang="ru-RU" sz="2400" b="1" dirty="0" smtClean="0">
              <a:solidFill>
                <a:srgbClr val="000099"/>
              </a:solidFill>
              <a:latin typeface="Comic Sans MS" pitchFamily="66" charset="0"/>
            </a:endParaRPr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994" y="1341438"/>
            <a:ext cx="8544983" cy="5041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365187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рямоугольник 2"/>
          <p:cNvSpPr>
            <a:spLocks noChangeArrowheads="1"/>
          </p:cNvSpPr>
          <p:nvPr/>
        </p:nvSpPr>
        <p:spPr bwMode="auto">
          <a:xfrm>
            <a:off x="814917" y="908050"/>
            <a:ext cx="10657416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z="3200" smtClean="0">
              <a:solidFill>
                <a:prstClr val="white"/>
              </a:solidFill>
              <a:latin typeface="Comic Sans MS" pitchFamily="66" charset="0"/>
            </a:endParaRPr>
          </a:p>
        </p:txBody>
      </p:sp>
      <p:sp>
        <p:nvSpPr>
          <p:cNvPr id="16387" name="TextBox 4"/>
          <p:cNvSpPr txBox="1">
            <a:spLocks noChangeArrowheads="1"/>
          </p:cNvSpPr>
          <p:nvPr/>
        </p:nvSpPr>
        <p:spPr bwMode="auto">
          <a:xfrm>
            <a:off x="624417" y="4941888"/>
            <a:ext cx="6720416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16388" name="Rectangle 3"/>
          <p:cNvSpPr>
            <a:spLocks noChangeArrowheads="1"/>
          </p:cNvSpPr>
          <p:nvPr/>
        </p:nvSpPr>
        <p:spPr bwMode="auto">
          <a:xfrm>
            <a:off x="527050" y="5295900"/>
            <a:ext cx="595206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z="2000" smtClean="0">
              <a:solidFill>
                <a:prstClr val="white"/>
              </a:solidFill>
              <a:latin typeface="Comic Sans MS" pitchFamily="66" charset="0"/>
            </a:endParaRPr>
          </a:p>
        </p:txBody>
      </p:sp>
      <p:sp>
        <p:nvSpPr>
          <p:cNvPr id="16389" name="Прямоугольник 6"/>
          <p:cNvSpPr>
            <a:spLocks noChangeArrowheads="1"/>
          </p:cNvSpPr>
          <p:nvPr/>
        </p:nvSpPr>
        <p:spPr bwMode="auto">
          <a:xfrm>
            <a:off x="527053" y="836613"/>
            <a:ext cx="1094528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z="2000" b="1" i="1" smtClean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6390" name="Прямоугольник 7"/>
          <p:cNvSpPr>
            <a:spLocks noChangeArrowheads="1"/>
          </p:cNvSpPr>
          <p:nvPr/>
        </p:nvSpPr>
        <p:spPr bwMode="auto">
          <a:xfrm>
            <a:off x="143935" y="115890"/>
            <a:ext cx="11808884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914400" eaLnBrk="1" fontAlgn="base" hangingPunct="1">
              <a:spcBef>
                <a:spcPts val="100"/>
              </a:spcBef>
              <a:spcAft>
                <a:spcPct val="0"/>
              </a:spcAft>
            </a:pPr>
            <a:r>
              <a:rPr lang="ru-RU" altLang="ru-RU" sz="2000" b="1" smtClean="0">
                <a:solidFill>
                  <a:srgbClr val="000099"/>
                </a:solidFill>
                <a:latin typeface="Comic Sans MS" pitchFamily="66" charset="0"/>
              </a:rPr>
              <a:t>Использование различных источников информации для решения практико-ориентированных и учебных задач (ВПР)</a:t>
            </a:r>
            <a:endParaRPr lang="ru-RU" altLang="ru-RU" sz="2000" smtClean="0">
              <a:solidFill>
                <a:srgbClr val="000099"/>
              </a:solidFill>
              <a:latin typeface="Comic Sans MS" pitchFamily="66" charset="0"/>
            </a:endParaRPr>
          </a:p>
        </p:txBody>
      </p:sp>
      <p:pic>
        <p:nvPicPr>
          <p:cNvPr id="16391" name="object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4" y="836614"/>
            <a:ext cx="5808133" cy="566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object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3" y="836613"/>
            <a:ext cx="5825067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8610112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ject 5"/>
          <p:cNvPicPr/>
          <p:nvPr/>
        </p:nvPicPr>
        <p:blipFill>
          <a:blip r:embed="rId2"/>
          <a:srcRect l="5127" r="5336" b="4324"/>
          <a:stretch>
            <a:fillRect/>
          </a:stretch>
        </p:blipFill>
        <p:spPr>
          <a:xfrm>
            <a:off x="334513" y="3573582"/>
            <a:ext cx="5856817" cy="2808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object 11"/>
          <p:cNvPicPr/>
          <p:nvPr/>
        </p:nvPicPr>
        <p:blipFill>
          <a:blip r:embed="rId3"/>
          <a:srcRect l="5205" t="7216" r="5393" b="32974"/>
          <a:stretch>
            <a:fillRect/>
          </a:stretch>
        </p:blipFill>
        <p:spPr>
          <a:xfrm>
            <a:off x="334464" y="404816"/>
            <a:ext cx="5761567" cy="26638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object 8"/>
          <p:cNvPicPr/>
          <p:nvPr/>
        </p:nvPicPr>
        <p:blipFill>
          <a:blip r:embed="rId4"/>
          <a:srcRect l="9124" r="4965" b="23909"/>
          <a:stretch>
            <a:fillRect/>
          </a:stretch>
        </p:blipFill>
        <p:spPr>
          <a:xfrm>
            <a:off x="6576487" y="2420938"/>
            <a:ext cx="5422900" cy="39608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3557" name="TextBox 23"/>
          <p:cNvSpPr txBox="1">
            <a:spLocks noChangeArrowheads="1"/>
          </p:cNvSpPr>
          <p:nvPr/>
        </p:nvSpPr>
        <p:spPr bwMode="auto">
          <a:xfrm>
            <a:off x="6383946" y="404814"/>
            <a:ext cx="556895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smtClean="0">
                <a:solidFill>
                  <a:srgbClr val="000099"/>
                </a:solidFill>
                <a:latin typeface="Comic Sans MS" pitchFamily="66" charset="0"/>
              </a:rPr>
              <a:t>География 5 класс «Солнечная система»</a:t>
            </a:r>
          </a:p>
        </p:txBody>
      </p:sp>
    </p:spTree>
    <p:extLst>
      <p:ext uri="{BB962C8B-B14F-4D97-AF65-F5344CB8AC3E}">
        <p14:creationId xmlns:p14="http://schemas.microsoft.com/office/powerpoint/2010/main" val="4053204565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object 12"/>
          <p:cNvSpPr>
            <a:spLocks/>
          </p:cNvSpPr>
          <p:nvPr/>
        </p:nvSpPr>
        <p:spPr bwMode="auto">
          <a:xfrm>
            <a:off x="2849096" y="2716218"/>
            <a:ext cx="6455833" cy="2308225"/>
          </a:xfrm>
          <a:custGeom>
            <a:avLst/>
            <a:gdLst>
              <a:gd name="T0" fmla="*/ 0 w 4841875"/>
              <a:gd name="T1" fmla="*/ 3621024 h 3621404"/>
              <a:gd name="T2" fmla="*/ 4841748 w 4841875"/>
              <a:gd name="T3" fmla="*/ 3621024 h 3621404"/>
              <a:gd name="T4" fmla="*/ 4841748 w 4841875"/>
              <a:gd name="T5" fmla="*/ 0 h 3621404"/>
              <a:gd name="T6" fmla="*/ 0 w 4841875"/>
              <a:gd name="T7" fmla="*/ 0 h 3621404"/>
              <a:gd name="T8" fmla="*/ 0 w 4841875"/>
              <a:gd name="T9" fmla="*/ 3621024 h 36214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841875"/>
              <a:gd name="T16" fmla="*/ 0 h 3621404"/>
              <a:gd name="T17" fmla="*/ 4841875 w 4841875"/>
              <a:gd name="T18" fmla="*/ 3621404 h 362140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841875" h="3621404">
                <a:moveTo>
                  <a:pt x="0" y="3621024"/>
                </a:moveTo>
                <a:lnTo>
                  <a:pt x="4841748" y="3621024"/>
                </a:lnTo>
                <a:lnTo>
                  <a:pt x="4841748" y="0"/>
                </a:lnTo>
                <a:lnTo>
                  <a:pt x="0" y="0"/>
                </a:lnTo>
                <a:lnTo>
                  <a:pt x="0" y="3621024"/>
                </a:lnTo>
                <a:close/>
              </a:path>
            </a:pathLst>
          </a:custGeom>
          <a:noFill/>
          <a:ln w="9144">
            <a:solidFill>
              <a:srgbClr val="D9D9D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1832" y="260354"/>
            <a:ext cx="11425767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4400">
              <a:defRPr/>
            </a:pPr>
            <a:r>
              <a:rPr lang="ru-RU" sz="2800" b="1" spc="-5" dirty="0" err="1">
                <a:solidFill>
                  <a:srgbClr val="000099"/>
                </a:solidFill>
                <a:latin typeface="Comic Sans MS" pitchFamily="66" charset="0"/>
                <a:cs typeface="Arial" charset="0"/>
              </a:rPr>
              <a:t>Климатограммы</a:t>
            </a:r>
            <a:endParaRPr lang="ru-RU" sz="2800" b="1" dirty="0">
              <a:solidFill>
                <a:srgbClr val="000099"/>
              </a:solidFill>
              <a:latin typeface="Comic Sans MS" pitchFamily="66" charset="0"/>
              <a:cs typeface="Arial" charset="0"/>
            </a:endParaRPr>
          </a:p>
        </p:txBody>
      </p:sp>
      <p:pic>
        <p:nvPicPr>
          <p:cNvPr id="24580" name="object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4" y="260443"/>
            <a:ext cx="3790949" cy="1628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1" name="object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9419" y="4941888"/>
            <a:ext cx="2806700" cy="1771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object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207" y="4941981"/>
            <a:ext cx="3382433" cy="1800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3" name="object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4" y="5013325"/>
            <a:ext cx="3361267" cy="17287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4" name="object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3" y="1916113"/>
            <a:ext cx="7171267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5" name="Прямоугольник 15"/>
          <p:cNvSpPr>
            <a:spLocks noChangeArrowheads="1"/>
          </p:cNvSpPr>
          <p:nvPr/>
        </p:nvSpPr>
        <p:spPr bwMode="auto">
          <a:xfrm>
            <a:off x="4078831" y="765175"/>
            <a:ext cx="7969249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4675" indent="-428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lnSpc>
                <a:spcPct val="107000"/>
              </a:lnSpc>
              <a:spcBef>
                <a:spcPts val="288"/>
              </a:spcBef>
              <a:spcAft>
                <a:spcPct val="0"/>
              </a:spcAft>
            </a:pPr>
            <a:r>
              <a:rPr lang="ru-RU" altLang="ru-RU" sz="2000" smtClean="0">
                <a:solidFill>
                  <a:srgbClr val="171717"/>
                </a:solidFill>
                <a:latin typeface="Comic Sans MS" pitchFamily="66" charset="0"/>
              </a:rPr>
              <a:t>Условия какого климатического  пояса</a:t>
            </a:r>
          </a:p>
          <a:p>
            <a:pPr defTabSz="914400" eaLnBrk="1" fontAlgn="base" hangingPunct="1">
              <a:lnSpc>
                <a:spcPct val="107000"/>
              </a:lnSpc>
              <a:spcBef>
                <a:spcPts val="288"/>
              </a:spcBef>
              <a:spcAft>
                <a:spcPct val="0"/>
              </a:spcAft>
            </a:pPr>
            <a:r>
              <a:rPr lang="ru-RU" altLang="ru-RU" sz="2000" smtClean="0">
                <a:solidFill>
                  <a:srgbClr val="171717"/>
                </a:solidFill>
                <a:latin typeface="Comic Sans MS" pitchFamily="66" charset="0"/>
              </a:rPr>
              <a:t>способствовали</a:t>
            </a:r>
            <a:r>
              <a:rPr lang="ru-RU" altLang="ru-RU" sz="2000" smtClean="0">
                <a:solidFill>
                  <a:prstClr val="black"/>
                </a:solidFill>
                <a:latin typeface="Comic Sans MS" pitchFamily="66" charset="0"/>
              </a:rPr>
              <a:t>  </a:t>
            </a:r>
            <a:r>
              <a:rPr lang="ru-RU" altLang="ru-RU" sz="2000" smtClean="0">
                <a:solidFill>
                  <a:srgbClr val="171717"/>
                </a:solidFill>
                <a:latin typeface="Comic Sans MS" pitchFamily="66" charset="0"/>
              </a:rPr>
              <a:t>возникновению и</a:t>
            </a:r>
          </a:p>
          <a:p>
            <a:pPr defTabSz="914400" eaLnBrk="1" fontAlgn="base" hangingPunct="1">
              <a:lnSpc>
                <a:spcPct val="107000"/>
              </a:lnSpc>
              <a:spcBef>
                <a:spcPts val="288"/>
              </a:spcBef>
              <a:spcAft>
                <a:spcPct val="0"/>
              </a:spcAft>
            </a:pPr>
            <a:r>
              <a:rPr lang="ru-RU" altLang="ru-RU" sz="2000" smtClean="0">
                <a:solidFill>
                  <a:srgbClr val="171717"/>
                </a:solidFill>
                <a:latin typeface="Comic Sans MS" pitchFamily="66" charset="0"/>
              </a:rPr>
              <a:t>развитию  античных цивилизаций Европы?</a:t>
            </a:r>
            <a:endParaRPr lang="ru-RU" altLang="ru-RU" sz="2000" smtClean="0">
              <a:solidFill>
                <a:prstClr val="black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733532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object 12"/>
          <p:cNvSpPr>
            <a:spLocks/>
          </p:cNvSpPr>
          <p:nvPr/>
        </p:nvSpPr>
        <p:spPr bwMode="auto">
          <a:xfrm>
            <a:off x="2849077" y="2716218"/>
            <a:ext cx="6455833" cy="2308225"/>
          </a:xfrm>
          <a:custGeom>
            <a:avLst/>
            <a:gdLst>
              <a:gd name="T0" fmla="*/ 0 w 4841875"/>
              <a:gd name="T1" fmla="*/ 3621024 h 3621404"/>
              <a:gd name="T2" fmla="*/ 4841748 w 4841875"/>
              <a:gd name="T3" fmla="*/ 3621024 h 3621404"/>
              <a:gd name="T4" fmla="*/ 4841748 w 4841875"/>
              <a:gd name="T5" fmla="*/ 0 h 3621404"/>
              <a:gd name="T6" fmla="*/ 0 w 4841875"/>
              <a:gd name="T7" fmla="*/ 0 h 3621404"/>
              <a:gd name="T8" fmla="*/ 0 w 4841875"/>
              <a:gd name="T9" fmla="*/ 3621024 h 36214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841875"/>
              <a:gd name="T16" fmla="*/ 0 h 3621404"/>
              <a:gd name="T17" fmla="*/ 4841875 w 4841875"/>
              <a:gd name="T18" fmla="*/ 3621404 h 362140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841875" h="3621404">
                <a:moveTo>
                  <a:pt x="0" y="3621024"/>
                </a:moveTo>
                <a:lnTo>
                  <a:pt x="4841748" y="3621024"/>
                </a:lnTo>
                <a:lnTo>
                  <a:pt x="4841748" y="0"/>
                </a:lnTo>
                <a:lnTo>
                  <a:pt x="0" y="0"/>
                </a:lnTo>
                <a:lnTo>
                  <a:pt x="0" y="3621024"/>
                </a:lnTo>
                <a:close/>
              </a:path>
            </a:pathLst>
          </a:custGeom>
          <a:noFill/>
          <a:ln w="9144">
            <a:solidFill>
              <a:srgbClr val="D9D9D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936" y="188913"/>
            <a:ext cx="11904133" cy="5222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4400">
              <a:defRPr/>
            </a:pPr>
            <a:r>
              <a:rPr lang="ru-RU" sz="2800" b="1" dirty="0">
                <a:solidFill>
                  <a:srgbClr val="000099"/>
                </a:solidFill>
                <a:latin typeface="Comic Sans MS" pitchFamily="66" charset="0"/>
                <a:cs typeface="Arial" charset="0"/>
              </a:rPr>
              <a:t>Исчисление </a:t>
            </a:r>
            <a:r>
              <a:rPr lang="ru-RU" sz="2800" b="1" spc="-5" dirty="0">
                <a:solidFill>
                  <a:srgbClr val="000099"/>
                </a:solidFill>
                <a:latin typeface="Comic Sans MS" pitchFamily="66" charset="0"/>
                <a:cs typeface="Arial" charset="0"/>
              </a:rPr>
              <a:t>времени</a:t>
            </a:r>
            <a:r>
              <a:rPr lang="ru-RU" sz="2800" b="1" dirty="0">
                <a:solidFill>
                  <a:srgbClr val="000099"/>
                </a:solidFill>
                <a:latin typeface="Comic Sans MS" pitchFamily="66" charset="0"/>
                <a:cs typeface="Arial" charset="0"/>
              </a:rPr>
              <a:t> </a:t>
            </a:r>
            <a:r>
              <a:rPr lang="ru-RU" sz="2800" b="1" spc="-5" dirty="0">
                <a:solidFill>
                  <a:srgbClr val="000099"/>
                </a:solidFill>
                <a:latin typeface="Comic Sans MS" pitchFamily="66" charset="0"/>
                <a:cs typeface="Arial" charset="0"/>
              </a:rPr>
              <a:t>на</a:t>
            </a:r>
            <a:r>
              <a:rPr lang="ru-RU" sz="2800" b="1" dirty="0">
                <a:solidFill>
                  <a:srgbClr val="000099"/>
                </a:solidFill>
                <a:latin typeface="Comic Sans MS" pitchFamily="66" charset="0"/>
                <a:cs typeface="Arial" charset="0"/>
              </a:rPr>
              <a:t> </a:t>
            </a:r>
            <a:r>
              <a:rPr lang="ru-RU" sz="2800" b="1" spc="-5" dirty="0">
                <a:solidFill>
                  <a:srgbClr val="000099"/>
                </a:solidFill>
                <a:latin typeface="Comic Sans MS" pitchFamily="66" charset="0"/>
                <a:cs typeface="Arial" charset="0"/>
              </a:rPr>
              <a:t>территории</a:t>
            </a:r>
            <a:r>
              <a:rPr lang="ru-RU" sz="2800" b="1" spc="-10" dirty="0">
                <a:solidFill>
                  <a:srgbClr val="000099"/>
                </a:solidFill>
                <a:latin typeface="Comic Sans MS" pitchFamily="66" charset="0"/>
                <a:cs typeface="Arial" charset="0"/>
              </a:rPr>
              <a:t> </a:t>
            </a:r>
            <a:r>
              <a:rPr lang="ru-RU" sz="2800" b="1" spc="-5" dirty="0">
                <a:solidFill>
                  <a:srgbClr val="000099"/>
                </a:solidFill>
                <a:latin typeface="Comic Sans MS" pitchFamily="66" charset="0"/>
                <a:cs typeface="Arial" charset="0"/>
              </a:rPr>
              <a:t>России</a:t>
            </a:r>
            <a:endParaRPr lang="ru-RU" sz="2800" b="1" dirty="0">
              <a:solidFill>
                <a:srgbClr val="000099"/>
              </a:solidFill>
              <a:latin typeface="Comic Sans MS" pitchFamily="66" charset="0"/>
              <a:cs typeface="Arial" charset="0"/>
            </a:endParaRPr>
          </a:p>
        </p:txBody>
      </p:sp>
      <p:pic>
        <p:nvPicPr>
          <p:cNvPr id="25604" name="object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27" y="836678"/>
            <a:ext cx="6625167" cy="2879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605" name="object 8"/>
          <p:cNvGrpSpPr>
            <a:grpSpLocks/>
          </p:cNvGrpSpPr>
          <p:nvPr/>
        </p:nvGrpSpPr>
        <p:grpSpPr bwMode="auto">
          <a:xfrm>
            <a:off x="912284" y="4941888"/>
            <a:ext cx="2404533" cy="1293812"/>
            <a:chOff x="656844" y="5105400"/>
            <a:chExt cx="1804670" cy="1294130"/>
          </a:xfrm>
        </p:grpSpPr>
        <p:pic>
          <p:nvPicPr>
            <p:cNvPr id="25610" name="object 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944" y="5143500"/>
              <a:ext cx="1728216" cy="1189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11" name="object 10"/>
            <p:cNvSpPr>
              <a:spLocks/>
            </p:cNvSpPr>
            <p:nvPr/>
          </p:nvSpPr>
          <p:spPr bwMode="auto">
            <a:xfrm>
              <a:off x="675894" y="5124450"/>
              <a:ext cx="1766570" cy="1256030"/>
            </a:xfrm>
            <a:custGeom>
              <a:avLst/>
              <a:gdLst>
                <a:gd name="T0" fmla="*/ 0 w 1766570"/>
                <a:gd name="T1" fmla="*/ 1255776 h 1256029"/>
                <a:gd name="T2" fmla="*/ 1766316 w 1766570"/>
                <a:gd name="T3" fmla="*/ 1255776 h 1256029"/>
                <a:gd name="T4" fmla="*/ 1766316 w 1766570"/>
                <a:gd name="T5" fmla="*/ 0 h 1256029"/>
                <a:gd name="T6" fmla="*/ 0 w 1766570"/>
                <a:gd name="T7" fmla="*/ 0 h 1256029"/>
                <a:gd name="T8" fmla="*/ 0 w 1766570"/>
                <a:gd name="T9" fmla="*/ 1255776 h 12560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66570"/>
                <a:gd name="T16" fmla="*/ 0 h 1256029"/>
                <a:gd name="T17" fmla="*/ 1766570 w 1766570"/>
                <a:gd name="T18" fmla="*/ 1256029 h 12560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66570" h="1256029">
                  <a:moveTo>
                    <a:pt x="0" y="1255776"/>
                  </a:moveTo>
                  <a:lnTo>
                    <a:pt x="1766316" y="1255776"/>
                  </a:lnTo>
                  <a:lnTo>
                    <a:pt x="1766316" y="0"/>
                  </a:lnTo>
                  <a:lnTo>
                    <a:pt x="0" y="0"/>
                  </a:lnTo>
                  <a:lnTo>
                    <a:pt x="0" y="1255776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5606" name="Прямоугольник 8"/>
          <p:cNvSpPr>
            <a:spLocks noChangeArrowheads="1"/>
          </p:cNvSpPr>
          <p:nvPr/>
        </p:nvSpPr>
        <p:spPr bwMode="auto">
          <a:xfrm>
            <a:off x="1007535" y="4508500"/>
            <a:ext cx="2400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ts val="100"/>
              </a:spcBef>
              <a:spcAft>
                <a:spcPct val="0"/>
              </a:spcAft>
            </a:pPr>
            <a:r>
              <a:rPr lang="ru-RU" altLang="ru-RU" b="1" smtClean="0">
                <a:solidFill>
                  <a:prstClr val="black"/>
                </a:solidFill>
                <a:latin typeface="Comic Sans MS" pitchFamily="66" charset="0"/>
              </a:rPr>
              <a:t>1 пассажир</a:t>
            </a:r>
            <a:endParaRPr lang="ru-RU" altLang="ru-RU" smtClean="0">
              <a:solidFill>
                <a:prstClr val="black"/>
              </a:solidFill>
              <a:latin typeface="Comic Sans MS" pitchFamily="66" charset="0"/>
            </a:endParaRPr>
          </a:p>
        </p:txBody>
      </p:sp>
      <p:pic>
        <p:nvPicPr>
          <p:cNvPr id="25607" name="object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353" y="5046728"/>
            <a:ext cx="5738283" cy="1158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8" name="Прямоугольник 10"/>
          <p:cNvSpPr>
            <a:spLocks noChangeArrowheads="1"/>
          </p:cNvSpPr>
          <p:nvPr/>
        </p:nvSpPr>
        <p:spPr bwMode="auto">
          <a:xfrm>
            <a:off x="5247217" y="4508500"/>
            <a:ext cx="2097616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ts val="100"/>
              </a:spcBef>
              <a:spcAft>
                <a:spcPct val="0"/>
              </a:spcAft>
            </a:pPr>
            <a:r>
              <a:rPr lang="ru-RU" altLang="ru-RU" b="1" smtClean="0">
                <a:solidFill>
                  <a:prstClr val="black"/>
                </a:solidFill>
                <a:latin typeface="Comic Sans MS" pitchFamily="66" charset="0"/>
              </a:rPr>
              <a:t>2пассажир</a:t>
            </a:r>
            <a:endParaRPr lang="ru-RU" altLang="ru-RU" smtClean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5609" name="Прямоугольник 11"/>
          <p:cNvSpPr>
            <a:spLocks noChangeArrowheads="1"/>
          </p:cNvSpPr>
          <p:nvPr/>
        </p:nvSpPr>
        <p:spPr bwMode="auto">
          <a:xfrm>
            <a:off x="7056969" y="836646"/>
            <a:ext cx="4895851" cy="28623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lnSpc>
                <a:spcPts val="2725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mtClean="0">
                <a:solidFill>
                  <a:prstClr val="black"/>
                </a:solidFill>
                <a:latin typeface="Comic Sans MS" pitchFamily="66" charset="0"/>
              </a:rPr>
              <a:t>2 пассажира, купившие билет на самолет, с удивлением увидели, что время прибытия их рейсов в пункт назначения раньше, чем время  вылета из пункта отправления. Помогите  пассажирам разобраться в данной ситуации. Вы можете назвать пункты прилета  и пункты вылета?</a:t>
            </a:r>
          </a:p>
        </p:txBody>
      </p:sp>
    </p:spTree>
    <p:extLst>
      <p:ext uri="{BB962C8B-B14F-4D97-AF65-F5344CB8AC3E}">
        <p14:creationId xmlns:p14="http://schemas.microsoft.com/office/powerpoint/2010/main" val="561558934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Прямоугольник 2"/>
          <p:cNvSpPr>
            <a:spLocks noChangeArrowheads="1"/>
          </p:cNvSpPr>
          <p:nvPr/>
        </p:nvSpPr>
        <p:spPr bwMode="auto">
          <a:xfrm>
            <a:off x="814917" y="908050"/>
            <a:ext cx="10657416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z="3200" smtClean="0">
              <a:solidFill>
                <a:prstClr val="white"/>
              </a:solidFill>
              <a:latin typeface="Comic Sans MS" pitchFamily="66" charset="0"/>
            </a:endParaRPr>
          </a:p>
        </p:txBody>
      </p:sp>
      <p:sp>
        <p:nvSpPr>
          <p:cNvPr id="26627" name="TextBox 4"/>
          <p:cNvSpPr txBox="1">
            <a:spLocks noChangeArrowheads="1"/>
          </p:cNvSpPr>
          <p:nvPr/>
        </p:nvSpPr>
        <p:spPr bwMode="auto">
          <a:xfrm>
            <a:off x="624417" y="4941888"/>
            <a:ext cx="6720416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26628" name="Rectangle 3"/>
          <p:cNvSpPr>
            <a:spLocks noChangeArrowheads="1"/>
          </p:cNvSpPr>
          <p:nvPr/>
        </p:nvSpPr>
        <p:spPr bwMode="auto">
          <a:xfrm>
            <a:off x="527050" y="5295900"/>
            <a:ext cx="595206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z="2000" smtClean="0">
              <a:solidFill>
                <a:prstClr val="white"/>
              </a:solidFill>
              <a:latin typeface="Comic Sans MS" pitchFamily="66" charset="0"/>
            </a:endParaRPr>
          </a:p>
        </p:txBody>
      </p:sp>
      <p:sp>
        <p:nvSpPr>
          <p:cNvPr id="26629" name="Прямоугольник 6"/>
          <p:cNvSpPr>
            <a:spLocks noChangeArrowheads="1"/>
          </p:cNvSpPr>
          <p:nvPr/>
        </p:nvSpPr>
        <p:spPr bwMode="auto">
          <a:xfrm>
            <a:off x="1033670" y="836617"/>
            <a:ext cx="10438666" cy="372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 smtClean="0">
                <a:solidFill>
                  <a:srgbClr val="000099"/>
                </a:solidFill>
                <a:latin typeface="Comic Sans MS" pitchFamily="66" charset="0"/>
                <a:cs typeface="Times New Roman" pitchFamily="18" charset="0"/>
              </a:rPr>
              <a:t>«Школа не должна научить  на всю жизнь, </a:t>
            </a:r>
            <a:br>
              <a:rPr lang="ru-RU" altLang="ru-RU" sz="3600" b="1" dirty="0" smtClean="0">
                <a:solidFill>
                  <a:srgbClr val="000099"/>
                </a:solidFill>
                <a:latin typeface="Comic Sans MS" pitchFamily="66" charset="0"/>
                <a:cs typeface="Times New Roman" pitchFamily="18" charset="0"/>
              </a:rPr>
            </a:br>
            <a:r>
              <a:rPr lang="ru-RU" altLang="ru-RU" sz="3600" b="1" dirty="0" smtClean="0">
                <a:solidFill>
                  <a:srgbClr val="000099"/>
                </a:solidFill>
                <a:latin typeface="Comic Sans MS" pitchFamily="66" charset="0"/>
                <a:cs typeface="Times New Roman" pitchFamily="18" charset="0"/>
              </a:rPr>
              <a:t>Школа должна научить  учиться всю жизнь»</a:t>
            </a:r>
            <a:r>
              <a:rPr lang="ru-RU" altLang="ru-RU" sz="3200" b="1" dirty="0" smtClean="0">
                <a:solidFill>
                  <a:prstClr val="white"/>
                </a:solidFill>
                <a:latin typeface="Comic Sans MS" pitchFamily="66" charset="0"/>
                <a:cs typeface="Times New Roman" pitchFamily="18" charset="0"/>
              </a:rPr>
              <a:t/>
            </a:r>
            <a:br>
              <a:rPr lang="ru-RU" altLang="ru-RU" sz="3200" b="1" dirty="0" smtClean="0">
                <a:solidFill>
                  <a:prstClr val="white"/>
                </a:solidFill>
                <a:latin typeface="Comic Sans MS" pitchFamily="66" charset="0"/>
                <a:cs typeface="Times New Roman" pitchFamily="18" charset="0"/>
              </a:rPr>
            </a:br>
            <a:r>
              <a:rPr lang="ru-RU" altLang="ru-RU" sz="3200" b="1" dirty="0" smtClean="0">
                <a:solidFill>
                  <a:prstClr val="white"/>
                </a:solidFill>
                <a:latin typeface="Comic Sans MS" pitchFamily="66" charset="0"/>
                <a:cs typeface="Times New Roman" pitchFamily="18" charset="0"/>
              </a:rPr>
              <a:t>                     </a:t>
            </a:r>
            <a:r>
              <a:rPr lang="ru-RU" altLang="ru-RU" sz="2000" b="1" i="1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Восточная </a:t>
            </a:r>
            <a:r>
              <a:rPr lang="ru-RU" altLang="ru-RU" sz="2000" b="1" i="1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мудрость</a:t>
            </a: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z="2000" b="1" i="1" dirty="0">
              <a:solidFill>
                <a:prstClr val="black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z="2000" b="1" i="1" dirty="0" smtClean="0">
              <a:solidFill>
                <a:prstClr val="black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7200" b="1" dirty="0">
                <a:solidFill>
                  <a:srgbClr val="92D050"/>
                </a:solidFill>
              </a:rPr>
              <a:t>Спасибо за внимание!</a:t>
            </a:r>
            <a:endParaRPr lang="ru-RU" altLang="ru-RU" sz="7200" b="1" i="1" dirty="0">
              <a:solidFill>
                <a:srgbClr val="92D050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z="2000" b="1" i="1" dirty="0" smtClean="0">
              <a:solidFill>
                <a:prstClr val="black"/>
              </a:solidFill>
              <a:latin typeface="Comic Sans MS" pitchFamily="66" charset="0"/>
            </a:endParaRPr>
          </a:p>
        </p:txBody>
      </p:sp>
      <p:pic>
        <p:nvPicPr>
          <p:cNvPr id="26630" name="Содержимое 3" descr="5bbd348ed10626c96a49dd6b23c04d80.gif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3357563"/>
            <a:ext cx="5715000" cy="312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3781500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3" y="239421"/>
            <a:ext cx="10407332" cy="111134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Соответствие умений, или компетентностей, с требованиями ФГОС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1384" y="1434914"/>
          <a:ext cx="11910646" cy="53050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0135"/>
                <a:gridCol w="7310511"/>
              </a:tblGrid>
              <a:tr h="489008">
                <a:tc>
                  <a:txBody>
                    <a:bodyPr/>
                    <a:lstStyle/>
                    <a:p>
                      <a:r>
                        <a:rPr lang="ru-RU" sz="18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Компетентности, определяющие естественнонаучную грамотность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Требования ФГОС ООО к результатам образования</a:t>
                      </a:r>
                      <a:endParaRPr lang="ru-RU" dirty="0"/>
                    </a:p>
                  </a:txBody>
                  <a:tcPr/>
                </a:tc>
              </a:tr>
              <a:tr h="1520213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понимание основных особенностей естественнонаучного исследования (или естественнонаучного метода познания)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приобретение опыта применения научных методов познания (предметный результат – физика); приобретение опыта использования различных методов изучения веществ (предметный результат – химия); приобретение опыта использования методов биологической науки (предметный результат – биология)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70977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умение объяснять или описывать естественнонаучные явления на основе имеющихся научных знаний, а также умение прогнозировать изменения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умение создавать, применять и преобразовывать знаки и символы, модели и схемы для решения учебных и познавательных задач (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метапредметный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результат образования)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956034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умение использовать научные доказательства и имеющиеся данные для получения выводов, их анализа и оценки достоверности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умение определять понятия, создавать обобщения, устанавливать аналогии, классифицировать, самостоятельно выбирать основания и критерии для классификации, устанавливать причинно- следственные связи, строить логическое рассуждение, умозаключение (индуктивное, дедуктивное и по аналогии) и делать выводы (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метапредметный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результат)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Инструментарий PISA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5923" y="1524000"/>
            <a:ext cx="9858692" cy="4387222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близкие к реальным проблемные ситуации, связанные с разнообразными аспектами окружающей жизни и требующие для своего решения не только знания основных учебных предметов, но и сформированности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общеучебных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 интеллектуальных умений.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От учащихся требуется продемонстрировать компетенции в определенном контексте.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085" y="261390"/>
            <a:ext cx="8450931" cy="6338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3636999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7" name="Группа 29"/>
          <p:cNvGrpSpPr>
            <a:grpSpLocks/>
          </p:cNvGrpSpPr>
          <p:nvPr/>
        </p:nvGrpSpPr>
        <p:grpSpPr bwMode="auto">
          <a:xfrm>
            <a:off x="759657" y="745858"/>
            <a:ext cx="11114846" cy="4788437"/>
            <a:chOff x="837303" y="1992374"/>
            <a:chExt cx="11077020" cy="3568464"/>
          </a:xfrm>
        </p:grpSpPr>
        <p:grpSp>
          <p:nvGrpSpPr>
            <p:cNvPr id="6148" name="Группа 8"/>
            <p:cNvGrpSpPr>
              <a:grpSpLocks/>
            </p:cNvGrpSpPr>
            <p:nvPr/>
          </p:nvGrpSpPr>
          <p:grpSpPr bwMode="auto">
            <a:xfrm>
              <a:off x="837303" y="3770256"/>
              <a:ext cx="2603370" cy="1747722"/>
              <a:chOff x="2922091" y="1677377"/>
              <a:chExt cx="2507995" cy="1747722"/>
            </a:xfrm>
          </p:grpSpPr>
          <p:sp>
            <p:nvSpPr>
              <p:cNvPr id="6162" name="TextBox 9"/>
              <p:cNvSpPr txBox="1">
                <a:spLocks noChangeArrowheads="1"/>
              </p:cNvSpPr>
              <p:nvPr/>
            </p:nvSpPr>
            <p:spPr bwMode="auto">
              <a:xfrm>
                <a:off x="3065088" y="1856096"/>
                <a:ext cx="2312902" cy="11697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lang="ru-RU" altLang="ru-RU" sz="3200" b="1" dirty="0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Научное </a:t>
                </a:r>
              </a:p>
              <a:p>
                <a:pPr algn="ctr" eaLnBrk="1" hangingPunct="1"/>
                <a:r>
                  <a:rPr lang="ru-RU" altLang="ru-RU" sz="3200" b="1" dirty="0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объяснение </a:t>
                </a:r>
              </a:p>
              <a:p>
                <a:pPr algn="ctr" eaLnBrk="1" hangingPunct="1"/>
                <a:r>
                  <a:rPr lang="ru-RU" altLang="ru-RU" sz="3200" b="1" dirty="0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явлений</a:t>
                </a:r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2922091" y="1677377"/>
                <a:ext cx="2507995" cy="1747722"/>
              </a:xfrm>
              <a:prstGeom prst="rect">
                <a:avLst/>
              </a:prstGeom>
              <a:noFill/>
              <a:ln w="38100">
                <a:solidFill>
                  <a:srgbClr val="800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6149" name="Группа 11"/>
            <p:cNvGrpSpPr>
              <a:grpSpLocks/>
            </p:cNvGrpSpPr>
            <p:nvPr/>
          </p:nvGrpSpPr>
          <p:grpSpPr bwMode="auto">
            <a:xfrm>
              <a:off x="3862927" y="3813117"/>
              <a:ext cx="3728852" cy="1747721"/>
              <a:chOff x="2790160" y="1720238"/>
              <a:chExt cx="3173701" cy="1747721"/>
            </a:xfrm>
          </p:grpSpPr>
          <p:sp>
            <p:nvSpPr>
              <p:cNvPr id="6160" name="TextBox 12"/>
              <p:cNvSpPr txBox="1">
                <a:spLocks noChangeArrowheads="1"/>
              </p:cNvSpPr>
              <p:nvPr/>
            </p:nvSpPr>
            <p:spPr bwMode="auto">
              <a:xfrm>
                <a:off x="2893744" y="1856096"/>
                <a:ext cx="2899544" cy="11697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lang="ru-RU" altLang="ru-RU" sz="3200" b="1" dirty="0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Применение </a:t>
                </a:r>
              </a:p>
              <a:p>
                <a:pPr algn="ctr" eaLnBrk="1" hangingPunct="1"/>
                <a:r>
                  <a:rPr lang="ru-RU" altLang="ru-RU" sz="3200" b="1" dirty="0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методов </a:t>
                </a:r>
              </a:p>
              <a:p>
                <a:pPr algn="ctr" eaLnBrk="1" hangingPunct="1"/>
                <a:r>
                  <a:rPr lang="ru-RU" altLang="ru-RU" sz="3200" b="1" dirty="0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ЕН исследования</a:t>
                </a:r>
              </a:p>
            </p:txBody>
          </p:sp>
          <p:sp>
            <p:nvSpPr>
              <p:cNvPr id="14" name="Прямоугольник 13"/>
              <p:cNvSpPr/>
              <p:nvPr/>
            </p:nvSpPr>
            <p:spPr>
              <a:xfrm>
                <a:off x="2790160" y="1720238"/>
                <a:ext cx="3173701" cy="1747721"/>
              </a:xfrm>
              <a:prstGeom prst="rect">
                <a:avLst/>
              </a:prstGeom>
              <a:noFill/>
              <a:ln w="38100">
                <a:solidFill>
                  <a:srgbClr val="800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6150" name="Группа 14"/>
            <p:cNvGrpSpPr>
              <a:grpSpLocks/>
            </p:cNvGrpSpPr>
            <p:nvPr/>
          </p:nvGrpSpPr>
          <p:grpSpPr bwMode="auto">
            <a:xfrm>
              <a:off x="8018793" y="3760732"/>
              <a:ext cx="3895530" cy="1747722"/>
              <a:chOff x="2791224" y="1677824"/>
              <a:chExt cx="3064764" cy="1747722"/>
            </a:xfrm>
          </p:grpSpPr>
          <p:sp>
            <p:nvSpPr>
              <p:cNvPr id="6158" name="TextBox 15"/>
              <p:cNvSpPr txBox="1">
                <a:spLocks noChangeArrowheads="1"/>
              </p:cNvSpPr>
              <p:nvPr/>
            </p:nvSpPr>
            <p:spPr bwMode="auto">
              <a:xfrm>
                <a:off x="2836205" y="1856096"/>
                <a:ext cx="3014636" cy="11697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lang="ru-RU" altLang="ru-RU" sz="2400" b="1" dirty="0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Интерпретация данных и </a:t>
                </a:r>
              </a:p>
              <a:p>
                <a:pPr algn="ctr" eaLnBrk="1" hangingPunct="1"/>
                <a:r>
                  <a:rPr lang="ru-RU" altLang="ru-RU" sz="2400" b="1" dirty="0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использование научных </a:t>
                </a:r>
              </a:p>
              <a:p>
                <a:pPr algn="ctr" eaLnBrk="1" hangingPunct="1"/>
                <a:r>
                  <a:rPr lang="ru-RU" altLang="ru-RU" sz="2400" b="1" dirty="0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доказательств для </a:t>
                </a:r>
              </a:p>
              <a:p>
                <a:pPr algn="ctr" eaLnBrk="1" hangingPunct="1"/>
                <a:r>
                  <a:rPr lang="ru-RU" altLang="ru-RU" sz="2400" b="1" dirty="0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получения выводов</a:t>
                </a:r>
              </a:p>
            </p:txBody>
          </p:sp>
          <p:sp>
            <p:nvSpPr>
              <p:cNvPr id="17" name="Прямоугольник 16"/>
              <p:cNvSpPr/>
              <p:nvPr/>
            </p:nvSpPr>
            <p:spPr>
              <a:xfrm>
                <a:off x="2791224" y="1677824"/>
                <a:ext cx="3064764" cy="1747722"/>
              </a:xfrm>
              <a:prstGeom prst="rect">
                <a:avLst/>
              </a:prstGeom>
              <a:noFill/>
              <a:ln w="38100">
                <a:solidFill>
                  <a:srgbClr val="800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6151" name="Группа 28"/>
            <p:cNvGrpSpPr>
              <a:grpSpLocks/>
            </p:cNvGrpSpPr>
            <p:nvPr/>
          </p:nvGrpSpPr>
          <p:grpSpPr bwMode="auto">
            <a:xfrm>
              <a:off x="2312017" y="1992374"/>
              <a:ext cx="7679941" cy="1777882"/>
              <a:chOff x="2312017" y="1992374"/>
              <a:chExt cx="7679941" cy="1777882"/>
            </a:xfrm>
          </p:grpSpPr>
          <p:grpSp>
            <p:nvGrpSpPr>
              <p:cNvPr id="6152" name="Группа 4"/>
              <p:cNvGrpSpPr>
                <a:grpSpLocks/>
              </p:cNvGrpSpPr>
              <p:nvPr/>
            </p:nvGrpSpPr>
            <p:grpSpPr bwMode="auto">
              <a:xfrm>
                <a:off x="2861264" y="1992374"/>
                <a:ext cx="6846545" cy="941326"/>
                <a:chOff x="2912707" y="1677635"/>
                <a:chExt cx="6846545" cy="941326"/>
              </a:xfrm>
            </p:grpSpPr>
            <p:sp>
              <p:nvSpPr>
                <p:cNvPr id="6156" name="TextBox 2"/>
                <p:cNvSpPr txBox="1">
                  <a:spLocks noChangeArrowheads="1"/>
                </p:cNvSpPr>
                <p:nvPr/>
              </p:nvSpPr>
              <p:spPr bwMode="auto">
                <a:xfrm>
                  <a:off x="3138985" y="1856096"/>
                  <a:ext cx="6381948" cy="43578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1" hangingPunct="1"/>
                  <a:r>
                    <a:rPr lang="ru-RU" altLang="ru-RU" sz="3200" b="1" dirty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Компетентности ЕН грамотности</a:t>
                  </a:r>
                </a:p>
              </p:txBody>
            </p:sp>
            <p:sp>
              <p:nvSpPr>
                <p:cNvPr id="4" name="Прямоугольник 3"/>
                <p:cNvSpPr/>
                <p:nvPr/>
              </p:nvSpPr>
              <p:spPr>
                <a:xfrm>
                  <a:off x="2912707" y="1677635"/>
                  <a:ext cx="6846545" cy="941326"/>
                </a:xfrm>
                <a:prstGeom prst="rect">
                  <a:avLst/>
                </a:prstGeom>
                <a:noFill/>
                <a:ln w="38100">
                  <a:solidFill>
                    <a:srgbClr val="80008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cxnSp>
            <p:nvCxnSpPr>
              <p:cNvPr id="19" name="Прямая со стрелкой 18"/>
              <p:cNvCxnSpPr/>
              <p:nvPr/>
            </p:nvCxnSpPr>
            <p:spPr>
              <a:xfrm flipH="1">
                <a:off x="2312017" y="2933700"/>
                <a:ext cx="1809660" cy="836556"/>
              </a:xfrm>
              <a:prstGeom prst="straightConnector1">
                <a:avLst/>
              </a:prstGeom>
              <a:ln w="38100">
                <a:solidFill>
                  <a:srgbClr val="80008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 стрелкой 21"/>
              <p:cNvCxnSpPr/>
              <p:nvPr/>
            </p:nvCxnSpPr>
            <p:spPr>
              <a:xfrm>
                <a:off x="8342627" y="2928937"/>
                <a:ext cx="1649331" cy="831795"/>
              </a:xfrm>
              <a:prstGeom prst="straightConnector1">
                <a:avLst/>
              </a:prstGeom>
              <a:ln w="38100">
                <a:solidFill>
                  <a:srgbClr val="80008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 стрелкой 26"/>
              <p:cNvCxnSpPr/>
              <p:nvPr/>
            </p:nvCxnSpPr>
            <p:spPr>
              <a:xfrm>
                <a:off x="6232946" y="2928937"/>
                <a:ext cx="0" cy="831795"/>
              </a:xfrm>
              <a:prstGeom prst="straightConnector1">
                <a:avLst/>
              </a:prstGeom>
              <a:ln w="38100">
                <a:solidFill>
                  <a:srgbClr val="80008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7" name="Группа 4"/>
          <p:cNvGrpSpPr>
            <a:grpSpLocks/>
          </p:cNvGrpSpPr>
          <p:nvPr/>
        </p:nvGrpSpPr>
        <p:grpSpPr bwMode="auto">
          <a:xfrm>
            <a:off x="1674056" y="759925"/>
            <a:ext cx="9367008" cy="3729795"/>
            <a:chOff x="1642524" y="1935213"/>
            <a:chExt cx="9248398" cy="2513993"/>
          </a:xfrm>
        </p:grpSpPr>
        <p:grpSp>
          <p:nvGrpSpPr>
            <p:cNvPr id="11277" name="Группа 5"/>
            <p:cNvGrpSpPr>
              <a:grpSpLocks/>
            </p:cNvGrpSpPr>
            <p:nvPr/>
          </p:nvGrpSpPr>
          <p:grpSpPr bwMode="auto">
            <a:xfrm>
              <a:off x="1642524" y="3348374"/>
              <a:ext cx="2603394" cy="1077010"/>
              <a:chOff x="3697812" y="1255495"/>
              <a:chExt cx="2508018" cy="1077010"/>
            </a:xfrm>
          </p:grpSpPr>
          <p:sp>
            <p:nvSpPr>
              <p:cNvPr id="11291" name="TextBox 19"/>
              <p:cNvSpPr txBox="1">
                <a:spLocks noChangeArrowheads="1"/>
              </p:cNvSpPr>
              <p:nvPr/>
            </p:nvSpPr>
            <p:spPr bwMode="auto">
              <a:xfrm>
                <a:off x="4133845" y="1255495"/>
                <a:ext cx="1726839" cy="7260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lang="ru-RU" altLang="ru-RU" sz="3200" b="1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«Как </a:t>
                </a:r>
              </a:p>
              <a:p>
                <a:pPr algn="ctr" eaLnBrk="1" hangingPunct="1"/>
                <a:r>
                  <a:rPr lang="ru-RU" altLang="ru-RU" sz="3200" b="1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узнать?»</a:t>
                </a:r>
              </a:p>
            </p:txBody>
          </p:sp>
          <p:sp>
            <p:nvSpPr>
              <p:cNvPr id="21" name="Прямоугольник 20"/>
              <p:cNvSpPr/>
              <p:nvPr/>
            </p:nvSpPr>
            <p:spPr>
              <a:xfrm>
                <a:off x="3697812" y="1255760"/>
                <a:ext cx="2508018" cy="1076745"/>
              </a:xfrm>
              <a:prstGeom prst="rect">
                <a:avLst/>
              </a:prstGeom>
              <a:noFill/>
              <a:ln w="38100">
                <a:solidFill>
                  <a:srgbClr val="800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1278" name="Группа 6"/>
            <p:cNvGrpSpPr>
              <a:grpSpLocks/>
            </p:cNvGrpSpPr>
            <p:nvPr/>
          </p:nvGrpSpPr>
          <p:grpSpPr bwMode="auto">
            <a:xfrm>
              <a:off x="4803107" y="3361345"/>
              <a:ext cx="2970092" cy="1087861"/>
              <a:chOff x="3590362" y="1268466"/>
              <a:chExt cx="2527905" cy="1087861"/>
            </a:xfrm>
          </p:grpSpPr>
          <p:sp>
            <p:nvSpPr>
              <p:cNvPr id="11289" name="TextBox 17"/>
              <p:cNvSpPr txBox="1">
                <a:spLocks noChangeArrowheads="1"/>
              </p:cNvSpPr>
              <p:nvPr/>
            </p:nvSpPr>
            <p:spPr bwMode="auto">
              <a:xfrm>
                <a:off x="3876757" y="1269124"/>
                <a:ext cx="1955733" cy="7260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lang="ru-RU" altLang="ru-RU" sz="3200" b="1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«Попробуй </a:t>
                </a:r>
              </a:p>
              <a:p>
                <a:pPr algn="ctr" eaLnBrk="1" hangingPunct="1"/>
                <a:r>
                  <a:rPr lang="ru-RU" altLang="ru-RU" sz="3200" b="1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объяснить»</a:t>
                </a:r>
              </a:p>
            </p:txBody>
          </p:sp>
          <p:sp>
            <p:nvSpPr>
              <p:cNvPr id="19" name="Прямоугольник 18"/>
              <p:cNvSpPr/>
              <p:nvPr/>
            </p:nvSpPr>
            <p:spPr>
              <a:xfrm>
                <a:off x="3590362" y="1268466"/>
                <a:ext cx="2527905" cy="1087861"/>
              </a:xfrm>
              <a:prstGeom prst="rect">
                <a:avLst/>
              </a:prstGeom>
              <a:noFill/>
              <a:ln w="38100">
                <a:solidFill>
                  <a:srgbClr val="800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1279" name="Группа 7"/>
            <p:cNvGrpSpPr>
              <a:grpSpLocks/>
            </p:cNvGrpSpPr>
            <p:nvPr/>
          </p:nvGrpSpPr>
          <p:grpSpPr bwMode="auto">
            <a:xfrm>
              <a:off x="8311339" y="3351816"/>
              <a:ext cx="2579583" cy="1087861"/>
              <a:chOff x="3021376" y="1268908"/>
              <a:chExt cx="2029458" cy="1087861"/>
            </a:xfrm>
          </p:grpSpPr>
          <p:sp>
            <p:nvSpPr>
              <p:cNvPr id="11287" name="TextBox 15"/>
              <p:cNvSpPr txBox="1">
                <a:spLocks noChangeArrowheads="1"/>
              </p:cNvSpPr>
              <p:nvPr/>
            </p:nvSpPr>
            <p:spPr bwMode="auto">
              <a:xfrm>
                <a:off x="3365998" y="1269138"/>
                <a:ext cx="1439672" cy="7260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lang="ru-RU" altLang="ru-RU" sz="3200" b="1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«Сделай </a:t>
                </a:r>
              </a:p>
              <a:p>
                <a:pPr algn="ctr" eaLnBrk="1" hangingPunct="1"/>
                <a:r>
                  <a:rPr lang="ru-RU" altLang="ru-RU" sz="3200" b="1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вывод»</a:t>
                </a:r>
              </a:p>
            </p:txBody>
          </p:sp>
          <p:sp>
            <p:nvSpPr>
              <p:cNvPr id="17" name="Прямоугольник 16"/>
              <p:cNvSpPr/>
              <p:nvPr/>
            </p:nvSpPr>
            <p:spPr>
              <a:xfrm>
                <a:off x="3021376" y="1268908"/>
                <a:ext cx="2029458" cy="1087861"/>
              </a:xfrm>
              <a:prstGeom prst="rect">
                <a:avLst/>
              </a:prstGeom>
              <a:noFill/>
              <a:ln w="38100">
                <a:solidFill>
                  <a:srgbClr val="800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1280" name="Группа 8"/>
            <p:cNvGrpSpPr>
              <a:grpSpLocks/>
            </p:cNvGrpSpPr>
            <p:nvPr/>
          </p:nvGrpSpPr>
          <p:grpSpPr bwMode="auto">
            <a:xfrm>
              <a:off x="2991844" y="1935213"/>
              <a:ext cx="6608493" cy="1416603"/>
              <a:chOff x="2991844" y="1935213"/>
              <a:chExt cx="6608493" cy="1416603"/>
            </a:xfrm>
          </p:grpSpPr>
          <p:grpSp>
            <p:nvGrpSpPr>
              <p:cNvPr id="11281" name="Группа 9"/>
              <p:cNvGrpSpPr>
                <a:grpSpLocks/>
              </p:cNvGrpSpPr>
              <p:nvPr/>
            </p:nvGrpSpPr>
            <p:grpSpPr bwMode="auto">
              <a:xfrm>
                <a:off x="4625315" y="1935213"/>
                <a:ext cx="3216144" cy="941755"/>
                <a:chOff x="4676758" y="1620474"/>
                <a:chExt cx="3216144" cy="941755"/>
              </a:xfrm>
            </p:grpSpPr>
            <p:sp>
              <p:nvSpPr>
                <p:cNvPr id="11285" name="TextBox 13"/>
                <p:cNvSpPr txBox="1">
                  <a:spLocks noChangeArrowheads="1"/>
                </p:cNvSpPr>
                <p:nvPr/>
              </p:nvSpPr>
              <p:spPr bwMode="auto">
                <a:xfrm>
                  <a:off x="4881642" y="1798934"/>
                  <a:ext cx="2805882" cy="3941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1" hangingPunct="1"/>
                  <a:r>
                    <a:rPr lang="ru-RU" altLang="ru-RU" sz="3200" b="1" dirty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Типы заданий</a:t>
                  </a:r>
                </a:p>
              </p:txBody>
            </p:sp>
            <p:sp>
              <p:nvSpPr>
                <p:cNvPr id="15" name="Прямоугольник 14"/>
                <p:cNvSpPr/>
                <p:nvPr/>
              </p:nvSpPr>
              <p:spPr>
                <a:xfrm>
                  <a:off x="4676758" y="1620474"/>
                  <a:ext cx="3216144" cy="941755"/>
                </a:xfrm>
                <a:prstGeom prst="rect">
                  <a:avLst/>
                </a:prstGeom>
                <a:noFill/>
                <a:ln w="38100">
                  <a:solidFill>
                    <a:srgbClr val="80008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cxnSp>
            <p:nvCxnSpPr>
              <p:cNvPr id="11" name="Прямая со стрелкой 10"/>
              <p:cNvCxnSpPr/>
              <p:nvPr/>
            </p:nvCxnSpPr>
            <p:spPr>
              <a:xfrm flipH="1">
                <a:off x="2991844" y="2876968"/>
                <a:ext cx="1633471" cy="470083"/>
              </a:xfrm>
              <a:prstGeom prst="straightConnector1">
                <a:avLst/>
              </a:prstGeom>
              <a:ln w="38100">
                <a:solidFill>
                  <a:srgbClr val="80008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 стрелкой 11"/>
              <p:cNvCxnSpPr>
                <a:endCxn id="17" idx="0"/>
              </p:cNvCxnSpPr>
              <p:nvPr/>
            </p:nvCxnSpPr>
            <p:spPr>
              <a:xfrm>
                <a:off x="7841459" y="2876968"/>
                <a:ext cx="1758878" cy="474848"/>
              </a:xfrm>
              <a:prstGeom prst="straightConnector1">
                <a:avLst/>
              </a:prstGeom>
              <a:ln w="38100">
                <a:solidFill>
                  <a:srgbClr val="80008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 стрелкой 12"/>
              <p:cNvCxnSpPr>
                <a:stCxn id="15" idx="2"/>
              </p:cNvCxnSpPr>
              <p:nvPr/>
            </p:nvCxnSpPr>
            <p:spPr>
              <a:xfrm flipH="1">
                <a:off x="6233387" y="2876968"/>
                <a:ext cx="0" cy="470083"/>
              </a:xfrm>
              <a:prstGeom prst="straightConnector1">
                <a:avLst/>
              </a:prstGeom>
              <a:ln w="38100">
                <a:solidFill>
                  <a:srgbClr val="80008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268" name="TextBox 19"/>
          <p:cNvSpPr txBox="1">
            <a:spLocks noChangeArrowheads="1"/>
          </p:cNvSpPr>
          <p:nvPr/>
        </p:nvSpPr>
        <p:spPr bwMode="auto">
          <a:xfrm>
            <a:off x="1767204" y="4892944"/>
            <a:ext cx="267759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задания на </a:t>
            </a:r>
          </a:p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применение </a:t>
            </a:r>
          </a:p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методов познания</a:t>
            </a:r>
          </a:p>
        </p:txBody>
      </p:sp>
      <p:sp>
        <p:nvSpPr>
          <p:cNvPr id="24" name="Прямоугольник 23"/>
          <p:cNvSpPr/>
          <p:nvPr/>
        </p:nvSpPr>
        <p:spPr bwMode="auto">
          <a:xfrm>
            <a:off x="1757363" y="4892675"/>
            <a:ext cx="2603500" cy="1200150"/>
          </a:xfrm>
          <a:prstGeom prst="rect">
            <a:avLst/>
          </a:prstGeom>
          <a:noFill/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270" name="TextBox 19"/>
          <p:cNvSpPr txBox="1">
            <a:spLocks noChangeArrowheads="1"/>
          </p:cNvSpPr>
          <p:nvPr/>
        </p:nvSpPr>
        <p:spPr bwMode="auto">
          <a:xfrm>
            <a:off x="5023301" y="4935808"/>
            <a:ext cx="269362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задания на </a:t>
            </a:r>
          </a:p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объяснение </a:t>
            </a:r>
          </a:p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явлений и фактов</a:t>
            </a: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4962525" y="4894533"/>
            <a:ext cx="2960688" cy="1201737"/>
          </a:xfrm>
          <a:prstGeom prst="rect">
            <a:avLst/>
          </a:prstGeom>
          <a:noFill/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272" name="TextBox 15"/>
          <p:cNvSpPr txBox="1">
            <a:spLocks noChangeArrowheads="1"/>
          </p:cNvSpPr>
          <p:nvPr/>
        </p:nvSpPr>
        <p:spPr bwMode="auto">
          <a:xfrm>
            <a:off x="8217512" y="4881564"/>
            <a:ext cx="356007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задания на </a:t>
            </a:r>
          </a:p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формирование умения </a:t>
            </a:r>
          </a:p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формулировать выводы</a:t>
            </a:r>
          </a:p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на основе данных</a:t>
            </a:r>
          </a:p>
        </p:txBody>
      </p:sp>
      <p:sp>
        <p:nvSpPr>
          <p:cNvPr id="29" name="Прямоугольник 28"/>
          <p:cNvSpPr/>
          <p:nvPr/>
        </p:nvSpPr>
        <p:spPr bwMode="auto">
          <a:xfrm>
            <a:off x="8296276" y="4881833"/>
            <a:ext cx="3386139" cy="1614487"/>
          </a:xfrm>
          <a:prstGeom prst="rect">
            <a:avLst/>
          </a:prstGeom>
          <a:noFill/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30" name="Прямая со стрелкой 29"/>
          <p:cNvCxnSpPr/>
          <p:nvPr/>
        </p:nvCxnSpPr>
        <p:spPr bwMode="auto">
          <a:xfrm flipH="1">
            <a:off x="3097215" y="4457970"/>
            <a:ext cx="12700" cy="436563"/>
          </a:xfrm>
          <a:prstGeom prst="straightConnector1">
            <a:avLst/>
          </a:prstGeom>
          <a:ln w="38100">
            <a:solidFill>
              <a:srgbClr val="8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 bwMode="auto">
          <a:xfrm flipH="1">
            <a:off x="6440488" y="4487863"/>
            <a:ext cx="11112" cy="436562"/>
          </a:xfrm>
          <a:prstGeom prst="straightConnector1">
            <a:avLst/>
          </a:prstGeom>
          <a:ln w="38100">
            <a:solidFill>
              <a:srgbClr val="8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 bwMode="auto">
          <a:xfrm flipH="1">
            <a:off x="9829980" y="4457970"/>
            <a:ext cx="11113" cy="436563"/>
          </a:xfrm>
          <a:prstGeom prst="straightConnector1">
            <a:avLst/>
          </a:prstGeom>
          <a:ln w="38100">
            <a:solidFill>
              <a:srgbClr val="8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1" name="Группа 4"/>
          <p:cNvGrpSpPr>
            <a:grpSpLocks/>
          </p:cNvGrpSpPr>
          <p:nvPr/>
        </p:nvGrpSpPr>
        <p:grpSpPr bwMode="auto">
          <a:xfrm>
            <a:off x="1817828" y="3065463"/>
            <a:ext cx="9248775" cy="1997075"/>
            <a:chOff x="1642524" y="2195591"/>
            <a:chExt cx="9248398" cy="1997733"/>
          </a:xfrm>
        </p:grpSpPr>
        <p:grpSp>
          <p:nvGrpSpPr>
            <p:cNvPr id="12322" name="Группа 5"/>
            <p:cNvGrpSpPr>
              <a:grpSpLocks/>
            </p:cNvGrpSpPr>
            <p:nvPr/>
          </p:nvGrpSpPr>
          <p:grpSpPr bwMode="auto">
            <a:xfrm>
              <a:off x="1642524" y="3348374"/>
              <a:ext cx="2603394" cy="844950"/>
              <a:chOff x="3697812" y="1255495"/>
              <a:chExt cx="2508018" cy="844950"/>
            </a:xfrm>
          </p:grpSpPr>
          <p:sp>
            <p:nvSpPr>
              <p:cNvPr id="12336" name="TextBox 19"/>
              <p:cNvSpPr txBox="1">
                <a:spLocks noChangeArrowheads="1"/>
              </p:cNvSpPr>
              <p:nvPr/>
            </p:nvSpPr>
            <p:spPr bwMode="auto">
              <a:xfrm>
                <a:off x="4319168" y="1255495"/>
                <a:ext cx="1356190" cy="8312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lang="ru-RU" altLang="ru-RU" sz="2400" b="1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«Как </a:t>
                </a:r>
              </a:p>
              <a:p>
                <a:pPr algn="ctr" eaLnBrk="1" hangingPunct="1"/>
                <a:r>
                  <a:rPr lang="ru-RU" altLang="ru-RU" sz="2400" b="1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узнать?»</a:t>
                </a:r>
              </a:p>
            </p:txBody>
          </p:sp>
          <p:sp>
            <p:nvSpPr>
              <p:cNvPr id="21" name="Прямоугольник 20"/>
              <p:cNvSpPr/>
              <p:nvPr/>
            </p:nvSpPr>
            <p:spPr>
              <a:xfrm>
                <a:off x="3697812" y="1255617"/>
                <a:ext cx="2508018" cy="844828"/>
              </a:xfrm>
              <a:prstGeom prst="rect">
                <a:avLst/>
              </a:prstGeom>
              <a:noFill/>
              <a:ln w="38100">
                <a:solidFill>
                  <a:srgbClr val="800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2323" name="Группа 6"/>
            <p:cNvGrpSpPr>
              <a:grpSpLocks/>
            </p:cNvGrpSpPr>
            <p:nvPr/>
          </p:nvGrpSpPr>
          <p:grpSpPr bwMode="auto">
            <a:xfrm>
              <a:off x="4803107" y="3361200"/>
              <a:ext cx="2970092" cy="832124"/>
              <a:chOff x="3590362" y="1268321"/>
              <a:chExt cx="2527905" cy="832124"/>
            </a:xfrm>
          </p:grpSpPr>
          <p:sp>
            <p:nvSpPr>
              <p:cNvPr id="12334" name="TextBox 17"/>
              <p:cNvSpPr txBox="1">
                <a:spLocks noChangeArrowheads="1"/>
              </p:cNvSpPr>
              <p:nvPr/>
            </p:nvSpPr>
            <p:spPr bwMode="auto">
              <a:xfrm>
                <a:off x="4092391" y="1269124"/>
                <a:ext cx="1524460" cy="8312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lang="ru-RU" altLang="ru-RU" sz="2400" b="1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«Попробуй </a:t>
                </a:r>
              </a:p>
              <a:p>
                <a:pPr algn="ctr" eaLnBrk="1" hangingPunct="1"/>
                <a:r>
                  <a:rPr lang="ru-RU" altLang="ru-RU" sz="2400" b="1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объяснить»</a:t>
                </a:r>
              </a:p>
            </p:txBody>
          </p:sp>
          <p:sp>
            <p:nvSpPr>
              <p:cNvPr id="19" name="Прямоугольник 18"/>
              <p:cNvSpPr/>
              <p:nvPr/>
            </p:nvSpPr>
            <p:spPr>
              <a:xfrm>
                <a:off x="3590362" y="1268321"/>
                <a:ext cx="2527905" cy="832124"/>
              </a:xfrm>
              <a:prstGeom prst="rect">
                <a:avLst/>
              </a:prstGeom>
              <a:noFill/>
              <a:ln w="38100">
                <a:solidFill>
                  <a:srgbClr val="800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2324" name="Группа 7"/>
            <p:cNvGrpSpPr>
              <a:grpSpLocks/>
            </p:cNvGrpSpPr>
            <p:nvPr/>
          </p:nvGrpSpPr>
          <p:grpSpPr bwMode="auto">
            <a:xfrm>
              <a:off x="8311339" y="3351672"/>
              <a:ext cx="2579583" cy="841652"/>
              <a:chOff x="3021376" y="1268764"/>
              <a:chExt cx="2029458" cy="841652"/>
            </a:xfrm>
          </p:grpSpPr>
          <p:sp>
            <p:nvSpPr>
              <p:cNvPr id="12332" name="TextBox 15"/>
              <p:cNvSpPr txBox="1">
                <a:spLocks noChangeArrowheads="1"/>
              </p:cNvSpPr>
              <p:nvPr/>
            </p:nvSpPr>
            <p:spPr bwMode="auto">
              <a:xfrm>
                <a:off x="3521367" y="1269138"/>
                <a:ext cx="1128931" cy="8312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lang="ru-RU" altLang="ru-RU" sz="2400" b="1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«Сделай </a:t>
                </a:r>
              </a:p>
              <a:p>
                <a:pPr algn="ctr" eaLnBrk="1" hangingPunct="1"/>
                <a:r>
                  <a:rPr lang="ru-RU" altLang="ru-RU" sz="2400" b="1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вывод»</a:t>
                </a:r>
              </a:p>
            </p:txBody>
          </p:sp>
          <p:sp>
            <p:nvSpPr>
              <p:cNvPr id="17" name="Прямоугольник 16"/>
              <p:cNvSpPr/>
              <p:nvPr/>
            </p:nvSpPr>
            <p:spPr>
              <a:xfrm>
                <a:off x="3021376" y="1268764"/>
                <a:ext cx="2029458" cy="841652"/>
              </a:xfrm>
              <a:prstGeom prst="rect">
                <a:avLst/>
              </a:prstGeom>
              <a:noFill/>
              <a:ln w="38100">
                <a:solidFill>
                  <a:srgbClr val="800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2325" name="Группа 8"/>
            <p:cNvGrpSpPr>
              <a:grpSpLocks/>
            </p:cNvGrpSpPr>
            <p:nvPr/>
          </p:nvGrpSpPr>
          <p:grpSpPr bwMode="auto">
            <a:xfrm>
              <a:off x="2991844" y="2195591"/>
              <a:ext cx="6614843" cy="1156080"/>
              <a:chOff x="2991844" y="2195591"/>
              <a:chExt cx="6614843" cy="1156080"/>
            </a:xfrm>
          </p:grpSpPr>
          <p:grpSp>
            <p:nvGrpSpPr>
              <p:cNvPr id="12326" name="Группа 9"/>
              <p:cNvGrpSpPr>
                <a:grpSpLocks/>
              </p:cNvGrpSpPr>
              <p:nvPr/>
            </p:nvGrpSpPr>
            <p:grpSpPr bwMode="auto">
              <a:xfrm>
                <a:off x="4625315" y="2195591"/>
                <a:ext cx="3216144" cy="681262"/>
                <a:chOff x="4676758" y="1880852"/>
                <a:chExt cx="3216144" cy="681262"/>
              </a:xfrm>
            </p:grpSpPr>
            <p:sp>
              <p:nvSpPr>
                <p:cNvPr id="12330" name="TextBox 13"/>
                <p:cNvSpPr txBox="1">
                  <a:spLocks noChangeArrowheads="1"/>
                </p:cNvSpPr>
                <p:nvPr/>
              </p:nvSpPr>
              <p:spPr bwMode="auto">
                <a:xfrm>
                  <a:off x="4863709" y="1880852"/>
                  <a:ext cx="2841751" cy="5849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1" hangingPunct="1"/>
                  <a:r>
                    <a:rPr lang="ru-RU" altLang="ru-RU" sz="3200" b="1">
                      <a:solidFill>
                        <a:srgbClr val="CC0000"/>
                      </a:solidFill>
                      <a:latin typeface="Times New Roman" pitchFamily="18" charset="0"/>
                      <a:cs typeface="Times New Roman" pitchFamily="18" charset="0"/>
                    </a:rPr>
                    <a:t>Типы заданий</a:t>
                  </a:r>
                </a:p>
              </p:txBody>
            </p:sp>
            <p:sp>
              <p:nvSpPr>
                <p:cNvPr id="15" name="Прямоугольник 14"/>
                <p:cNvSpPr/>
                <p:nvPr/>
              </p:nvSpPr>
              <p:spPr>
                <a:xfrm>
                  <a:off x="4676758" y="1944373"/>
                  <a:ext cx="3216144" cy="617741"/>
                </a:xfrm>
                <a:prstGeom prst="rect">
                  <a:avLst/>
                </a:prstGeom>
                <a:noFill/>
                <a:ln w="38100">
                  <a:solidFill>
                    <a:srgbClr val="80008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cxnSp>
            <p:nvCxnSpPr>
              <p:cNvPr id="11" name="Прямая со стрелкой 10"/>
              <p:cNvCxnSpPr/>
              <p:nvPr/>
            </p:nvCxnSpPr>
            <p:spPr>
              <a:xfrm flipH="1">
                <a:off x="2991844" y="2876852"/>
                <a:ext cx="1633471" cy="470055"/>
              </a:xfrm>
              <a:prstGeom prst="straightConnector1">
                <a:avLst/>
              </a:prstGeom>
              <a:ln w="38100">
                <a:solidFill>
                  <a:srgbClr val="80008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 стрелкой 11"/>
              <p:cNvCxnSpPr>
                <a:endCxn id="17" idx="0"/>
              </p:cNvCxnSpPr>
              <p:nvPr/>
            </p:nvCxnSpPr>
            <p:spPr>
              <a:xfrm>
                <a:off x="7841459" y="2876852"/>
                <a:ext cx="1765228" cy="474819"/>
              </a:xfrm>
              <a:prstGeom prst="straightConnector1">
                <a:avLst/>
              </a:prstGeom>
              <a:ln w="38100">
                <a:solidFill>
                  <a:srgbClr val="80008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 стрелкой 12"/>
              <p:cNvCxnSpPr>
                <a:stCxn id="15" idx="2"/>
              </p:cNvCxnSpPr>
              <p:nvPr/>
            </p:nvCxnSpPr>
            <p:spPr>
              <a:xfrm>
                <a:off x="6233387" y="2876852"/>
                <a:ext cx="0" cy="470055"/>
              </a:xfrm>
              <a:prstGeom prst="straightConnector1">
                <a:avLst/>
              </a:prstGeom>
              <a:ln w="38100">
                <a:solidFill>
                  <a:srgbClr val="80008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292" name="TextBox 19"/>
          <p:cNvSpPr txBox="1">
            <a:spLocks noChangeArrowheads="1"/>
          </p:cNvSpPr>
          <p:nvPr/>
        </p:nvSpPr>
        <p:spPr bwMode="auto">
          <a:xfrm>
            <a:off x="1756044" y="5510482"/>
            <a:ext cx="267759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задания на </a:t>
            </a:r>
          </a:p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применение </a:t>
            </a:r>
          </a:p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методов познания</a:t>
            </a:r>
          </a:p>
        </p:txBody>
      </p:sp>
      <p:sp>
        <p:nvSpPr>
          <p:cNvPr id="24" name="Прямоугольник 23"/>
          <p:cNvSpPr/>
          <p:nvPr/>
        </p:nvSpPr>
        <p:spPr bwMode="auto">
          <a:xfrm>
            <a:off x="1757363" y="5548313"/>
            <a:ext cx="2603500" cy="1200150"/>
          </a:xfrm>
          <a:prstGeom prst="rect">
            <a:avLst/>
          </a:prstGeom>
          <a:noFill/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294" name="TextBox 19"/>
          <p:cNvSpPr txBox="1">
            <a:spLocks noChangeArrowheads="1"/>
          </p:cNvSpPr>
          <p:nvPr/>
        </p:nvSpPr>
        <p:spPr bwMode="auto">
          <a:xfrm>
            <a:off x="5064578" y="5467619"/>
            <a:ext cx="269362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задания на </a:t>
            </a:r>
          </a:p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объяснение </a:t>
            </a:r>
          </a:p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явлений и фактов</a:t>
            </a: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4962525" y="5521325"/>
            <a:ext cx="2960688" cy="1201738"/>
          </a:xfrm>
          <a:prstGeom prst="rect">
            <a:avLst/>
          </a:prstGeom>
          <a:noFill/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296" name="TextBox 15"/>
          <p:cNvSpPr txBox="1">
            <a:spLocks noChangeArrowheads="1"/>
          </p:cNvSpPr>
          <p:nvPr/>
        </p:nvSpPr>
        <p:spPr bwMode="auto">
          <a:xfrm>
            <a:off x="8244500" y="5100639"/>
            <a:ext cx="356007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задания на </a:t>
            </a:r>
          </a:p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формирование умения </a:t>
            </a:r>
          </a:p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формулировать выводы</a:t>
            </a:r>
          </a:p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на основе данных</a:t>
            </a:r>
          </a:p>
        </p:txBody>
      </p:sp>
      <p:sp>
        <p:nvSpPr>
          <p:cNvPr id="29" name="Прямоугольник 28"/>
          <p:cNvSpPr/>
          <p:nvPr/>
        </p:nvSpPr>
        <p:spPr bwMode="auto">
          <a:xfrm>
            <a:off x="8296275" y="5113608"/>
            <a:ext cx="3481388" cy="1614487"/>
          </a:xfrm>
          <a:prstGeom prst="rect">
            <a:avLst/>
          </a:prstGeom>
          <a:noFill/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298" name="TextBox 2"/>
          <p:cNvSpPr txBox="1">
            <a:spLocks noChangeArrowheads="1"/>
          </p:cNvSpPr>
          <p:nvPr/>
        </p:nvSpPr>
        <p:spPr bwMode="auto">
          <a:xfrm>
            <a:off x="6706977" y="244476"/>
            <a:ext cx="519789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Таксономия Б. </a:t>
            </a:r>
            <a:r>
              <a:rPr lang="ru-RU" alt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Блума</a:t>
            </a:r>
            <a:endParaRPr lang="ru-RU" alt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2" name="Таблица 31"/>
          <p:cNvGraphicFramePr>
            <a:graphicFrameLocks noGrp="1"/>
          </p:cNvGraphicFramePr>
          <p:nvPr/>
        </p:nvGraphicFramePr>
        <p:xfrm>
          <a:off x="622303" y="1150940"/>
          <a:ext cx="11386014" cy="1868139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1673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846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249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18724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128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40896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0509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Понимание 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Применение 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Синтез 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Воспроизведение или запоминание фактов, определений,</a:t>
                      </a:r>
                      <a:r>
                        <a:rPr lang="ru-RU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терминов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Перевод с одного языка на другой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на практике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Разбиение</a:t>
                      </a:r>
                      <a:r>
                        <a:rPr lang="ru-RU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части для видения структуры объекта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Комбинирование, получение целого, обладающего новизной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Суждение о ценности материала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520" y="624380"/>
            <a:ext cx="10961273" cy="96553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Уровни </a:t>
            </a:r>
            <a:r>
              <a:rPr lang="ru-RU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естественно-научной грамотности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уровень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7113" y="1722790"/>
            <a:ext cx="10857499" cy="4495137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Учащиеся могут 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определять, объяснять и применять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естественно-научные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знания и знания о науке в различных сложных жизненных ситуациях;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связывать информацию и объяснения из различных источников и использовать их для обоснования различных решений. Они явно и постоянно демонстрируют высокий уровень сформированности интеллектуальных умений (например, доказывать и обосновывать), а также демонстрируют готовность использовать свои знания для обоснования решений, принимаемых в незнакомых научных и технических ситуациях. Они могут использовать свои знания для аргументации рекомендаций или решений, принятых в контексте личных, социально-экономических и глобальных ситуаций.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1256</TotalTime>
  <Words>1107</Words>
  <Application>Microsoft Office PowerPoint</Application>
  <PresentationFormat>Произвольный</PresentationFormat>
  <Paragraphs>147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Тема1</vt:lpstr>
      <vt:lpstr> Современный урок географии: естественно-научная компетентность как основа формирования картины мира учащихся основной школы                                           Подготовила: учитель географии                                                                  МБОУ «Винницкая школа»                                                                            Мартыненко Лариса Викторовна  </vt:lpstr>
      <vt:lpstr>Презентация PowerPoint</vt:lpstr>
      <vt:lpstr> Соответствие умений, или компетентностей, с требованиями ФГОС</vt:lpstr>
      <vt:lpstr>Инструментарий PISA</vt:lpstr>
      <vt:lpstr>Презентация PowerPoint</vt:lpstr>
      <vt:lpstr>Презентация PowerPoint</vt:lpstr>
      <vt:lpstr>Презентация PowerPoint</vt:lpstr>
      <vt:lpstr>Презентация PowerPoint</vt:lpstr>
      <vt:lpstr>Уровни естественно-научной грамотности 6 уровень </vt:lpstr>
      <vt:lpstr>5 уровень </vt:lpstr>
      <vt:lpstr>4 уровень</vt:lpstr>
      <vt:lpstr>3 уровень</vt:lpstr>
      <vt:lpstr>2 уровень</vt:lpstr>
      <vt:lpstr>Второй уровень - базовая граница  естественнонаучной грамотности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ФИПИ</vt:lpstr>
      <vt:lpstr>ФИПИ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Asus</cp:lastModifiedBy>
  <cp:revision>68</cp:revision>
  <dcterms:created xsi:type="dcterms:W3CDTF">2019-01-10T15:26:25Z</dcterms:created>
  <dcterms:modified xsi:type="dcterms:W3CDTF">2022-02-13T14:40:45Z</dcterms:modified>
</cp:coreProperties>
</file>