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sldIdLst>
    <p:sldId id="290" r:id="rId2"/>
    <p:sldId id="258" r:id="rId3"/>
    <p:sldId id="277" r:id="rId4"/>
    <p:sldId id="276" r:id="rId5"/>
    <p:sldId id="291" r:id="rId6"/>
    <p:sldId id="264" r:id="rId7"/>
    <p:sldId id="262" r:id="rId8"/>
    <p:sldId id="275" r:id="rId9"/>
    <p:sldId id="278" r:id="rId10"/>
    <p:sldId id="279" r:id="rId11"/>
    <p:sldId id="280" r:id="rId12"/>
    <p:sldId id="281" r:id="rId13"/>
    <p:sldId id="282" r:id="rId14"/>
    <p:sldId id="283" r:id="rId15"/>
    <p:sldId id="293" r:id="rId16"/>
    <p:sldId id="296" r:id="rId17"/>
    <p:sldId id="295" r:id="rId18"/>
    <p:sldId id="299" r:id="rId19"/>
    <p:sldId id="298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2" y="-428625"/>
            <a:ext cx="2190749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584"/>
            <a:ext cx="3143251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838200" y="-349250"/>
            <a:ext cx="444076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9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49E0-83D8-48C1-A8FF-588B1F5553D7}" type="datetimeFigureOut">
              <a:rPr lang="ru-RU" smtClean="0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77DC-EA42-4358-90F5-21EBDD934B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58254"/>
      </p:ext>
    </p:extLst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779A-2621-46F4-B925-7DC14AB0AF99}" type="datetimeFigureOut">
              <a:rPr lang="ru-RU" smtClean="0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374A-BC42-4ABE-A768-6DC8AF0BB0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15886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90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90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71CD-FAE0-4D37-99ED-E42654772D93}" type="datetimeFigureOut">
              <a:rPr lang="ru-RU" smtClean="0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23947-4C2D-4310-B35E-4577325866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3484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B72F-BADF-4C0E-B09B-DDA9DE8B5A4F}" type="datetimeFigureOut">
              <a:rPr lang="ru-RU" smtClean="0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1A852-65D2-4924-A2BF-CFC5F3A894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9732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6A92-F927-43CF-83A9-B001F9231497}" type="datetimeFigureOut">
              <a:rPr lang="ru-RU" smtClean="0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FCF5-638C-48D6-9EAB-3E1C0AD3D8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85802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18F5-0ED7-4E8A-A235-BF8ED49D58D3}" type="datetimeFigureOut">
              <a:rPr lang="ru-RU" smtClean="0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31F1-F3BD-4E39-BCF7-E1B37E7AC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07426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4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54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CE4F-E18F-4A02-97F5-73533170B23C}" type="datetimeFigureOut">
              <a:rPr lang="ru-RU" smtClean="0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D55D7-926C-439B-810E-70FD8C02C3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26554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FC178-D4FD-41CE-B4A1-0E58F977FC80}" type="datetimeFigureOut">
              <a:rPr lang="ru-RU" smtClean="0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DFE4-DA2F-436D-8D35-6BC44A3E1D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58264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EA234-ACE9-4822-9832-0BEBBFF4EC28}" type="datetimeFigureOut">
              <a:rPr lang="ru-RU" smtClean="0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2698-4716-4C83-BC18-CDB51C290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99593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3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3188-0A9E-4A94-A774-972997B89D60}" type="datetimeFigureOut">
              <a:rPr lang="ru-RU" smtClean="0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72EA-A365-493C-82C7-03653621CF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40464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E36C-306C-470D-8321-115536DE091F}" type="datetimeFigureOut">
              <a:rPr lang="ru-RU" smtClean="0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D85B-D754-4AFA-AC6B-B27ADCFF14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55486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F82E2F-5644-4F48-B189-E506FF0F473D}" type="datetimeFigureOut">
              <a:rPr lang="ru-RU" smtClean="0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2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20B4D2-5652-467B-935F-5706ADAED5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7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 spd="slow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content/otkrytyy-bank-zadaniy-ege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fipi.ru/content/otkrytyy-bank-zadaniy-og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cko.ru/pages/m_n_d_i-m_material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4049" y="225557"/>
            <a:ext cx="9000563" cy="54863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Современный </a:t>
            </a:r>
            <a:r>
              <a:rPr lang="ru-RU" sz="3200" b="1" dirty="0">
                <a:solidFill>
                  <a:srgbClr val="FF0000"/>
                </a:solidFill>
                <a:latin typeface="Times New Roman"/>
              </a:rPr>
              <a:t>урок географии: естественно-научная компетентность как основа формирования картины мира учащихся основной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школы</a:t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>                                          </a:t>
            </a:r>
            <a:r>
              <a:rPr lang="ru-RU" sz="1800" b="1" dirty="0" smtClean="0">
                <a:latin typeface="Times New Roman"/>
              </a:rPr>
              <a:t>Подготовила: учитель географии</a:t>
            </a:r>
            <a:br>
              <a:rPr lang="ru-RU" sz="1800" b="1" dirty="0" smtClean="0">
                <a:latin typeface="Times New Roman"/>
              </a:rPr>
            </a:br>
            <a:r>
              <a:rPr lang="ru-RU" sz="1800" b="1" dirty="0">
                <a:latin typeface="Times New Roman"/>
              </a:rPr>
              <a:t> </a:t>
            </a:r>
            <a:r>
              <a:rPr lang="ru-RU" sz="1800" b="1" dirty="0" smtClean="0">
                <a:latin typeface="Times New Roman"/>
              </a:rPr>
              <a:t>                                                                МБОУ «Винницкая школа»</a:t>
            </a:r>
            <a:br>
              <a:rPr lang="ru-RU" sz="1800" b="1" dirty="0" smtClean="0">
                <a:latin typeface="Times New Roman"/>
              </a:rPr>
            </a:br>
            <a:r>
              <a:rPr lang="ru-RU" sz="1800" b="1" dirty="0">
                <a:latin typeface="Times New Roman"/>
              </a:rPr>
              <a:t> </a:t>
            </a:r>
            <a:r>
              <a:rPr lang="ru-RU" sz="1800" b="1" dirty="0" smtClean="0">
                <a:latin typeface="Times New Roman"/>
              </a:rPr>
              <a:t>                                                                          Мартыненко Лариса Викторовна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632174"/>
            <a:ext cx="5971691" cy="27148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4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44" y="624110"/>
            <a:ext cx="8911687" cy="585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уровень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9988" y="1266092"/>
            <a:ext cx="9844624" cy="46451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могут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выявлять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естественно-научные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аспекты во многих сложных жизненных ситуациях, применять естественнонаучные знания и знания о науке в этих ситуациях;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сравнивать, отбирать и оценивать соответствующие научные обоснования и доказательства для принятия решений в жизненных ситуациях;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устанавливать связи между отдельными знаниями и критически анализировать ситуации;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выстраивать обоснованные объяснения и давать аргументацию на основе критического анализа. У них хорошо сформированы исследовательские умения.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уровень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392702"/>
            <a:ext cx="8915400" cy="45185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могут 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эффективно анализировать различные ситуации и проблемы, в которых явно проявляются отдельные явления, и от них требуется сделать вывод о роли науки или технологии;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выбрать или обобщить объяснения, основанные на знаниях различных разделов естествознания и технологии, и связать эти объяснения напрямую с отдельными аспектами жизненных ситуаций;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оценивать свои действия и сообщать о своих решениях, используя при этом естественнонаучные знания и обоснования.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уровень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9656" y="1392702"/>
            <a:ext cx="10744957" cy="45185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могут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ясно сформулированные научные проблемы в некоторых ситуациях;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отобрать факты и знания, необходимые для объяснения явлений;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применять простые модели или исследовательские стратегии;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интерпретировать и напрямую использовать естественнонаучные понятия из различных разделов естествознания;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формулировать короткие высказывания, используя факты;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принимать решения на основе естественнонаучных знаний.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уровень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6265" y="1181686"/>
            <a:ext cx="10618347" cy="47295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могут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возможные объяснения в знакомых ситуациях на основе адекватных научных знаний;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делать выводы на основе простых исследований;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устанавливать прямые связи и буквально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интерпретировать результаты исследований или технологические решения.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Учащиеся, достигшие 1 уровня, имеют: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ограниченные знания, которые могут применять только в знакомых ситуациях. Они могут давать очевидные объяснения, которые явно следуют из имеющихся данных.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349" y="624380"/>
            <a:ext cx="10393264" cy="88113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уровень - базовая граница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естественнонаучной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4149" y="1871003"/>
            <a:ext cx="9523071" cy="445945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начинают проявлять естественнонаучные компетенции, позволяющие им принимать участие в различных жизненных ситуациях, связанных с естествознанием и технологией.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Учащиеся, достигшие данного уровня, демонстрируют: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давать возможные объяснения в знакомых ситуациях на основе адекватных научных знаний;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делать выводы на основе простых исследований;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устанавливать прямые связи и буквально интерпретировать результаты простых исследований или технологических решений.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527051" y="116161"/>
            <a:ext cx="11137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85000"/>
            </a:pPr>
            <a:r>
              <a:rPr lang="ru-RU" altLang="ru-RU" sz="3200" b="1" smtClean="0">
                <a:solidFill>
                  <a:srgbClr val="000099"/>
                </a:solidFill>
                <a:latin typeface="Comic Sans MS" pitchFamily="66" charset="0"/>
              </a:rPr>
              <a:t>Источники</a:t>
            </a:r>
          </a:p>
        </p:txBody>
      </p:sp>
      <p:pic>
        <p:nvPicPr>
          <p:cNvPr id="614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3" y="476250"/>
            <a:ext cx="334856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82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464052" y="1142063"/>
            <a:ext cx="729614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Сборник эталонных заданий  естественно- научная грамотность (Просвещение)</a:t>
            </a:r>
            <a:endParaRPr lang="ru-RU" altLang="ru-RU" smtClean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Данный сборник рассчитан на учащихся 10-13 лет.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Пособие охватывает области знаний таких предметов, как биология, химия, физика, астрономия и география. Это является и плюсом и минусом.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Данное пособие не соответствует программе по биологии, например в 5 классе.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Поэтому не совсем рационально использовать данный материал на уроках, так как у учащихся будет избыток информации. </a:t>
            </a:r>
          </a:p>
        </p:txBody>
      </p:sp>
      <p:grpSp>
        <p:nvGrpSpPr>
          <p:cNvPr id="6150" name="object 18"/>
          <p:cNvGrpSpPr>
            <a:grpSpLocks/>
          </p:cNvGrpSpPr>
          <p:nvPr/>
        </p:nvGrpSpPr>
        <p:grpSpPr bwMode="auto">
          <a:xfrm rot="-1024159">
            <a:off x="262649" y="4200525"/>
            <a:ext cx="4375151" cy="2071688"/>
            <a:chOff x="182879" y="1075944"/>
            <a:chExt cx="3919854" cy="2369820"/>
          </a:xfrm>
        </p:grpSpPr>
        <p:pic>
          <p:nvPicPr>
            <p:cNvPr id="6158" name="object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85" y="1251168"/>
              <a:ext cx="1193360" cy="153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object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27" y="1267968"/>
              <a:ext cx="1091184" cy="144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object 21"/>
            <p:cNvSpPr>
              <a:spLocks/>
            </p:cNvSpPr>
            <p:nvPr/>
          </p:nvSpPr>
          <p:spPr bwMode="auto">
            <a:xfrm>
              <a:off x="295655" y="1263396"/>
              <a:ext cx="1100455" cy="1449705"/>
            </a:xfrm>
            <a:custGeom>
              <a:avLst/>
              <a:gdLst>
                <a:gd name="T0" fmla="*/ 0 w 1100455"/>
                <a:gd name="T1" fmla="*/ 1449324 h 1449705"/>
                <a:gd name="T2" fmla="*/ 1100328 w 1100455"/>
                <a:gd name="T3" fmla="*/ 1449324 h 1449705"/>
                <a:gd name="T4" fmla="*/ 1100328 w 1100455"/>
                <a:gd name="T5" fmla="*/ 0 h 1449705"/>
                <a:gd name="T6" fmla="*/ 0 w 1100455"/>
                <a:gd name="T7" fmla="*/ 0 h 1449705"/>
                <a:gd name="T8" fmla="*/ 0 w 1100455"/>
                <a:gd name="T9" fmla="*/ 1449324 h 14497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0455"/>
                <a:gd name="T16" fmla="*/ 0 h 1449705"/>
                <a:gd name="T17" fmla="*/ 1100455 w 1100455"/>
                <a:gd name="T18" fmla="*/ 1449705 h 14497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0455" h="1449705">
                  <a:moveTo>
                    <a:pt x="0" y="1449324"/>
                  </a:moveTo>
                  <a:lnTo>
                    <a:pt x="1100328" y="1449324"/>
                  </a:lnTo>
                  <a:lnTo>
                    <a:pt x="1100328" y="0"/>
                  </a:lnTo>
                  <a:lnTo>
                    <a:pt x="0" y="0"/>
                  </a:lnTo>
                  <a:lnTo>
                    <a:pt x="0" y="1449324"/>
                  </a:lnTo>
                  <a:close/>
                </a:path>
              </a:pathLst>
            </a:custGeom>
            <a:noFill/>
            <a:ln w="9144">
              <a:solidFill>
                <a:srgbClr val="BEBE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6161" name="object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441" y="1883610"/>
              <a:ext cx="1193360" cy="153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object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383" y="1900427"/>
              <a:ext cx="1091184" cy="1438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object 24"/>
            <p:cNvSpPr>
              <a:spLocks/>
            </p:cNvSpPr>
            <p:nvPr/>
          </p:nvSpPr>
          <p:spPr bwMode="auto">
            <a:xfrm>
              <a:off x="1543812" y="1895855"/>
              <a:ext cx="1100455" cy="1447800"/>
            </a:xfrm>
            <a:custGeom>
              <a:avLst/>
              <a:gdLst>
                <a:gd name="T0" fmla="*/ 0 w 1100455"/>
                <a:gd name="T1" fmla="*/ 1447800 h 1447800"/>
                <a:gd name="T2" fmla="*/ 1100327 w 1100455"/>
                <a:gd name="T3" fmla="*/ 1447800 h 1447800"/>
                <a:gd name="T4" fmla="*/ 1100327 w 1100455"/>
                <a:gd name="T5" fmla="*/ 0 h 1447800"/>
                <a:gd name="T6" fmla="*/ 0 w 1100455"/>
                <a:gd name="T7" fmla="*/ 0 h 1447800"/>
                <a:gd name="T8" fmla="*/ 0 w 1100455"/>
                <a:gd name="T9" fmla="*/ 1447800 h 1447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0455"/>
                <a:gd name="T16" fmla="*/ 0 h 1447800"/>
                <a:gd name="T17" fmla="*/ 1100455 w 1100455"/>
                <a:gd name="T18" fmla="*/ 1447800 h 1447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0455" h="1447800">
                  <a:moveTo>
                    <a:pt x="0" y="1447800"/>
                  </a:moveTo>
                  <a:lnTo>
                    <a:pt x="1100327" y="1447800"/>
                  </a:lnTo>
                  <a:lnTo>
                    <a:pt x="1100327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noFill/>
            <a:ln w="9144">
              <a:solidFill>
                <a:srgbClr val="BEBE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6164" name="object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79" y="1075944"/>
              <a:ext cx="1336548" cy="172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object 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31" y="1110996"/>
              <a:ext cx="1216152" cy="160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6" name="object 27"/>
            <p:cNvSpPr>
              <a:spLocks/>
            </p:cNvSpPr>
            <p:nvPr/>
          </p:nvSpPr>
          <p:spPr bwMode="auto">
            <a:xfrm>
              <a:off x="213359" y="1106424"/>
              <a:ext cx="1225550" cy="1612900"/>
            </a:xfrm>
            <a:custGeom>
              <a:avLst/>
              <a:gdLst>
                <a:gd name="T0" fmla="*/ 0 w 1225550"/>
                <a:gd name="T1" fmla="*/ 1612391 h 1612900"/>
                <a:gd name="T2" fmla="*/ 1225296 w 1225550"/>
                <a:gd name="T3" fmla="*/ 1612391 h 1612900"/>
                <a:gd name="T4" fmla="*/ 1225296 w 1225550"/>
                <a:gd name="T5" fmla="*/ 0 h 1612900"/>
                <a:gd name="T6" fmla="*/ 0 w 1225550"/>
                <a:gd name="T7" fmla="*/ 0 h 1612900"/>
                <a:gd name="T8" fmla="*/ 0 w 1225550"/>
                <a:gd name="T9" fmla="*/ 1612391 h 16129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5550"/>
                <a:gd name="T16" fmla="*/ 0 h 1612900"/>
                <a:gd name="T17" fmla="*/ 1225550 w 1225550"/>
                <a:gd name="T18" fmla="*/ 1612900 h 16129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5550" h="1612900">
                  <a:moveTo>
                    <a:pt x="0" y="1612391"/>
                  </a:moveTo>
                  <a:lnTo>
                    <a:pt x="1225296" y="1612391"/>
                  </a:lnTo>
                  <a:lnTo>
                    <a:pt x="1225296" y="0"/>
                  </a:lnTo>
                  <a:lnTo>
                    <a:pt x="0" y="0"/>
                  </a:lnTo>
                  <a:lnTo>
                    <a:pt x="0" y="1612391"/>
                  </a:lnTo>
                  <a:close/>
                </a:path>
              </a:pathLst>
            </a:custGeom>
            <a:noFill/>
            <a:ln w="9143">
              <a:solidFill>
                <a:srgbClr val="BEBE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6167" name="object 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612" y="1720595"/>
              <a:ext cx="1336548" cy="1725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object 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663" y="1755648"/>
              <a:ext cx="1216152" cy="1604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9" name="object 30"/>
            <p:cNvSpPr>
              <a:spLocks/>
            </p:cNvSpPr>
            <p:nvPr/>
          </p:nvSpPr>
          <p:spPr bwMode="auto">
            <a:xfrm>
              <a:off x="1498091" y="1751076"/>
              <a:ext cx="1225550" cy="1614170"/>
            </a:xfrm>
            <a:custGeom>
              <a:avLst/>
              <a:gdLst>
                <a:gd name="T0" fmla="*/ 0 w 1225550"/>
                <a:gd name="T1" fmla="*/ 1613915 h 1614170"/>
                <a:gd name="T2" fmla="*/ 1225296 w 1225550"/>
                <a:gd name="T3" fmla="*/ 1613915 h 1614170"/>
                <a:gd name="T4" fmla="*/ 1225296 w 1225550"/>
                <a:gd name="T5" fmla="*/ 0 h 1614170"/>
                <a:gd name="T6" fmla="*/ 0 w 1225550"/>
                <a:gd name="T7" fmla="*/ 0 h 1614170"/>
                <a:gd name="T8" fmla="*/ 0 w 1225550"/>
                <a:gd name="T9" fmla="*/ 1613915 h 1614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5550"/>
                <a:gd name="T16" fmla="*/ 0 h 1614170"/>
                <a:gd name="T17" fmla="*/ 1225550 w 1225550"/>
                <a:gd name="T18" fmla="*/ 1614170 h 1614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5550" h="1614170">
                  <a:moveTo>
                    <a:pt x="0" y="1613915"/>
                  </a:moveTo>
                  <a:lnTo>
                    <a:pt x="1225296" y="1613915"/>
                  </a:lnTo>
                  <a:lnTo>
                    <a:pt x="1225296" y="0"/>
                  </a:lnTo>
                  <a:lnTo>
                    <a:pt x="0" y="0"/>
                  </a:lnTo>
                  <a:lnTo>
                    <a:pt x="0" y="1613915"/>
                  </a:lnTo>
                  <a:close/>
                </a:path>
              </a:pathLst>
            </a:custGeom>
            <a:noFill/>
            <a:ln w="9144">
              <a:solidFill>
                <a:srgbClr val="BEBE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6170" name="object 3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584" y="1075944"/>
              <a:ext cx="1335023" cy="1723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object 3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635" y="1110996"/>
              <a:ext cx="1214627" cy="160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2" name="object 33"/>
            <p:cNvSpPr>
              <a:spLocks/>
            </p:cNvSpPr>
            <p:nvPr/>
          </p:nvSpPr>
          <p:spPr bwMode="auto">
            <a:xfrm>
              <a:off x="2798063" y="1106424"/>
              <a:ext cx="1224280" cy="1612900"/>
            </a:xfrm>
            <a:custGeom>
              <a:avLst/>
              <a:gdLst>
                <a:gd name="T0" fmla="*/ 0 w 1224279"/>
                <a:gd name="T1" fmla="*/ 1612391 h 1612900"/>
                <a:gd name="T2" fmla="*/ 1223774 w 1224279"/>
                <a:gd name="T3" fmla="*/ 1612391 h 1612900"/>
                <a:gd name="T4" fmla="*/ 1223774 w 1224279"/>
                <a:gd name="T5" fmla="*/ 0 h 1612900"/>
                <a:gd name="T6" fmla="*/ 0 w 1224279"/>
                <a:gd name="T7" fmla="*/ 0 h 1612900"/>
                <a:gd name="T8" fmla="*/ 0 w 1224279"/>
                <a:gd name="T9" fmla="*/ 1612391 h 16129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4279"/>
                <a:gd name="T16" fmla="*/ 0 h 1612900"/>
                <a:gd name="T17" fmla="*/ 1224279 w 1224279"/>
                <a:gd name="T18" fmla="*/ 1612900 h 16129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4279" h="1612900">
                  <a:moveTo>
                    <a:pt x="0" y="1612391"/>
                  </a:moveTo>
                  <a:lnTo>
                    <a:pt x="1223772" y="1612391"/>
                  </a:lnTo>
                  <a:lnTo>
                    <a:pt x="1223772" y="0"/>
                  </a:lnTo>
                  <a:lnTo>
                    <a:pt x="0" y="0"/>
                  </a:lnTo>
                  <a:lnTo>
                    <a:pt x="0" y="1612391"/>
                  </a:lnTo>
                  <a:close/>
                </a:path>
              </a:pathLst>
            </a:custGeom>
            <a:noFill/>
            <a:ln w="9144">
              <a:solidFill>
                <a:srgbClr val="BEBEB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151" name="object 36"/>
          <p:cNvGrpSpPr>
            <a:grpSpLocks/>
          </p:cNvGrpSpPr>
          <p:nvPr/>
        </p:nvGrpSpPr>
        <p:grpSpPr bwMode="auto">
          <a:xfrm>
            <a:off x="5039835" y="4581798"/>
            <a:ext cx="2112433" cy="1871663"/>
            <a:chOff x="208682" y="4046171"/>
            <a:chExt cx="1282065" cy="1669414"/>
          </a:xfrm>
        </p:grpSpPr>
        <p:pic>
          <p:nvPicPr>
            <p:cNvPr id="6156" name="object 3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82" y="4046171"/>
              <a:ext cx="1281894" cy="166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object 3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08" y="4053840"/>
              <a:ext cx="1216152" cy="160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2" name="object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91" y="4581525"/>
            <a:ext cx="191981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object 41"/>
          <p:cNvGrpSpPr>
            <a:grpSpLocks/>
          </p:cNvGrpSpPr>
          <p:nvPr/>
        </p:nvGrpSpPr>
        <p:grpSpPr bwMode="auto">
          <a:xfrm>
            <a:off x="9647768" y="4581798"/>
            <a:ext cx="1729317" cy="1812925"/>
            <a:chOff x="2887852" y="4046171"/>
            <a:chExt cx="1262380" cy="1669414"/>
          </a:xfrm>
        </p:grpSpPr>
        <p:pic>
          <p:nvPicPr>
            <p:cNvPr id="6154" name="object 4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852" y="4046171"/>
              <a:ext cx="1262127" cy="166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object 4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599" y="4053840"/>
              <a:ext cx="1196339" cy="160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878927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527051" y="188913"/>
            <a:ext cx="1113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85000"/>
            </a:pPr>
            <a:r>
              <a:rPr lang="ru-RU" altLang="ru-RU" sz="3200" b="1" smtClean="0">
                <a:solidFill>
                  <a:srgbClr val="000099"/>
                </a:solidFill>
                <a:latin typeface="Comic Sans MS" pitchFamily="66" charset="0"/>
              </a:rPr>
              <a:t>Источники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75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836614"/>
            <a:ext cx="11201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57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527051" y="260350"/>
            <a:ext cx="11137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85000"/>
            </a:pPr>
            <a:r>
              <a:rPr lang="ru-RU" altLang="ru-RU" sz="3200" b="1" smtClean="0">
                <a:solidFill>
                  <a:srgbClr val="000099"/>
                </a:solidFill>
                <a:latin typeface="Comic Sans MS" pitchFamily="66" charset="0"/>
              </a:rPr>
              <a:t>Источники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79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464050" y="1170012"/>
            <a:ext cx="700828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srgbClr val="FF0000"/>
                </a:solidFill>
                <a:latin typeface="Comic Sans MS" pitchFamily="66" charset="0"/>
              </a:rPr>
              <a:t>Сборник заданий от РАО ИСМО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prstClr val="black"/>
                </a:solidFill>
                <a:latin typeface="Comic Sans MS" pitchFamily="66" charset="0"/>
              </a:rPr>
              <a:t>Данный сборник будет полезен не только ученикам, но и учителю, так как в нем собраны не только задания, но и отражен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prstClr val="black"/>
                </a:solidFill>
                <a:latin typeface="Comic Sans MS" pitchFamily="66" charset="0"/>
              </a:rPr>
              <a:t> уровень задания</a:t>
            </a:r>
          </a:p>
        </p:txBody>
      </p:sp>
      <p:pic>
        <p:nvPicPr>
          <p:cNvPr id="7174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234" y="1391479"/>
            <a:ext cx="3737816" cy="378369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580731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527051" y="188913"/>
            <a:ext cx="1113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85000"/>
            </a:pPr>
            <a:r>
              <a:rPr lang="ru-RU" altLang="ru-RU" sz="3200" b="1" smtClean="0">
                <a:solidFill>
                  <a:srgbClr val="000099"/>
                </a:solidFill>
                <a:latin typeface="Comic Sans MS" pitchFamily="66" charset="0"/>
              </a:rPr>
              <a:t>Источники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63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27052" y="968375"/>
            <a:ext cx="1123314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mtClean="0">
                <a:solidFill>
                  <a:prstClr val="black"/>
                </a:solidFill>
                <a:latin typeface="Comic Sans MS" pitchFamily="66" charset="0"/>
              </a:rPr>
              <a:t>ФИПИ</a:t>
            </a:r>
            <a:endParaRPr lang="en-US" altLang="ru-RU" sz="280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" y="1484317"/>
            <a:ext cx="10560051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08687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527051" y="188913"/>
            <a:ext cx="1113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C0504D"/>
              </a:buClr>
              <a:buSzPct val="85000"/>
            </a:pPr>
            <a:r>
              <a:rPr lang="ru-RU" altLang="ru-RU" sz="3200" b="1" smtClean="0">
                <a:solidFill>
                  <a:srgbClr val="000099"/>
                </a:solidFill>
                <a:latin typeface="Comic Sans MS" pitchFamily="66" charset="0"/>
              </a:rPr>
              <a:t>Источники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7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7" y="1844675"/>
            <a:ext cx="102743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940904" y="1112499"/>
            <a:ext cx="10819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Использование интерактивных заданий на сайте </a:t>
            </a:r>
            <a:r>
              <a:rPr lang="en-US" altLang="ru-RU" sz="2800" dirty="0" err="1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centeroko</a:t>
            </a:r>
            <a:r>
              <a:rPr lang="ru-RU" altLang="ru-RU" sz="2800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ru-RU" sz="2800" dirty="0" err="1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ru</a:t>
            </a:r>
            <a:endParaRPr lang="en-US" altLang="ru-RU" sz="2800" dirty="0" smtClean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94382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263806" y="1464334"/>
            <a:ext cx="105877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естественнонаучная грамотность?</a:t>
            </a:r>
          </a:p>
        </p:txBody>
      </p:sp>
      <p:sp>
        <p:nvSpPr>
          <p:cNvPr id="5124" name="Прямоугольник 1"/>
          <p:cNvSpPr>
            <a:spLocks noChangeArrowheads="1"/>
          </p:cNvSpPr>
          <p:nvPr/>
        </p:nvSpPr>
        <p:spPr bwMode="auto">
          <a:xfrm>
            <a:off x="1003396" y="2627448"/>
            <a:ext cx="1058703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Естественнонаучная грамотность – это способность человека не только освоить естественнонаучные знания, но и уметь их применять в жизни. Она определяется как набор определенных компетентностей.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Компетентность</a:t>
            </a: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проще всего определить, как способность учащихся применять полученные в школе умения и знания в жизненных ситуациях. </a:t>
            </a:r>
            <a:endParaRPr lang="ru-RU" sz="2400" b="1" dirty="0">
              <a:solidFill>
                <a:srgbClr val="80008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jec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9" y="1412875"/>
            <a:ext cx="10560051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ject 3"/>
          <p:cNvSpPr>
            <a:spLocks noGrp="1"/>
          </p:cNvSpPr>
          <p:nvPr>
            <p:ph type="title"/>
          </p:nvPr>
        </p:nvSpPr>
        <p:spPr>
          <a:xfrm>
            <a:off x="745222" y="170096"/>
            <a:ext cx="2758017" cy="504825"/>
          </a:xfr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3200" b="1" smtClean="0">
                <a:solidFill>
                  <a:srgbClr val="000099"/>
                </a:solidFill>
                <a:latin typeface="Comic Sans MS" pitchFamily="66" charset="0"/>
              </a:rPr>
              <a:t>ФИПИ</a:t>
            </a:r>
          </a:p>
        </p:txBody>
      </p:sp>
      <p:sp>
        <p:nvSpPr>
          <p:cNvPr id="11268" name="object 4"/>
          <p:cNvSpPr txBox="1">
            <a:spLocks noChangeArrowheads="1"/>
          </p:cNvSpPr>
          <p:nvPr/>
        </p:nvSpPr>
        <p:spPr bwMode="auto">
          <a:xfrm>
            <a:off x="3503087" y="189145"/>
            <a:ext cx="8064500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98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ts val="365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3200" smtClean="0">
                <a:solidFill>
                  <a:prstClr val="black"/>
                </a:solidFill>
                <a:latin typeface="Comic Sans MS" pitchFamily="66" charset="0"/>
              </a:rPr>
              <a:t>Открытый банк заданий ЕГЭ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59001" y="692150"/>
            <a:ext cx="8832851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defTabSz="914400">
              <a:spcBef>
                <a:spcPts val="95"/>
              </a:spcBef>
              <a:defRPr/>
            </a:pPr>
            <a:r>
              <a:rPr lang="en-US" sz="2000" u="sng" spc="-5" dirty="0">
                <a:solidFill>
                  <a:srgbClr val="6B9F24"/>
                </a:solidFill>
                <a:uFill>
                  <a:solidFill>
                    <a:srgbClr val="6B9F24"/>
                  </a:solidFill>
                </a:uFill>
                <a:latin typeface="Comic Sans MS" pitchFamily="66" charset="0"/>
                <a:cs typeface="Calibri"/>
                <a:hlinkClick r:id="rId3"/>
              </a:rPr>
              <a:t>www.fipi.ru/content/otkrytyy-bank-zadaniy-ege</a:t>
            </a:r>
            <a:endParaRPr lang="en-US" sz="2000" dirty="0">
              <a:solidFill>
                <a:prstClr val="black"/>
              </a:solidFill>
              <a:latin typeface="Comic Sans MS" pitchFamily="66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225703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3"/>
          <p:cNvSpPr>
            <a:spLocks noGrp="1"/>
          </p:cNvSpPr>
          <p:nvPr>
            <p:ph type="title"/>
          </p:nvPr>
        </p:nvSpPr>
        <p:spPr>
          <a:xfrm>
            <a:off x="745213" y="170082"/>
            <a:ext cx="2758017" cy="504825"/>
          </a:xfrm>
        </p:spPr>
        <p:txBody>
          <a:bodyPr lIns="0" tIns="12700" rIns="0" bIns="0">
            <a:spAutoFit/>
          </a:bodyPr>
          <a:lstStyle/>
          <a:p>
            <a:pPr marL="12700" eaLnBrk="1" hangingPunct="1">
              <a:spcBef>
                <a:spcPts val="100"/>
              </a:spcBef>
            </a:pPr>
            <a:r>
              <a:rPr lang="ru-RU" altLang="ru-RU" sz="3200" b="1" smtClean="0">
                <a:solidFill>
                  <a:srgbClr val="000099"/>
                </a:solidFill>
                <a:latin typeface="Comic Sans MS" pitchFamily="66" charset="0"/>
              </a:rPr>
              <a:t>ФИПИ</a:t>
            </a:r>
          </a:p>
        </p:txBody>
      </p:sp>
      <p:sp>
        <p:nvSpPr>
          <p:cNvPr id="12291" name="object 4"/>
          <p:cNvSpPr txBox="1">
            <a:spLocks noChangeArrowheads="1"/>
          </p:cNvSpPr>
          <p:nvPr/>
        </p:nvSpPr>
        <p:spPr bwMode="auto">
          <a:xfrm>
            <a:off x="3503084" y="189131"/>
            <a:ext cx="8449733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98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ts val="365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3200" smtClean="0">
                <a:solidFill>
                  <a:prstClr val="black"/>
                </a:solidFill>
                <a:latin typeface="Comic Sans MS" pitchFamily="66" charset="0"/>
              </a:rPr>
              <a:t>Открытый банк заданий ОГЭ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59036" y="692150"/>
            <a:ext cx="969856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defTabSz="914400">
              <a:spcBef>
                <a:spcPts val="95"/>
              </a:spcBef>
              <a:defRPr/>
            </a:pPr>
            <a:r>
              <a:rPr lang="en-US" sz="2000" u="sng" spc="-5" dirty="0">
                <a:solidFill>
                  <a:prstClr val="black"/>
                </a:solidFill>
                <a:uFill>
                  <a:solidFill>
                    <a:srgbClr val="6B9F24"/>
                  </a:solidFill>
                </a:uFill>
                <a:latin typeface="Comic Sans MS" pitchFamily="66" charset="0"/>
                <a:cs typeface="Calibri"/>
                <a:hlinkClick r:id="rId2"/>
              </a:rPr>
              <a:t>http://www.fipi.ru/content/otkrytyy-bank-zadaniy-oge</a:t>
            </a:r>
            <a:endParaRPr lang="en-US" sz="2000" dirty="0">
              <a:solidFill>
                <a:prstClr val="black"/>
              </a:solidFill>
              <a:latin typeface="Comic Sans MS" pitchFamily="66" charset="0"/>
              <a:cs typeface="Calibri"/>
            </a:endParaRPr>
          </a:p>
        </p:txBody>
      </p:sp>
      <p:pic>
        <p:nvPicPr>
          <p:cNvPr id="12293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341657"/>
            <a:ext cx="7681384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143936" y="5516782"/>
            <a:ext cx="11904133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904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 eaLnBrk="1" fontAlgn="base" hangingPunct="1">
              <a:spcBef>
                <a:spcPts val="288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Школьники выбирают место для  катания на санках. Оцените, какой  из участков, обозначенных на карте  цифрами 1, 2 и 3, больше всего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подходит для этого. Для  обоснования вашего ответа  приведите 2 довода.</a:t>
            </a:r>
          </a:p>
        </p:txBody>
      </p:sp>
    </p:spTree>
    <p:extLst>
      <p:ext uri="{BB962C8B-B14F-4D97-AF65-F5344CB8AC3E}">
        <p14:creationId xmlns:p14="http://schemas.microsoft.com/office/powerpoint/2010/main" val="260809358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7352" y="188913"/>
            <a:ext cx="6432549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2400" b="1" spc="-15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Типовые</a:t>
            </a:r>
            <a:r>
              <a:rPr lang="ru-RU" sz="2400" b="1" spc="-60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400" b="1" spc="-5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задания</a:t>
            </a:r>
            <a:r>
              <a:rPr lang="ru-RU" sz="2400" b="1" spc="-30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400" b="1" spc="-5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ОГЭ</a:t>
            </a:r>
            <a:endParaRPr lang="ru-RU" sz="2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315" name="object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665366"/>
            <a:ext cx="4250267" cy="388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object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05016"/>
            <a:ext cx="4320117" cy="1804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object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23" y="2205241"/>
            <a:ext cx="3814233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object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0" y="4869066"/>
            <a:ext cx="4895849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object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33" y="4581728"/>
            <a:ext cx="4250267" cy="209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9790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12"/>
          <p:cNvSpPr>
            <a:spLocks/>
          </p:cNvSpPr>
          <p:nvPr/>
        </p:nvSpPr>
        <p:spPr bwMode="auto">
          <a:xfrm>
            <a:off x="2849157" y="2716218"/>
            <a:ext cx="6455833" cy="2308225"/>
          </a:xfrm>
          <a:custGeom>
            <a:avLst/>
            <a:gdLst>
              <a:gd name="T0" fmla="*/ 0 w 4841875"/>
              <a:gd name="T1" fmla="*/ 3621024 h 3621404"/>
              <a:gd name="T2" fmla="*/ 4841748 w 4841875"/>
              <a:gd name="T3" fmla="*/ 3621024 h 3621404"/>
              <a:gd name="T4" fmla="*/ 4841748 w 4841875"/>
              <a:gd name="T5" fmla="*/ 0 h 3621404"/>
              <a:gd name="T6" fmla="*/ 0 w 4841875"/>
              <a:gd name="T7" fmla="*/ 0 h 3621404"/>
              <a:gd name="T8" fmla="*/ 0 w 4841875"/>
              <a:gd name="T9" fmla="*/ 3621024 h 3621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1875"/>
              <a:gd name="T16" fmla="*/ 0 h 3621404"/>
              <a:gd name="T17" fmla="*/ 4841875 w 4841875"/>
              <a:gd name="T18" fmla="*/ 3621404 h 3621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1875" h="3621404">
                <a:moveTo>
                  <a:pt x="0" y="3621024"/>
                </a:moveTo>
                <a:lnTo>
                  <a:pt x="4841748" y="3621024"/>
                </a:lnTo>
                <a:lnTo>
                  <a:pt x="4841748" y="0"/>
                </a:lnTo>
                <a:lnTo>
                  <a:pt x="0" y="0"/>
                </a:lnTo>
                <a:lnTo>
                  <a:pt x="0" y="3621024"/>
                </a:lnTo>
                <a:close/>
              </a:path>
            </a:pathLst>
          </a:custGeom>
          <a:noFill/>
          <a:ln w="9144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78137"/>
          <a:stretch>
            <a:fillRect/>
          </a:stretch>
        </p:blipFill>
        <p:spPr bwMode="auto">
          <a:xfrm>
            <a:off x="239235" y="0"/>
            <a:ext cx="11713633" cy="155733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34435" y="1628775"/>
            <a:ext cx="87249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defTabSz="914400">
              <a:spcBef>
                <a:spcPts val="100"/>
              </a:spcBef>
              <a:defRPr/>
            </a:pPr>
            <a:r>
              <a:rPr lang="en-US" sz="2000" u="sng" spc="-5" dirty="0">
                <a:solidFill>
                  <a:prstClr val="black"/>
                </a:solidFill>
                <a:uFill>
                  <a:solidFill>
                    <a:srgbClr val="6B9F24"/>
                  </a:solidFill>
                </a:uFill>
                <a:latin typeface="Comic Sans MS" pitchFamily="66" charset="0"/>
                <a:cs typeface="Calibri"/>
                <a:hlinkClick r:id="rId3"/>
              </a:rPr>
              <a:t>https://mcko.ru/pages/m_n_d_i-m_materials</a:t>
            </a:r>
            <a:endParaRPr lang="en-US" sz="2000" dirty="0">
              <a:solidFill>
                <a:prstClr val="black"/>
              </a:solidFill>
              <a:latin typeface="Comic Sans MS" pitchFamily="66" charset="0"/>
              <a:cs typeface="Calibri"/>
            </a:endParaRPr>
          </a:p>
        </p:txBody>
      </p:sp>
      <p:pic>
        <p:nvPicPr>
          <p:cNvPr id="9" name="object 8"/>
          <p:cNvPicPr/>
          <p:nvPr/>
        </p:nvPicPr>
        <p:blipFill>
          <a:blip r:embed="rId4"/>
          <a:stretch>
            <a:fillRect/>
          </a:stretch>
        </p:blipFill>
        <p:spPr>
          <a:xfrm>
            <a:off x="239307" y="2060575"/>
            <a:ext cx="5329767" cy="468153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object 4"/>
          <p:cNvPicPr/>
          <p:nvPr/>
        </p:nvPicPr>
        <p:blipFill>
          <a:blip r:embed="rId5"/>
          <a:stretch>
            <a:fillRect/>
          </a:stretch>
        </p:blipFill>
        <p:spPr>
          <a:xfrm>
            <a:off x="5808136" y="2781300"/>
            <a:ext cx="6239933" cy="17272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996369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31800" y="189077"/>
            <a:ext cx="1176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http://center-imc.ru/wp-content/uploads/2020/02/10120.pdf</a:t>
            </a:r>
            <a:endParaRPr lang="ru-RU" altLang="ru-RU" sz="2400" b="1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94" y="1341438"/>
            <a:ext cx="8544983" cy="504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518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814917" y="908050"/>
            <a:ext cx="1065741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20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24417" y="4941888"/>
            <a:ext cx="67204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27050" y="5295900"/>
            <a:ext cx="59520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527053" y="836613"/>
            <a:ext cx="1094528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b="1" i="1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6390" name="Прямоугольник 7"/>
          <p:cNvSpPr>
            <a:spLocks noChangeArrowheads="1"/>
          </p:cNvSpPr>
          <p:nvPr/>
        </p:nvSpPr>
        <p:spPr bwMode="auto">
          <a:xfrm>
            <a:off x="143935" y="115890"/>
            <a:ext cx="1180888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ts val="10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99"/>
                </a:solidFill>
                <a:latin typeface="Comic Sans MS" pitchFamily="66" charset="0"/>
              </a:rPr>
              <a:t>Использование различных источников информации для решения практико-ориентированных и учебных задач (ВПР)</a:t>
            </a:r>
            <a:endParaRPr lang="ru-RU" altLang="ru-RU" sz="200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6391" name="objec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836614"/>
            <a:ext cx="580813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object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3" y="836613"/>
            <a:ext cx="582506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61011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5"/>
          <p:cNvPicPr/>
          <p:nvPr/>
        </p:nvPicPr>
        <p:blipFill>
          <a:blip r:embed="rId2"/>
          <a:srcRect l="5127" r="5336" b="4324"/>
          <a:stretch>
            <a:fillRect/>
          </a:stretch>
        </p:blipFill>
        <p:spPr>
          <a:xfrm>
            <a:off x="334513" y="3573582"/>
            <a:ext cx="5856817" cy="2808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object 11"/>
          <p:cNvPicPr/>
          <p:nvPr/>
        </p:nvPicPr>
        <p:blipFill>
          <a:blip r:embed="rId3"/>
          <a:srcRect l="5205" t="7216" r="5393" b="32974"/>
          <a:stretch>
            <a:fillRect/>
          </a:stretch>
        </p:blipFill>
        <p:spPr>
          <a:xfrm>
            <a:off x="334464" y="404816"/>
            <a:ext cx="5761567" cy="266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object 8"/>
          <p:cNvPicPr/>
          <p:nvPr/>
        </p:nvPicPr>
        <p:blipFill>
          <a:blip r:embed="rId4"/>
          <a:srcRect l="9124" r="4965" b="23909"/>
          <a:stretch>
            <a:fillRect/>
          </a:stretch>
        </p:blipFill>
        <p:spPr>
          <a:xfrm>
            <a:off x="6576487" y="2420938"/>
            <a:ext cx="5422900" cy="3960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7" name="TextBox 23"/>
          <p:cNvSpPr txBox="1">
            <a:spLocks noChangeArrowheads="1"/>
          </p:cNvSpPr>
          <p:nvPr/>
        </p:nvSpPr>
        <p:spPr bwMode="auto">
          <a:xfrm>
            <a:off x="6383946" y="404814"/>
            <a:ext cx="55689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000099"/>
                </a:solidFill>
                <a:latin typeface="Comic Sans MS" pitchFamily="66" charset="0"/>
              </a:rPr>
              <a:t>География 5 класс «Солнечная система»</a:t>
            </a:r>
          </a:p>
        </p:txBody>
      </p:sp>
    </p:spTree>
    <p:extLst>
      <p:ext uri="{BB962C8B-B14F-4D97-AF65-F5344CB8AC3E}">
        <p14:creationId xmlns:p14="http://schemas.microsoft.com/office/powerpoint/2010/main" val="405320456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12"/>
          <p:cNvSpPr>
            <a:spLocks/>
          </p:cNvSpPr>
          <p:nvPr/>
        </p:nvSpPr>
        <p:spPr bwMode="auto">
          <a:xfrm>
            <a:off x="2849096" y="2716218"/>
            <a:ext cx="6455833" cy="2308225"/>
          </a:xfrm>
          <a:custGeom>
            <a:avLst/>
            <a:gdLst>
              <a:gd name="T0" fmla="*/ 0 w 4841875"/>
              <a:gd name="T1" fmla="*/ 3621024 h 3621404"/>
              <a:gd name="T2" fmla="*/ 4841748 w 4841875"/>
              <a:gd name="T3" fmla="*/ 3621024 h 3621404"/>
              <a:gd name="T4" fmla="*/ 4841748 w 4841875"/>
              <a:gd name="T5" fmla="*/ 0 h 3621404"/>
              <a:gd name="T6" fmla="*/ 0 w 4841875"/>
              <a:gd name="T7" fmla="*/ 0 h 3621404"/>
              <a:gd name="T8" fmla="*/ 0 w 4841875"/>
              <a:gd name="T9" fmla="*/ 3621024 h 3621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1875"/>
              <a:gd name="T16" fmla="*/ 0 h 3621404"/>
              <a:gd name="T17" fmla="*/ 4841875 w 4841875"/>
              <a:gd name="T18" fmla="*/ 3621404 h 3621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1875" h="3621404">
                <a:moveTo>
                  <a:pt x="0" y="3621024"/>
                </a:moveTo>
                <a:lnTo>
                  <a:pt x="4841748" y="3621024"/>
                </a:lnTo>
                <a:lnTo>
                  <a:pt x="4841748" y="0"/>
                </a:lnTo>
                <a:lnTo>
                  <a:pt x="0" y="0"/>
                </a:lnTo>
                <a:lnTo>
                  <a:pt x="0" y="3621024"/>
                </a:lnTo>
                <a:close/>
              </a:path>
            </a:pathLst>
          </a:custGeom>
          <a:noFill/>
          <a:ln w="9144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832" y="260354"/>
            <a:ext cx="1142576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2800" b="1" spc="-5" dirty="0" err="1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Климатограммы</a:t>
            </a:r>
            <a:endParaRPr lang="ru-RU" sz="2800" b="1" dirty="0">
              <a:solidFill>
                <a:srgbClr val="000099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24580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260443"/>
            <a:ext cx="3790949" cy="162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object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19" y="4941888"/>
            <a:ext cx="28067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object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07" y="4941981"/>
            <a:ext cx="3382433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object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5013325"/>
            <a:ext cx="3361267" cy="172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object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3" y="1916113"/>
            <a:ext cx="717126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Прямоугольник 15"/>
          <p:cNvSpPr>
            <a:spLocks noChangeArrowheads="1"/>
          </p:cNvSpPr>
          <p:nvPr/>
        </p:nvSpPr>
        <p:spPr bwMode="auto">
          <a:xfrm>
            <a:off x="4078831" y="765175"/>
            <a:ext cx="7969249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428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ct val="107000"/>
              </a:lnSpc>
              <a:spcBef>
                <a:spcPts val="288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171717"/>
                </a:solidFill>
                <a:latin typeface="Comic Sans MS" pitchFamily="66" charset="0"/>
              </a:rPr>
              <a:t>Условия какого климатического  пояса</a:t>
            </a:r>
          </a:p>
          <a:p>
            <a:pPr defTabSz="914400" eaLnBrk="1" fontAlgn="base" hangingPunct="1">
              <a:lnSpc>
                <a:spcPct val="107000"/>
              </a:lnSpc>
              <a:spcBef>
                <a:spcPts val="288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171717"/>
                </a:solidFill>
                <a:latin typeface="Comic Sans MS" pitchFamily="66" charset="0"/>
              </a:rPr>
              <a:t>способствовали</a:t>
            </a:r>
            <a:r>
              <a:rPr lang="ru-RU" altLang="ru-RU" sz="2000" smtClean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lang="ru-RU" altLang="ru-RU" sz="2000" smtClean="0">
                <a:solidFill>
                  <a:srgbClr val="171717"/>
                </a:solidFill>
                <a:latin typeface="Comic Sans MS" pitchFamily="66" charset="0"/>
              </a:rPr>
              <a:t>возникновению и</a:t>
            </a:r>
          </a:p>
          <a:p>
            <a:pPr defTabSz="914400" eaLnBrk="1" fontAlgn="base" hangingPunct="1">
              <a:lnSpc>
                <a:spcPct val="107000"/>
              </a:lnSpc>
              <a:spcBef>
                <a:spcPts val="288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171717"/>
                </a:solidFill>
                <a:latin typeface="Comic Sans MS" pitchFamily="66" charset="0"/>
              </a:rPr>
              <a:t>развитию  античных цивилизаций Европы?</a:t>
            </a:r>
            <a:endParaRPr lang="ru-RU" altLang="ru-RU" sz="2000" smtClean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3353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12"/>
          <p:cNvSpPr>
            <a:spLocks/>
          </p:cNvSpPr>
          <p:nvPr/>
        </p:nvSpPr>
        <p:spPr bwMode="auto">
          <a:xfrm>
            <a:off x="2849077" y="2716218"/>
            <a:ext cx="6455833" cy="2308225"/>
          </a:xfrm>
          <a:custGeom>
            <a:avLst/>
            <a:gdLst>
              <a:gd name="T0" fmla="*/ 0 w 4841875"/>
              <a:gd name="T1" fmla="*/ 3621024 h 3621404"/>
              <a:gd name="T2" fmla="*/ 4841748 w 4841875"/>
              <a:gd name="T3" fmla="*/ 3621024 h 3621404"/>
              <a:gd name="T4" fmla="*/ 4841748 w 4841875"/>
              <a:gd name="T5" fmla="*/ 0 h 3621404"/>
              <a:gd name="T6" fmla="*/ 0 w 4841875"/>
              <a:gd name="T7" fmla="*/ 0 h 3621404"/>
              <a:gd name="T8" fmla="*/ 0 w 4841875"/>
              <a:gd name="T9" fmla="*/ 3621024 h 3621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1875"/>
              <a:gd name="T16" fmla="*/ 0 h 3621404"/>
              <a:gd name="T17" fmla="*/ 4841875 w 4841875"/>
              <a:gd name="T18" fmla="*/ 3621404 h 3621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1875" h="3621404">
                <a:moveTo>
                  <a:pt x="0" y="3621024"/>
                </a:moveTo>
                <a:lnTo>
                  <a:pt x="4841748" y="3621024"/>
                </a:lnTo>
                <a:lnTo>
                  <a:pt x="4841748" y="0"/>
                </a:lnTo>
                <a:lnTo>
                  <a:pt x="0" y="0"/>
                </a:lnTo>
                <a:lnTo>
                  <a:pt x="0" y="3621024"/>
                </a:lnTo>
                <a:close/>
              </a:path>
            </a:pathLst>
          </a:custGeom>
          <a:noFill/>
          <a:ln w="9144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936" y="188913"/>
            <a:ext cx="11904133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2800" b="1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Исчисление </a:t>
            </a:r>
            <a:r>
              <a:rPr lang="ru-RU" sz="2800" b="1" spc="-5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времени</a:t>
            </a:r>
            <a:r>
              <a:rPr lang="ru-RU" sz="2800" b="1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800" b="1" spc="-5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на</a:t>
            </a:r>
            <a:r>
              <a:rPr lang="ru-RU" sz="2800" b="1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800" b="1" spc="-5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территории</a:t>
            </a:r>
            <a:r>
              <a:rPr lang="ru-RU" sz="2800" b="1" spc="-10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800" b="1" spc="-5" dirty="0">
                <a:solidFill>
                  <a:srgbClr val="000099"/>
                </a:solidFill>
                <a:latin typeface="Comic Sans MS" pitchFamily="66" charset="0"/>
                <a:cs typeface="Arial" charset="0"/>
              </a:rPr>
              <a:t>России</a:t>
            </a:r>
            <a:endParaRPr lang="ru-RU" sz="2800" b="1" dirty="0">
              <a:solidFill>
                <a:srgbClr val="000099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25604" name="objec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7" y="836678"/>
            <a:ext cx="6625167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05" name="object 8"/>
          <p:cNvGrpSpPr>
            <a:grpSpLocks/>
          </p:cNvGrpSpPr>
          <p:nvPr/>
        </p:nvGrpSpPr>
        <p:grpSpPr bwMode="auto">
          <a:xfrm>
            <a:off x="912284" y="4941888"/>
            <a:ext cx="2404533" cy="1293812"/>
            <a:chOff x="656844" y="5105400"/>
            <a:chExt cx="1804670" cy="1294130"/>
          </a:xfrm>
        </p:grpSpPr>
        <p:pic>
          <p:nvPicPr>
            <p:cNvPr id="25610" name="object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44" y="5143500"/>
              <a:ext cx="1728216" cy="118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1" name="object 10"/>
            <p:cNvSpPr>
              <a:spLocks/>
            </p:cNvSpPr>
            <p:nvPr/>
          </p:nvSpPr>
          <p:spPr bwMode="auto">
            <a:xfrm>
              <a:off x="675894" y="5124450"/>
              <a:ext cx="1766570" cy="1256030"/>
            </a:xfrm>
            <a:custGeom>
              <a:avLst/>
              <a:gdLst>
                <a:gd name="T0" fmla="*/ 0 w 1766570"/>
                <a:gd name="T1" fmla="*/ 1255776 h 1256029"/>
                <a:gd name="T2" fmla="*/ 1766316 w 1766570"/>
                <a:gd name="T3" fmla="*/ 1255776 h 1256029"/>
                <a:gd name="T4" fmla="*/ 1766316 w 1766570"/>
                <a:gd name="T5" fmla="*/ 0 h 1256029"/>
                <a:gd name="T6" fmla="*/ 0 w 1766570"/>
                <a:gd name="T7" fmla="*/ 0 h 1256029"/>
                <a:gd name="T8" fmla="*/ 0 w 1766570"/>
                <a:gd name="T9" fmla="*/ 1255776 h 12560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6570"/>
                <a:gd name="T16" fmla="*/ 0 h 1256029"/>
                <a:gd name="T17" fmla="*/ 1766570 w 1766570"/>
                <a:gd name="T18" fmla="*/ 1256029 h 12560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6570" h="1256029">
                  <a:moveTo>
                    <a:pt x="0" y="1255776"/>
                  </a:moveTo>
                  <a:lnTo>
                    <a:pt x="1766316" y="1255776"/>
                  </a:lnTo>
                  <a:lnTo>
                    <a:pt x="1766316" y="0"/>
                  </a:lnTo>
                  <a:lnTo>
                    <a:pt x="0" y="0"/>
                  </a:lnTo>
                  <a:lnTo>
                    <a:pt x="0" y="1255776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5606" name="Прямоугольник 8"/>
          <p:cNvSpPr>
            <a:spLocks noChangeArrowheads="1"/>
          </p:cNvSpPr>
          <p:nvPr/>
        </p:nvSpPr>
        <p:spPr bwMode="auto">
          <a:xfrm>
            <a:off x="1007535" y="4508500"/>
            <a:ext cx="2400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ts val="10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Comic Sans MS" pitchFamily="66" charset="0"/>
              </a:rPr>
              <a:t>1 пассажир</a:t>
            </a:r>
            <a:endParaRPr lang="ru-RU" altLang="ru-RU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5607" name="object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3" y="5046728"/>
            <a:ext cx="5738283" cy="115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Прямоугольник 10"/>
          <p:cNvSpPr>
            <a:spLocks noChangeArrowheads="1"/>
          </p:cNvSpPr>
          <p:nvPr/>
        </p:nvSpPr>
        <p:spPr bwMode="auto">
          <a:xfrm>
            <a:off x="5247217" y="4508500"/>
            <a:ext cx="209761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ts val="100"/>
              </a:spcBef>
              <a:spcAft>
                <a:spcPct val="0"/>
              </a:spcAft>
            </a:pPr>
            <a:r>
              <a:rPr lang="ru-RU" altLang="ru-RU" b="1" smtClean="0">
                <a:solidFill>
                  <a:prstClr val="black"/>
                </a:solidFill>
                <a:latin typeface="Comic Sans MS" pitchFamily="66" charset="0"/>
              </a:rPr>
              <a:t>2пассажир</a:t>
            </a:r>
            <a:endParaRPr lang="ru-RU" altLang="ru-RU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7056969" y="836646"/>
            <a:ext cx="4895851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lnSpc>
                <a:spcPts val="2725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Comic Sans MS" pitchFamily="66" charset="0"/>
              </a:rPr>
              <a:t>2 пассажира, купившие билет на самолет, с удивлением увидели, что время прибытия их рейсов в пункт назначения раньше, чем время  вылета из пункта отправления. Помогите  пассажирам разобраться в данной ситуации. Вы можете назвать пункты прилета  и пункты вылета?</a:t>
            </a:r>
          </a:p>
        </p:txBody>
      </p:sp>
    </p:spTree>
    <p:extLst>
      <p:ext uri="{BB962C8B-B14F-4D97-AF65-F5344CB8AC3E}">
        <p14:creationId xmlns:p14="http://schemas.microsoft.com/office/powerpoint/2010/main" val="56155893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814917" y="908050"/>
            <a:ext cx="1065741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20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24417" y="4941888"/>
            <a:ext cx="67204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527050" y="5295900"/>
            <a:ext cx="59520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1033670" y="836617"/>
            <a:ext cx="10438666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«Школа не должна научить  на всю жизнь, </a:t>
            </a:r>
            <a:br>
              <a:rPr lang="ru-RU" altLang="ru-RU" sz="36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Школа должна научить  учиться всю жизнь»</a:t>
            </a:r>
            <a:r>
              <a:rPr lang="ru-RU" altLang="ru-RU" sz="3200" b="1" dirty="0" smtClean="0">
                <a:solidFill>
                  <a:prstClr val="white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prstClr val="white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prstClr val="white"/>
                </a:solidFill>
                <a:latin typeface="Comic Sans MS" pitchFamily="66" charset="0"/>
                <a:cs typeface="Times New Roman" pitchFamily="18" charset="0"/>
              </a:rPr>
              <a:t>                     </a:t>
            </a:r>
            <a:r>
              <a:rPr lang="ru-RU" altLang="ru-RU" sz="2000" b="1" i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Восточная </a:t>
            </a:r>
            <a:r>
              <a:rPr lang="ru-RU" altLang="ru-RU" sz="2000" b="1" i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мудрость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b="1" i="1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b="1" i="1" dirty="0" smtClean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7200" b="1" dirty="0">
                <a:solidFill>
                  <a:srgbClr val="92D050"/>
                </a:solidFill>
              </a:rPr>
              <a:t>Спасибо за внимание!</a:t>
            </a:r>
            <a:endParaRPr lang="ru-RU" altLang="ru-RU" sz="7200" b="1" i="1" dirty="0">
              <a:solidFill>
                <a:srgbClr val="92D05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b="1" i="1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6630" name="Содержимое 3" descr="5bbd348ed10626c96a49dd6b23c04d8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3357563"/>
            <a:ext cx="5715000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8150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3" y="239421"/>
            <a:ext cx="10407332" cy="11113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Соответствие умений, или компетентностей, с требованиями ФГОС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1384" y="1434914"/>
          <a:ext cx="11910646" cy="5305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135"/>
                <a:gridCol w="7310511"/>
              </a:tblGrid>
              <a:tr h="489008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Компетентности, определяющие естественнонаучную грамотность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ФГОС ООО к результатам образования</a:t>
                      </a:r>
                      <a:endParaRPr lang="ru-RU" dirty="0"/>
                    </a:p>
                  </a:txBody>
                  <a:tcPr/>
                </a:tc>
              </a:tr>
              <a:tr h="1520213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понимание основных особенностей естественнонаучного исследования (или естественнонаучного метода познания)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опыта применения научных методов познания (предметный результат – физика); приобретение опыта использования различных методов изучения веществ (предметный результат – химия); приобретение опыта использования методов биологической науки (предметный результат – биология)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0977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объяснять или описывать естественнонаучные явления на основе имеющихся научных знаний, а также умение прогнозировать изменения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создавать, применять и преобразовывать знаки и символы, модели и схемы для решения учебных и познавательных задач (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 образования)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56034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использовать научные доказательства и имеющиеся данные для получения выводов, их анализа и оценки достоверности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классификации, устанавливать причинно- следственные связи, строить логическое рассуждение, умозаключение (индуктивное, дедуктивное и по аналогии) и делать выводы (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Инструментарий PISA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5923" y="1524000"/>
            <a:ext cx="9858692" cy="438722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близкие к реальным проблемные ситуации, связанные с разнообразными аспектами окружающей жизни и требующие для своего решения не только знания основных учебных предметов, но и сформированности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интеллектуальных умений.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 учащихся требуется продемонстрировать компетенции в определенном контексте.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5" y="261390"/>
            <a:ext cx="8450931" cy="633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3699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29"/>
          <p:cNvGrpSpPr>
            <a:grpSpLocks/>
          </p:cNvGrpSpPr>
          <p:nvPr/>
        </p:nvGrpSpPr>
        <p:grpSpPr bwMode="auto">
          <a:xfrm>
            <a:off x="759657" y="745858"/>
            <a:ext cx="11114846" cy="4788437"/>
            <a:chOff x="837303" y="1992374"/>
            <a:chExt cx="11077020" cy="3568464"/>
          </a:xfrm>
        </p:grpSpPr>
        <p:grpSp>
          <p:nvGrpSpPr>
            <p:cNvPr id="6148" name="Группа 8"/>
            <p:cNvGrpSpPr>
              <a:grpSpLocks/>
            </p:cNvGrpSpPr>
            <p:nvPr/>
          </p:nvGrpSpPr>
          <p:grpSpPr bwMode="auto">
            <a:xfrm>
              <a:off x="837303" y="3770256"/>
              <a:ext cx="2603370" cy="1747722"/>
              <a:chOff x="2922091" y="1677377"/>
              <a:chExt cx="2507995" cy="1747722"/>
            </a:xfrm>
          </p:grpSpPr>
          <p:sp>
            <p:nvSpPr>
              <p:cNvPr id="6162" name="TextBox 9"/>
              <p:cNvSpPr txBox="1">
                <a:spLocks noChangeArrowheads="1"/>
              </p:cNvSpPr>
              <p:nvPr/>
            </p:nvSpPr>
            <p:spPr bwMode="auto">
              <a:xfrm>
                <a:off x="3065088" y="1856096"/>
                <a:ext cx="2312902" cy="116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3200" b="1" dirty="0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Научное </a:t>
                </a:r>
              </a:p>
              <a:p>
                <a:pPr algn="ctr" eaLnBrk="1" hangingPunct="1"/>
                <a:r>
                  <a:rPr lang="ru-RU" altLang="ru-RU" sz="3200" b="1" dirty="0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объяснение </a:t>
                </a:r>
              </a:p>
              <a:p>
                <a:pPr algn="ctr" eaLnBrk="1" hangingPunct="1"/>
                <a:r>
                  <a:rPr lang="ru-RU" altLang="ru-RU" sz="3200" b="1" dirty="0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явлений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922091" y="1677377"/>
                <a:ext cx="2507995" cy="1747722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49" name="Группа 11"/>
            <p:cNvGrpSpPr>
              <a:grpSpLocks/>
            </p:cNvGrpSpPr>
            <p:nvPr/>
          </p:nvGrpSpPr>
          <p:grpSpPr bwMode="auto">
            <a:xfrm>
              <a:off x="3862927" y="3813117"/>
              <a:ext cx="3728852" cy="1747721"/>
              <a:chOff x="2790160" y="1720238"/>
              <a:chExt cx="3173701" cy="1747721"/>
            </a:xfrm>
          </p:grpSpPr>
          <p:sp>
            <p:nvSpPr>
              <p:cNvPr id="6160" name="TextBox 12"/>
              <p:cNvSpPr txBox="1">
                <a:spLocks noChangeArrowheads="1"/>
              </p:cNvSpPr>
              <p:nvPr/>
            </p:nvSpPr>
            <p:spPr bwMode="auto">
              <a:xfrm>
                <a:off x="2893744" y="1856096"/>
                <a:ext cx="2899544" cy="116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3200" b="1" dirty="0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Применение </a:t>
                </a:r>
              </a:p>
              <a:p>
                <a:pPr algn="ctr" eaLnBrk="1" hangingPunct="1"/>
                <a:r>
                  <a:rPr lang="ru-RU" altLang="ru-RU" sz="3200" b="1" dirty="0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методов </a:t>
                </a:r>
              </a:p>
              <a:p>
                <a:pPr algn="ctr" eaLnBrk="1" hangingPunct="1"/>
                <a:r>
                  <a:rPr lang="ru-RU" altLang="ru-RU" sz="3200" b="1" dirty="0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ЕН исследования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2790160" y="1720238"/>
                <a:ext cx="3173701" cy="1747721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50" name="Группа 14"/>
            <p:cNvGrpSpPr>
              <a:grpSpLocks/>
            </p:cNvGrpSpPr>
            <p:nvPr/>
          </p:nvGrpSpPr>
          <p:grpSpPr bwMode="auto">
            <a:xfrm>
              <a:off x="8018793" y="3760732"/>
              <a:ext cx="3895530" cy="1747722"/>
              <a:chOff x="2791224" y="1677824"/>
              <a:chExt cx="3064764" cy="1747722"/>
            </a:xfrm>
          </p:grpSpPr>
          <p:sp>
            <p:nvSpPr>
              <p:cNvPr id="6158" name="TextBox 15"/>
              <p:cNvSpPr txBox="1">
                <a:spLocks noChangeArrowheads="1"/>
              </p:cNvSpPr>
              <p:nvPr/>
            </p:nvSpPr>
            <p:spPr bwMode="auto">
              <a:xfrm>
                <a:off x="2836205" y="1856096"/>
                <a:ext cx="3014636" cy="116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2400" b="1" dirty="0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Интерпретация данных и </a:t>
                </a:r>
              </a:p>
              <a:p>
                <a:pPr algn="ctr" eaLnBrk="1" hangingPunct="1"/>
                <a:r>
                  <a:rPr lang="ru-RU" altLang="ru-RU" sz="2400" b="1" dirty="0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использование научных </a:t>
                </a:r>
              </a:p>
              <a:p>
                <a:pPr algn="ctr" eaLnBrk="1" hangingPunct="1"/>
                <a:r>
                  <a:rPr lang="ru-RU" altLang="ru-RU" sz="2400" b="1" dirty="0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доказательств для </a:t>
                </a:r>
              </a:p>
              <a:p>
                <a:pPr algn="ctr" eaLnBrk="1" hangingPunct="1"/>
                <a:r>
                  <a:rPr lang="ru-RU" altLang="ru-RU" sz="2400" b="1" dirty="0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получения выводов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791224" y="1677824"/>
                <a:ext cx="3064764" cy="1747722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151" name="Группа 28"/>
            <p:cNvGrpSpPr>
              <a:grpSpLocks/>
            </p:cNvGrpSpPr>
            <p:nvPr/>
          </p:nvGrpSpPr>
          <p:grpSpPr bwMode="auto">
            <a:xfrm>
              <a:off x="2312017" y="1992374"/>
              <a:ext cx="7679941" cy="1777882"/>
              <a:chOff x="2312017" y="1992374"/>
              <a:chExt cx="7679941" cy="1777882"/>
            </a:xfrm>
          </p:grpSpPr>
          <p:grpSp>
            <p:nvGrpSpPr>
              <p:cNvPr id="6152" name="Группа 4"/>
              <p:cNvGrpSpPr>
                <a:grpSpLocks/>
              </p:cNvGrpSpPr>
              <p:nvPr/>
            </p:nvGrpSpPr>
            <p:grpSpPr bwMode="auto">
              <a:xfrm>
                <a:off x="2861264" y="1992374"/>
                <a:ext cx="6846545" cy="941326"/>
                <a:chOff x="2912707" y="1677635"/>
                <a:chExt cx="6846545" cy="941326"/>
              </a:xfrm>
            </p:grpSpPr>
            <p:sp>
              <p:nvSpPr>
                <p:cNvPr id="6156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3138985" y="1856096"/>
                  <a:ext cx="6381948" cy="4357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ru-RU" altLang="ru-RU" sz="32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Компетентности ЕН грамотности</a:t>
                  </a:r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>
                <a:xfrm>
                  <a:off x="2912707" y="1677635"/>
                  <a:ext cx="6846545" cy="941326"/>
                </a:xfrm>
                <a:prstGeom prst="rect">
                  <a:avLst/>
                </a:prstGeom>
                <a:noFill/>
                <a:ln w="38100">
                  <a:solidFill>
                    <a:srgbClr val="800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19" name="Прямая со стрелкой 18"/>
              <p:cNvCxnSpPr/>
              <p:nvPr/>
            </p:nvCxnSpPr>
            <p:spPr>
              <a:xfrm flipH="1">
                <a:off x="2312017" y="2933700"/>
                <a:ext cx="1809660" cy="836556"/>
              </a:xfrm>
              <a:prstGeom prst="straightConnector1">
                <a:avLst/>
              </a:prstGeom>
              <a:ln w="38100">
                <a:solidFill>
                  <a:srgbClr val="800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>
                <a:off x="8342627" y="2928937"/>
                <a:ext cx="1649331" cy="831795"/>
              </a:xfrm>
              <a:prstGeom prst="straightConnector1">
                <a:avLst/>
              </a:prstGeom>
              <a:ln w="38100">
                <a:solidFill>
                  <a:srgbClr val="800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>
                <a:off x="6232946" y="2928937"/>
                <a:ext cx="0" cy="831795"/>
              </a:xfrm>
              <a:prstGeom prst="straightConnector1">
                <a:avLst/>
              </a:prstGeom>
              <a:ln w="38100">
                <a:solidFill>
                  <a:srgbClr val="800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Группа 4"/>
          <p:cNvGrpSpPr>
            <a:grpSpLocks/>
          </p:cNvGrpSpPr>
          <p:nvPr/>
        </p:nvGrpSpPr>
        <p:grpSpPr bwMode="auto">
          <a:xfrm>
            <a:off x="1674056" y="759925"/>
            <a:ext cx="9367008" cy="3729795"/>
            <a:chOff x="1642524" y="1935213"/>
            <a:chExt cx="9248398" cy="2513993"/>
          </a:xfrm>
        </p:grpSpPr>
        <p:grpSp>
          <p:nvGrpSpPr>
            <p:cNvPr id="11277" name="Группа 5"/>
            <p:cNvGrpSpPr>
              <a:grpSpLocks/>
            </p:cNvGrpSpPr>
            <p:nvPr/>
          </p:nvGrpSpPr>
          <p:grpSpPr bwMode="auto">
            <a:xfrm>
              <a:off x="1642524" y="3348374"/>
              <a:ext cx="2603394" cy="1077010"/>
              <a:chOff x="3697812" y="1255495"/>
              <a:chExt cx="2508018" cy="1077010"/>
            </a:xfrm>
          </p:grpSpPr>
          <p:sp>
            <p:nvSpPr>
              <p:cNvPr id="11291" name="TextBox 19"/>
              <p:cNvSpPr txBox="1">
                <a:spLocks noChangeArrowheads="1"/>
              </p:cNvSpPr>
              <p:nvPr/>
            </p:nvSpPr>
            <p:spPr bwMode="auto">
              <a:xfrm>
                <a:off x="4133845" y="1255495"/>
                <a:ext cx="1726839" cy="726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32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«Как </a:t>
                </a:r>
              </a:p>
              <a:p>
                <a:pPr algn="ctr" eaLnBrk="1" hangingPunct="1"/>
                <a:r>
                  <a:rPr lang="ru-RU" altLang="ru-RU" sz="32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узнать?»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697812" y="1255760"/>
                <a:ext cx="2508018" cy="1076745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78" name="Группа 6"/>
            <p:cNvGrpSpPr>
              <a:grpSpLocks/>
            </p:cNvGrpSpPr>
            <p:nvPr/>
          </p:nvGrpSpPr>
          <p:grpSpPr bwMode="auto">
            <a:xfrm>
              <a:off x="4803107" y="3361345"/>
              <a:ext cx="2970092" cy="1087861"/>
              <a:chOff x="3590362" y="1268466"/>
              <a:chExt cx="2527905" cy="1087861"/>
            </a:xfrm>
          </p:grpSpPr>
          <p:sp>
            <p:nvSpPr>
              <p:cNvPr id="11289" name="TextBox 17"/>
              <p:cNvSpPr txBox="1">
                <a:spLocks noChangeArrowheads="1"/>
              </p:cNvSpPr>
              <p:nvPr/>
            </p:nvSpPr>
            <p:spPr bwMode="auto">
              <a:xfrm>
                <a:off x="3876757" y="1269124"/>
                <a:ext cx="1955733" cy="726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32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«Попробуй </a:t>
                </a:r>
              </a:p>
              <a:p>
                <a:pPr algn="ctr" eaLnBrk="1" hangingPunct="1"/>
                <a:r>
                  <a:rPr lang="ru-RU" altLang="ru-RU" sz="32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объяснить»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590362" y="1268466"/>
                <a:ext cx="2527905" cy="1087861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79" name="Группа 7"/>
            <p:cNvGrpSpPr>
              <a:grpSpLocks/>
            </p:cNvGrpSpPr>
            <p:nvPr/>
          </p:nvGrpSpPr>
          <p:grpSpPr bwMode="auto">
            <a:xfrm>
              <a:off x="8311339" y="3351816"/>
              <a:ext cx="2579583" cy="1087861"/>
              <a:chOff x="3021376" y="1268908"/>
              <a:chExt cx="2029458" cy="1087861"/>
            </a:xfrm>
          </p:grpSpPr>
          <p:sp>
            <p:nvSpPr>
              <p:cNvPr id="11287" name="TextBox 15"/>
              <p:cNvSpPr txBox="1">
                <a:spLocks noChangeArrowheads="1"/>
              </p:cNvSpPr>
              <p:nvPr/>
            </p:nvSpPr>
            <p:spPr bwMode="auto">
              <a:xfrm>
                <a:off x="3365998" y="1269138"/>
                <a:ext cx="1439672" cy="726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32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«Сделай </a:t>
                </a:r>
              </a:p>
              <a:p>
                <a:pPr algn="ctr" eaLnBrk="1" hangingPunct="1"/>
                <a:r>
                  <a:rPr lang="ru-RU" altLang="ru-RU" sz="32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вывод»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021376" y="1268908"/>
                <a:ext cx="2029458" cy="1087861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1280" name="Группа 8"/>
            <p:cNvGrpSpPr>
              <a:grpSpLocks/>
            </p:cNvGrpSpPr>
            <p:nvPr/>
          </p:nvGrpSpPr>
          <p:grpSpPr bwMode="auto">
            <a:xfrm>
              <a:off x="2991844" y="1935213"/>
              <a:ext cx="6608493" cy="1416603"/>
              <a:chOff x="2991844" y="1935213"/>
              <a:chExt cx="6608493" cy="1416603"/>
            </a:xfrm>
          </p:grpSpPr>
          <p:grpSp>
            <p:nvGrpSpPr>
              <p:cNvPr id="11281" name="Группа 9"/>
              <p:cNvGrpSpPr>
                <a:grpSpLocks/>
              </p:cNvGrpSpPr>
              <p:nvPr/>
            </p:nvGrpSpPr>
            <p:grpSpPr bwMode="auto">
              <a:xfrm>
                <a:off x="4625315" y="1935213"/>
                <a:ext cx="3216144" cy="941755"/>
                <a:chOff x="4676758" y="1620474"/>
                <a:chExt cx="3216144" cy="941755"/>
              </a:xfrm>
            </p:grpSpPr>
            <p:sp>
              <p:nvSpPr>
                <p:cNvPr id="1128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881642" y="1798934"/>
                  <a:ext cx="2805882" cy="3941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ru-RU" altLang="ru-RU" sz="32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Типы заданий</a:t>
                  </a: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4676758" y="1620474"/>
                  <a:ext cx="3216144" cy="941755"/>
                </a:xfrm>
                <a:prstGeom prst="rect">
                  <a:avLst/>
                </a:prstGeom>
                <a:noFill/>
                <a:ln w="38100">
                  <a:solidFill>
                    <a:srgbClr val="800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11" name="Прямая со стрелкой 10"/>
              <p:cNvCxnSpPr/>
              <p:nvPr/>
            </p:nvCxnSpPr>
            <p:spPr>
              <a:xfrm flipH="1">
                <a:off x="2991844" y="2876968"/>
                <a:ext cx="1633471" cy="470083"/>
              </a:xfrm>
              <a:prstGeom prst="straightConnector1">
                <a:avLst/>
              </a:prstGeom>
              <a:ln w="38100">
                <a:solidFill>
                  <a:srgbClr val="800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>
                <a:endCxn id="17" idx="0"/>
              </p:cNvCxnSpPr>
              <p:nvPr/>
            </p:nvCxnSpPr>
            <p:spPr>
              <a:xfrm>
                <a:off x="7841459" y="2876968"/>
                <a:ext cx="1758878" cy="474848"/>
              </a:xfrm>
              <a:prstGeom prst="straightConnector1">
                <a:avLst/>
              </a:prstGeom>
              <a:ln w="38100">
                <a:solidFill>
                  <a:srgbClr val="800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>
                <a:stCxn id="15" idx="2"/>
              </p:cNvCxnSpPr>
              <p:nvPr/>
            </p:nvCxnSpPr>
            <p:spPr>
              <a:xfrm flipH="1">
                <a:off x="6233387" y="2876968"/>
                <a:ext cx="0" cy="470083"/>
              </a:xfrm>
              <a:prstGeom prst="straightConnector1">
                <a:avLst/>
              </a:prstGeom>
              <a:ln w="38100">
                <a:solidFill>
                  <a:srgbClr val="800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268" name="TextBox 19"/>
          <p:cNvSpPr txBox="1">
            <a:spLocks noChangeArrowheads="1"/>
          </p:cNvSpPr>
          <p:nvPr/>
        </p:nvSpPr>
        <p:spPr bwMode="auto">
          <a:xfrm>
            <a:off x="1767204" y="4892944"/>
            <a:ext cx="26775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задания на 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методов познания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757363" y="4892675"/>
            <a:ext cx="2603500" cy="1200150"/>
          </a:xfrm>
          <a:prstGeom prst="rect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5023301" y="4935808"/>
            <a:ext cx="26936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задания на 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объяснение 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явлений и фактов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962525" y="4894533"/>
            <a:ext cx="2960688" cy="1201737"/>
          </a:xfrm>
          <a:prstGeom prst="rect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2" name="TextBox 15"/>
          <p:cNvSpPr txBox="1">
            <a:spLocks noChangeArrowheads="1"/>
          </p:cNvSpPr>
          <p:nvPr/>
        </p:nvSpPr>
        <p:spPr bwMode="auto">
          <a:xfrm>
            <a:off x="8217512" y="4881564"/>
            <a:ext cx="35600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задания на 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формирование умения 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формулировать выводы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 основе данных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8296276" y="4881833"/>
            <a:ext cx="3386139" cy="1614487"/>
          </a:xfrm>
          <a:prstGeom prst="rect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 flipH="1">
            <a:off x="3097215" y="4457970"/>
            <a:ext cx="12700" cy="436563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 bwMode="auto">
          <a:xfrm flipH="1">
            <a:off x="6440488" y="4487863"/>
            <a:ext cx="11112" cy="436562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 bwMode="auto">
          <a:xfrm flipH="1">
            <a:off x="9829980" y="4457970"/>
            <a:ext cx="11113" cy="436563"/>
          </a:xfrm>
          <a:prstGeom prst="straightConnector1">
            <a:avLst/>
          </a:prstGeom>
          <a:ln w="3810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Группа 4"/>
          <p:cNvGrpSpPr>
            <a:grpSpLocks/>
          </p:cNvGrpSpPr>
          <p:nvPr/>
        </p:nvGrpSpPr>
        <p:grpSpPr bwMode="auto">
          <a:xfrm>
            <a:off x="1817828" y="3065463"/>
            <a:ext cx="9248775" cy="1997075"/>
            <a:chOff x="1642524" y="2195591"/>
            <a:chExt cx="9248398" cy="1997733"/>
          </a:xfrm>
        </p:grpSpPr>
        <p:grpSp>
          <p:nvGrpSpPr>
            <p:cNvPr id="12322" name="Группа 5"/>
            <p:cNvGrpSpPr>
              <a:grpSpLocks/>
            </p:cNvGrpSpPr>
            <p:nvPr/>
          </p:nvGrpSpPr>
          <p:grpSpPr bwMode="auto">
            <a:xfrm>
              <a:off x="1642524" y="3348374"/>
              <a:ext cx="2603394" cy="844950"/>
              <a:chOff x="3697812" y="1255495"/>
              <a:chExt cx="2508018" cy="844950"/>
            </a:xfrm>
          </p:grpSpPr>
          <p:sp>
            <p:nvSpPr>
              <p:cNvPr id="12336" name="TextBox 19"/>
              <p:cNvSpPr txBox="1">
                <a:spLocks noChangeArrowheads="1"/>
              </p:cNvSpPr>
              <p:nvPr/>
            </p:nvSpPr>
            <p:spPr bwMode="auto">
              <a:xfrm>
                <a:off x="4319168" y="1255495"/>
                <a:ext cx="1356190" cy="831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24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«Как </a:t>
                </a:r>
              </a:p>
              <a:p>
                <a:pPr algn="ctr" eaLnBrk="1" hangingPunct="1"/>
                <a:r>
                  <a:rPr lang="ru-RU" altLang="ru-RU" sz="24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узнать?»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697812" y="1255617"/>
                <a:ext cx="2508018" cy="844828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323" name="Группа 6"/>
            <p:cNvGrpSpPr>
              <a:grpSpLocks/>
            </p:cNvGrpSpPr>
            <p:nvPr/>
          </p:nvGrpSpPr>
          <p:grpSpPr bwMode="auto">
            <a:xfrm>
              <a:off x="4803107" y="3361200"/>
              <a:ext cx="2970092" cy="832124"/>
              <a:chOff x="3590362" y="1268321"/>
              <a:chExt cx="2527905" cy="832124"/>
            </a:xfrm>
          </p:grpSpPr>
          <p:sp>
            <p:nvSpPr>
              <p:cNvPr id="12334" name="TextBox 17"/>
              <p:cNvSpPr txBox="1">
                <a:spLocks noChangeArrowheads="1"/>
              </p:cNvSpPr>
              <p:nvPr/>
            </p:nvSpPr>
            <p:spPr bwMode="auto">
              <a:xfrm>
                <a:off x="4092391" y="1269124"/>
                <a:ext cx="1524460" cy="831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24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«Попробуй </a:t>
                </a:r>
              </a:p>
              <a:p>
                <a:pPr algn="ctr" eaLnBrk="1" hangingPunct="1"/>
                <a:r>
                  <a:rPr lang="ru-RU" altLang="ru-RU" sz="24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объяснить»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590362" y="1268321"/>
                <a:ext cx="2527905" cy="832124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324" name="Группа 7"/>
            <p:cNvGrpSpPr>
              <a:grpSpLocks/>
            </p:cNvGrpSpPr>
            <p:nvPr/>
          </p:nvGrpSpPr>
          <p:grpSpPr bwMode="auto">
            <a:xfrm>
              <a:off x="8311339" y="3351672"/>
              <a:ext cx="2579583" cy="841652"/>
              <a:chOff x="3021376" y="1268764"/>
              <a:chExt cx="2029458" cy="841652"/>
            </a:xfrm>
          </p:grpSpPr>
          <p:sp>
            <p:nvSpPr>
              <p:cNvPr id="12332" name="TextBox 15"/>
              <p:cNvSpPr txBox="1">
                <a:spLocks noChangeArrowheads="1"/>
              </p:cNvSpPr>
              <p:nvPr/>
            </p:nvSpPr>
            <p:spPr bwMode="auto">
              <a:xfrm>
                <a:off x="3521367" y="1269138"/>
                <a:ext cx="1128931" cy="831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altLang="ru-RU" sz="24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«Сделай </a:t>
                </a:r>
              </a:p>
              <a:p>
                <a:pPr algn="ctr" eaLnBrk="1" hangingPunct="1"/>
                <a:r>
                  <a:rPr lang="ru-RU" altLang="ru-RU" sz="2400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вывод»</a:t>
                </a: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021376" y="1268764"/>
                <a:ext cx="2029458" cy="841652"/>
              </a:xfrm>
              <a:prstGeom prst="rect">
                <a:avLst/>
              </a:prstGeom>
              <a:noFill/>
              <a:ln w="38100">
                <a:solidFill>
                  <a:srgbClr val="8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2325" name="Группа 8"/>
            <p:cNvGrpSpPr>
              <a:grpSpLocks/>
            </p:cNvGrpSpPr>
            <p:nvPr/>
          </p:nvGrpSpPr>
          <p:grpSpPr bwMode="auto">
            <a:xfrm>
              <a:off x="2991844" y="2195591"/>
              <a:ext cx="6614843" cy="1156080"/>
              <a:chOff x="2991844" y="2195591"/>
              <a:chExt cx="6614843" cy="1156080"/>
            </a:xfrm>
          </p:grpSpPr>
          <p:grpSp>
            <p:nvGrpSpPr>
              <p:cNvPr id="12326" name="Группа 9"/>
              <p:cNvGrpSpPr>
                <a:grpSpLocks/>
              </p:cNvGrpSpPr>
              <p:nvPr/>
            </p:nvGrpSpPr>
            <p:grpSpPr bwMode="auto">
              <a:xfrm>
                <a:off x="4625315" y="2195591"/>
                <a:ext cx="3216144" cy="681262"/>
                <a:chOff x="4676758" y="1880852"/>
                <a:chExt cx="3216144" cy="681262"/>
              </a:xfrm>
            </p:grpSpPr>
            <p:sp>
              <p:nvSpPr>
                <p:cNvPr id="1233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4863709" y="1880852"/>
                  <a:ext cx="2841751" cy="5849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ru-RU" altLang="ru-RU" sz="3200" b="1">
                      <a:solidFill>
                        <a:srgbClr val="CC0000"/>
                      </a:solidFill>
                      <a:latin typeface="Times New Roman" pitchFamily="18" charset="0"/>
                      <a:cs typeface="Times New Roman" pitchFamily="18" charset="0"/>
                    </a:rPr>
                    <a:t>Типы заданий</a:t>
                  </a: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4676758" y="1944373"/>
                  <a:ext cx="3216144" cy="617741"/>
                </a:xfrm>
                <a:prstGeom prst="rect">
                  <a:avLst/>
                </a:prstGeom>
                <a:noFill/>
                <a:ln w="38100">
                  <a:solidFill>
                    <a:srgbClr val="800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11" name="Прямая со стрелкой 10"/>
              <p:cNvCxnSpPr/>
              <p:nvPr/>
            </p:nvCxnSpPr>
            <p:spPr>
              <a:xfrm flipH="1">
                <a:off x="2991844" y="2876852"/>
                <a:ext cx="1633471" cy="470055"/>
              </a:xfrm>
              <a:prstGeom prst="straightConnector1">
                <a:avLst/>
              </a:prstGeom>
              <a:ln w="38100">
                <a:solidFill>
                  <a:srgbClr val="800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>
                <a:endCxn id="17" idx="0"/>
              </p:cNvCxnSpPr>
              <p:nvPr/>
            </p:nvCxnSpPr>
            <p:spPr>
              <a:xfrm>
                <a:off x="7841459" y="2876852"/>
                <a:ext cx="1765228" cy="474819"/>
              </a:xfrm>
              <a:prstGeom prst="straightConnector1">
                <a:avLst/>
              </a:prstGeom>
              <a:ln w="38100">
                <a:solidFill>
                  <a:srgbClr val="800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>
                <a:stCxn id="15" idx="2"/>
              </p:cNvCxnSpPr>
              <p:nvPr/>
            </p:nvCxnSpPr>
            <p:spPr>
              <a:xfrm>
                <a:off x="6233387" y="2876852"/>
                <a:ext cx="0" cy="470055"/>
              </a:xfrm>
              <a:prstGeom prst="straightConnector1">
                <a:avLst/>
              </a:prstGeom>
              <a:ln w="38100">
                <a:solidFill>
                  <a:srgbClr val="8000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292" name="TextBox 19"/>
          <p:cNvSpPr txBox="1">
            <a:spLocks noChangeArrowheads="1"/>
          </p:cNvSpPr>
          <p:nvPr/>
        </p:nvSpPr>
        <p:spPr bwMode="auto">
          <a:xfrm>
            <a:off x="1756044" y="5510482"/>
            <a:ext cx="26775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задания на 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методов познания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757363" y="5548313"/>
            <a:ext cx="2603500" cy="1200150"/>
          </a:xfrm>
          <a:prstGeom prst="rect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4" name="TextBox 19"/>
          <p:cNvSpPr txBox="1">
            <a:spLocks noChangeArrowheads="1"/>
          </p:cNvSpPr>
          <p:nvPr/>
        </p:nvSpPr>
        <p:spPr bwMode="auto">
          <a:xfrm>
            <a:off x="5064578" y="5467619"/>
            <a:ext cx="26936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задания на 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объяснение 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явлений и фактов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962525" y="5521325"/>
            <a:ext cx="2960688" cy="1201738"/>
          </a:xfrm>
          <a:prstGeom prst="rect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6" name="TextBox 15"/>
          <p:cNvSpPr txBox="1">
            <a:spLocks noChangeArrowheads="1"/>
          </p:cNvSpPr>
          <p:nvPr/>
        </p:nvSpPr>
        <p:spPr bwMode="auto">
          <a:xfrm>
            <a:off x="8244500" y="5100639"/>
            <a:ext cx="35600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задания на 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формирование умения 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формулировать выводы</a:t>
            </a:r>
          </a:p>
          <a:p>
            <a:pPr algn="ctr" eaLnBrk="1" hangingPunct="1"/>
            <a:r>
              <a:rPr lang="ru-RU" altLang="ru-RU" sz="24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 основе данных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8296275" y="5113608"/>
            <a:ext cx="3481388" cy="1614487"/>
          </a:xfrm>
          <a:prstGeom prst="rect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8" name="TextBox 2"/>
          <p:cNvSpPr txBox="1">
            <a:spLocks noChangeArrowheads="1"/>
          </p:cNvSpPr>
          <p:nvPr/>
        </p:nvSpPr>
        <p:spPr bwMode="auto">
          <a:xfrm>
            <a:off x="6706977" y="244476"/>
            <a:ext cx="51978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Таксономия Б. </a:t>
            </a:r>
            <a:r>
              <a:rPr lang="ru-RU" alt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endParaRPr lang="ru-RU" alt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622303" y="1150940"/>
          <a:ext cx="11386014" cy="18681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7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4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4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872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8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509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Воспроизведение или запоминание фактов, определений,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терминов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с одного языка на другой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на практике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Разбиение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части для видения структуры объекта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Комбинирование, получение целого, обладающего новизной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Суждение о ценности материала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520" y="624380"/>
            <a:ext cx="10961273" cy="9655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естественно-научной грамотности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уровень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113" y="1722790"/>
            <a:ext cx="10857499" cy="449513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могут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определять, объяснять и применять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естественно-научные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знания и знания о науке в различных сложных жизненных ситуациях;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связывать информацию и объяснения из различных источников и использовать их для обоснования различных решений. Они явно и постоянно демонстрируют высокий уровень сформированности интеллектуальных умений (например, доказывать и обосновывать), а также демонстрируют готовность использовать свои знания для обоснования решений, принимаемых в незнакомых научных и технических ситуациях. Они могут использовать свои знания для аргументации рекомендаций или решений, принятых в контексте личных, социально-экономических и глобальных ситуаций.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1107</Words>
  <Application>Microsoft Office PowerPoint</Application>
  <PresentationFormat>Произвольный</PresentationFormat>
  <Paragraphs>147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Тема1</vt:lpstr>
      <vt:lpstr> Современный урок географии: естественно-научная компетентность как основа формирования картины мира учащихся основной школы                                           Подготовила: учитель географии                                                                  МБОУ «Винницкая школа»                                                                            Мартыненко Лариса Викторовна  </vt:lpstr>
      <vt:lpstr>Презентация PowerPoint</vt:lpstr>
      <vt:lpstr> Соответствие умений, или компетентностей, с требованиями ФГОС</vt:lpstr>
      <vt:lpstr>Инструментарий PISA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естественно-научной грамотности 6 уровень </vt:lpstr>
      <vt:lpstr>5 уровень </vt:lpstr>
      <vt:lpstr>4 уровень</vt:lpstr>
      <vt:lpstr>3 уровень</vt:lpstr>
      <vt:lpstr>2 уровень</vt:lpstr>
      <vt:lpstr>Второй уровень - базовая граница  естественнонаучной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ФИПИ</vt:lpstr>
      <vt:lpstr>ФИПИ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68</cp:revision>
  <dcterms:created xsi:type="dcterms:W3CDTF">2019-01-10T15:26:25Z</dcterms:created>
  <dcterms:modified xsi:type="dcterms:W3CDTF">2022-02-13T14:40:45Z</dcterms:modified>
</cp:coreProperties>
</file>