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5" r:id="rId1"/>
  </p:sldMasterIdLst>
  <p:sldIdLst>
    <p:sldId id="256" r:id="rId2"/>
    <p:sldId id="264" r:id="rId3"/>
    <p:sldId id="266" r:id="rId4"/>
    <p:sldId id="261" r:id="rId5"/>
    <p:sldId id="262" r:id="rId6"/>
    <p:sldId id="276" r:id="rId7"/>
    <p:sldId id="265" r:id="rId8"/>
    <p:sldId id="277" r:id="rId9"/>
    <p:sldId id="278" r:id="rId10"/>
    <p:sldId id="267" r:id="rId11"/>
    <p:sldId id="268" r:id="rId12"/>
    <p:sldId id="269" r:id="rId13"/>
    <p:sldId id="270" r:id="rId14"/>
    <p:sldId id="271" r:id="rId15"/>
    <p:sldId id="272" r:id="rId16"/>
    <p:sldId id="273" r:id="rId17"/>
    <p:sldId id="274" r:id="rId18"/>
    <p:sldId id="275" r:id="rId19"/>
    <p:sldId id="258" r:id="rId20"/>
    <p:sldId id="260" r:id="rId21"/>
    <p:sldId id="259" r:id="rId22"/>
    <p:sldId id="263" r:id="rId23"/>
    <p:sldId id="282" r:id="rId24"/>
    <p:sldId id="283" r:id="rId25"/>
    <p:sldId id="284" r:id="rId26"/>
    <p:sldId id="285" r:id="rId27"/>
    <p:sldId id="279" r:id="rId28"/>
    <p:sldId id="280" r:id="rId29"/>
    <p:sldId id="281" r:id="rId30"/>
    <p:sldId id="257" r:id="rId31"/>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632" autoAdjust="0"/>
    <p:restoredTop sz="94660"/>
  </p:normalViewPr>
  <p:slideViewPr>
    <p:cSldViewPr snapToGrid="0">
      <p:cViewPr varScale="1">
        <p:scale>
          <a:sx n="74" d="100"/>
          <a:sy n="74" d="100"/>
        </p:scale>
        <p:origin x="59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992A2567-01DF-4C75-BAF8-75305489D0B3}" type="datetimeFigureOut">
              <a:rPr lang="ru-RU" smtClean="0"/>
              <a:t>04.02.2021</a:t>
            </a:fld>
            <a:endParaRPr lang="ru-RU"/>
          </a:p>
        </p:txBody>
      </p:sp>
      <p:sp>
        <p:nvSpPr>
          <p:cNvPr id="5" name="Footer Placeholder 4"/>
          <p:cNvSpPr>
            <a:spLocks noGrp="1"/>
          </p:cNvSpPr>
          <p:nvPr>
            <p:ph type="ftr" sz="quarter" idx="11"/>
          </p:nvPr>
        </p:nvSpPr>
        <p:spPr>
          <a:xfrm>
            <a:off x="5332412" y="5883275"/>
            <a:ext cx="4324044" cy="365125"/>
          </a:xfrm>
        </p:spPr>
        <p:txBody>
          <a:bodyPr/>
          <a:lstStyle/>
          <a:p>
            <a:endParaRPr lang="ru-RU"/>
          </a:p>
        </p:txBody>
      </p:sp>
      <p:sp>
        <p:nvSpPr>
          <p:cNvPr id="6" name="Slide Number Placeholder 5"/>
          <p:cNvSpPr>
            <a:spLocks noGrp="1"/>
          </p:cNvSpPr>
          <p:nvPr>
            <p:ph type="sldNum" sz="quarter" idx="12"/>
          </p:nvPr>
        </p:nvSpPr>
        <p:spPr/>
        <p:txBody>
          <a:bodyPr/>
          <a:lstStyle/>
          <a:p>
            <a:fld id="{9F84B755-BD4D-4112-A39B-6312A43D5C22}" type="slidenum">
              <a:rPr lang="ru-RU" smtClean="0"/>
              <a:t>‹#›</a:t>
            </a:fld>
            <a:endParaRPr lang="ru-RU"/>
          </a:p>
        </p:txBody>
      </p:sp>
    </p:spTree>
    <p:extLst>
      <p:ext uri="{BB962C8B-B14F-4D97-AF65-F5344CB8AC3E}">
        <p14:creationId xmlns:p14="http://schemas.microsoft.com/office/powerpoint/2010/main" val="27638942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992A2567-01DF-4C75-BAF8-75305489D0B3}" type="datetimeFigureOut">
              <a:rPr lang="ru-RU" smtClean="0"/>
              <a:t>04.02.2021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9F84B755-BD4D-4112-A39B-6312A43D5C22}" type="slidenum">
              <a:rPr lang="ru-RU" smtClean="0"/>
              <a:t>‹#›</a:t>
            </a:fld>
            <a:endParaRPr lang="ru-RU"/>
          </a:p>
        </p:txBody>
      </p:sp>
    </p:spTree>
    <p:extLst>
      <p:ext uri="{BB962C8B-B14F-4D97-AF65-F5344CB8AC3E}">
        <p14:creationId xmlns:p14="http://schemas.microsoft.com/office/powerpoint/2010/main" val="13364334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992A2567-01DF-4C75-BAF8-75305489D0B3}" type="datetimeFigureOut">
              <a:rPr lang="ru-RU" smtClean="0"/>
              <a:t>04.02.2021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F84B755-BD4D-4112-A39B-6312A43D5C22}" type="slidenum">
              <a:rPr lang="ru-RU" smtClean="0"/>
              <a:t>‹#›</a:t>
            </a:fld>
            <a:endParaRPr lang="ru-RU"/>
          </a:p>
        </p:txBody>
      </p:sp>
    </p:spTree>
    <p:extLst>
      <p:ext uri="{BB962C8B-B14F-4D97-AF65-F5344CB8AC3E}">
        <p14:creationId xmlns:p14="http://schemas.microsoft.com/office/powerpoint/2010/main" val="12965342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992A2567-01DF-4C75-BAF8-75305489D0B3}" type="datetimeFigureOut">
              <a:rPr lang="ru-RU" smtClean="0"/>
              <a:t>04.02.2021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F84B755-BD4D-4112-A39B-6312A43D5C22}" type="slidenum">
              <a:rPr lang="ru-RU" smtClean="0"/>
              <a:t>‹#›</a:t>
            </a:fld>
            <a:endParaRPr lang="ru-RU"/>
          </a:p>
        </p:txBody>
      </p:sp>
    </p:spTree>
    <p:extLst>
      <p:ext uri="{BB962C8B-B14F-4D97-AF65-F5344CB8AC3E}">
        <p14:creationId xmlns:p14="http://schemas.microsoft.com/office/powerpoint/2010/main" val="22683081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992A2567-01DF-4C75-BAF8-75305489D0B3}" type="datetimeFigureOut">
              <a:rPr lang="ru-RU" smtClean="0"/>
              <a:t>04.02.2021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F84B755-BD4D-4112-A39B-6312A43D5C22}" type="slidenum">
              <a:rPr lang="ru-RU" smtClean="0"/>
              <a:t>‹#›</a:t>
            </a:fld>
            <a:endParaRPr lang="ru-RU"/>
          </a:p>
        </p:txBody>
      </p:sp>
    </p:spTree>
    <p:extLst>
      <p:ext uri="{BB962C8B-B14F-4D97-AF65-F5344CB8AC3E}">
        <p14:creationId xmlns:p14="http://schemas.microsoft.com/office/powerpoint/2010/main" val="5414261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ru-RU" smtClean="0"/>
              <a:t>Образец текста</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992A2567-01DF-4C75-BAF8-75305489D0B3}" type="datetimeFigureOut">
              <a:rPr lang="ru-RU" smtClean="0"/>
              <a:t>04.02.2021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F84B755-BD4D-4112-A39B-6312A43D5C22}" type="slidenum">
              <a:rPr lang="ru-RU" smtClean="0"/>
              <a:t>‹#›</a:t>
            </a:fld>
            <a:endParaRPr lang="ru-RU"/>
          </a:p>
        </p:txBody>
      </p:sp>
    </p:spTree>
    <p:extLst>
      <p:ext uri="{BB962C8B-B14F-4D97-AF65-F5344CB8AC3E}">
        <p14:creationId xmlns:p14="http://schemas.microsoft.com/office/powerpoint/2010/main" val="1843175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ru-RU" smtClean="0"/>
              <a:t>Образец заголовка</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ru-RU" smtClean="0"/>
              <a:t>Образец текста</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992A2567-01DF-4C75-BAF8-75305489D0B3}" type="datetimeFigureOut">
              <a:rPr lang="ru-RU" smtClean="0"/>
              <a:t>04.02.2021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F84B755-BD4D-4112-A39B-6312A43D5C22}" type="slidenum">
              <a:rPr lang="ru-RU" smtClean="0"/>
              <a:t>‹#›</a:t>
            </a:fld>
            <a:endParaRPr lang="ru-RU"/>
          </a:p>
        </p:txBody>
      </p:sp>
    </p:spTree>
    <p:extLst>
      <p:ext uri="{BB962C8B-B14F-4D97-AF65-F5344CB8AC3E}">
        <p14:creationId xmlns:p14="http://schemas.microsoft.com/office/powerpoint/2010/main" val="23408862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992A2567-01DF-4C75-BAF8-75305489D0B3}" type="datetimeFigureOut">
              <a:rPr lang="ru-RU" smtClean="0"/>
              <a:t>04.02.2021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F84B755-BD4D-4112-A39B-6312A43D5C22}" type="slidenum">
              <a:rPr lang="ru-RU" smtClean="0"/>
              <a:t>‹#›</a:t>
            </a:fld>
            <a:endParaRPr lang="ru-RU"/>
          </a:p>
        </p:txBody>
      </p:sp>
    </p:spTree>
    <p:extLst>
      <p:ext uri="{BB962C8B-B14F-4D97-AF65-F5344CB8AC3E}">
        <p14:creationId xmlns:p14="http://schemas.microsoft.com/office/powerpoint/2010/main" val="13707707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992A2567-01DF-4C75-BAF8-75305489D0B3}" type="datetimeFigureOut">
              <a:rPr lang="ru-RU" smtClean="0"/>
              <a:t>04.02.2021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F84B755-BD4D-4112-A39B-6312A43D5C22}" type="slidenum">
              <a:rPr lang="ru-RU" smtClean="0"/>
              <a:t>‹#›</a:t>
            </a:fld>
            <a:endParaRPr lang="ru-RU"/>
          </a:p>
        </p:txBody>
      </p:sp>
    </p:spTree>
    <p:extLst>
      <p:ext uri="{BB962C8B-B14F-4D97-AF65-F5344CB8AC3E}">
        <p14:creationId xmlns:p14="http://schemas.microsoft.com/office/powerpoint/2010/main" val="14634044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992A2567-01DF-4C75-BAF8-75305489D0B3}" type="datetimeFigureOut">
              <a:rPr lang="ru-RU" smtClean="0"/>
              <a:t>04.02.2021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a:xfrm>
            <a:off x="10951856" y="5867131"/>
            <a:ext cx="551167" cy="365125"/>
          </a:xfrm>
        </p:spPr>
        <p:txBody>
          <a:bodyPr/>
          <a:lstStyle/>
          <a:p>
            <a:fld id="{9F84B755-BD4D-4112-A39B-6312A43D5C22}" type="slidenum">
              <a:rPr lang="ru-RU" smtClean="0"/>
              <a:t>‹#›</a:t>
            </a:fld>
            <a:endParaRPr lang="ru-RU"/>
          </a:p>
        </p:txBody>
      </p:sp>
    </p:spTree>
    <p:extLst>
      <p:ext uri="{BB962C8B-B14F-4D97-AF65-F5344CB8AC3E}">
        <p14:creationId xmlns:p14="http://schemas.microsoft.com/office/powerpoint/2010/main" val="12189523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992A2567-01DF-4C75-BAF8-75305489D0B3}" type="datetimeFigureOut">
              <a:rPr lang="ru-RU" smtClean="0"/>
              <a:t>04.02.2021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F84B755-BD4D-4112-A39B-6312A43D5C22}" type="slidenum">
              <a:rPr lang="ru-RU" smtClean="0"/>
              <a:t>‹#›</a:t>
            </a:fld>
            <a:endParaRPr lang="ru-RU"/>
          </a:p>
        </p:txBody>
      </p:sp>
    </p:spTree>
    <p:extLst>
      <p:ext uri="{BB962C8B-B14F-4D97-AF65-F5344CB8AC3E}">
        <p14:creationId xmlns:p14="http://schemas.microsoft.com/office/powerpoint/2010/main" val="22177354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992A2567-01DF-4C75-BAF8-75305489D0B3}" type="datetimeFigureOut">
              <a:rPr lang="ru-RU" smtClean="0"/>
              <a:t>04.02.2021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9F84B755-BD4D-4112-A39B-6312A43D5C22}" type="slidenum">
              <a:rPr lang="ru-RU" smtClean="0"/>
              <a:t>‹#›</a:t>
            </a:fld>
            <a:endParaRPr lang="ru-RU"/>
          </a:p>
        </p:txBody>
      </p:sp>
    </p:spTree>
    <p:extLst>
      <p:ext uri="{BB962C8B-B14F-4D97-AF65-F5344CB8AC3E}">
        <p14:creationId xmlns:p14="http://schemas.microsoft.com/office/powerpoint/2010/main" val="31605924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992A2567-01DF-4C75-BAF8-75305489D0B3}" type="datetimeFigureOut">
              <a:rPr lang="ru-RU" smtClean="0"/>
              <a:t>04.02.2021</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9F84B755-BD4D-4112-A39B-6312A43D5C22}" type="slidenum">
              <a:rPr lang="ru-RU" smtClean="0"/>
              <a:t>‹#›</a:t>
            </a:fld>
            <a:endParaRPr lang="ru-RU"/>
          </a:p>
        </p:txBody>
      </p:sp>
    </p:spTree>
    <p:extLst>
      <p:ext uri="{BB962C8B-B14F-4D97-AF65-F5344CB8AC3E}">
        <p14:creationId xmlns:p14="http://schemas.microsoft.com/office/powerpoint/2010/main" val="30862081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992A2567-01DF-4C75-BAF8-75305489D0B3}" type="datetimeFigureOut">
              <a:rPr lang="ru-RU" smtClean="0"/>
              <a:t>04.02.2021</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9F84B755-BD4D-4112-A39B-6312A43D5C22}" type="slidenum">
              <a:rPr lang="ru-RU" smtClean="0"/>
              <a:t>‹#›</a:t>
            </a:fld>
            <a:endParaRPr lang="ru-RU"/>
          </a:p>
        </p:txBody>
      </p:sp>
    </p:spTree>
    <p:extLst>
      <p:ext uri="{BB962C8B-B14F-4D97-AF65-F5344CB8AC3E}">
        <p14:creationId xmlns:p14="http://schemas.microsoft.com/office/powerpoint/2010/main" val="19034347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2A2567-01DF-4C75-BAF8-75305489D0B3}" type="datetimeFigureOut">
              <a:rPr lang="ru-RU" smtClean="0"/>
              <a:t>04.02.2021</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9F84B755-BD4D-4112-A39B-6312A43D5C22}" type="slidenum">
              <a:rPr lang="ru-RU" smtClean="0"/>
              <a:t>‹#›</a:t>
            </a:fld>
            <a:endParaRPr lang="ru-RU"/>
          </a:p>
        </p:txBody>
      </p:sp>
    </p:spTree>
    <p:extLst>
      <p:ext uri="{BB962C8B-B14F-4D97-AF65-F5344CB8AC3E}">
        <p14:creationId xmlns:p14="http://schemas.microsoft.com/office/powerpoint/2010/main" val="4859404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992A2567-01DF-4C75-BAF8-75305489D0B3}" type="datetimeFigureOut">
              <a:rPr lang="ru-RU" smtClean="0"/>
              <a:t>04.02.2021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9F84B755-BD4D-4112-A39B-6312A43D5C22}" type="slidenum">
              <a:rPr lang="ru-RU" smtClean="0"/>
              <a:t>‹#›</a:t>
            </a:fld>
            <a:endParaRPr lang="ru-RU"/>
          </a:p>
        </p:txBody>
      </p:sp>
    </p:spTree>
    <p:extLst>
      <p:ext uri="{BB962C8B-B14F-4D97-AF65-F5344CB8AC3E}">
        <p14:creationId xmlns:p14="http://schemas.microsoft.com/office/powerpoint/2010/main" val="32594823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ru-RU" smtClean="0"/>
              <a:t>Образец заголовка</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992A2567-01DF-4C75-BAF8-75305489D0B3}" type="datetimeFigureOut">
              <a:rPr lang="ru-RU" smtClean="0"/>
              <a:t>04.02.2021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9F84B755-BD4D-4112-A39B-6312A43D5C22}" type="slidenum">
              <a:rPr lang="ru-RU" smtClean="0"/>
              <a:t>‹#›</a:t>
            </a:fld>
            <a:endParaRPr lang="ru-RU"/>
          </a:p>
        </p:txBody>
      </p:sp>
    </p:spTree>
    <p:extLst>
      <p:ext uri="{BB962C8B-B14F-4D97-AF65-F5344CB8AC3E}">
        <p14:creationId xmlns:p14="http://schemas.microsoft.com/office/powerpoint/2010/main" val="37537991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92A2567-01DF-4C75-BAF8-75305489D0B3}" type="datetimeFigureOut">
              <a:rPr lang="ru-RU" smtClean="0"/>
              <a:t>04.02.2021</a:t>
            </a:fld>
            <a:endParaRPr lang="ru-RU"/>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ru-RU"/>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F84B755-BD4D-4112-A39B-6312A43D5C22}" type="slidenum">
              <a:rPr lang="ru-RU" smtClean="0"/>
              <a:t>‹#›</a:t>
            </a:fld>
            <a:endParaRPr lang="ru-RU"/>
          </a:p>
        </p:txBody>
      </p:sp>
    </p:spTree>
    <p:extLst>
      <p:ext uri="{BB962C8B-B14F-4D97-AF65-F5344CB8AC3E}">
        <p14:creationId xmlns:p14="http://schemas.microsoft.com/office/powerpoint/2010/main" val="2040210576"/>
      </p:ext>
    </p:extLst>
  </p:cSld>
  <p:clrMap bg1="lt1" tx1="dk1" bg2="lt2" tx2="dk2" accent1="accent1" accent2="accent2" accent3="accent3" accent4="accent4" accent5="accent5" accent6="accent6" hlink="hlink" folHlink="folHlink"/>
  <p:sldLayoutIdLst>
    <p:sldLayoutId id="2147483806" r:id="rId1"/>
    <p:sldLayoutId id="2147483807" r:id="rId2"/>
    <p:sldLayoutId id="2147483808" r:id="rId3"/>
    <p:sldLayoutId id="2147483809" r:id="rId4"/>
    <p:sldLayoutId id="2147483810" r:id="rId5"/>
    <p:sldLayoutId id="2147483811" r:id="rId6"/>
    <p:sldLayoutId id="2147483812" r:id="rId7"/>
    <p:sldLayoutId id="2147483813" r:id="rId8"/>
    <p:sldLayoutId id="2147483814" r:id="rId9"/>
    <p:sldLayoutId id="2147483815" r:id="rId10"/>
    <p:sldLayoutId id="2147483816" r:id="rId11"/>
    <p:sldLayoutId id="2147483817" r:id="rId12"/>
    <p:sldLayoutId id="2147483818" r:id="rId13"/>
    <p:sldLayoutId id="2147483819" r:id="rId14"/>
    <p:sldLayoutId id="2147483820" r:id="rId15"/>
    <p:sldLayoutId id="2147483821" r:id="rId16"/>
    <p:sldLayoutId id="2147483822"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iyazyki.prosv.ru/2020/05/retrospective-analysis-of-the-use-of-mobile-technologies-in-the-formation-of-the-students-communicative-competence/"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quizlet.com/" TargetMode="External"/><Relationship Id="rId2" Type="http://schemas.openxmlformats.org/officeDocument/2006/relationships/hyperlink" Target="https://learningapps.org/" TargetMode="External"/><Relationship Id="rId1" Type="http://schemas.openxmlformats.org/officeDocument/2006/relationships/slideLayout" Target="../slideLayouts/slideLayout11.xml"/><Relationship Id="rId5" Type="http://schemas.openxmlformats.org/officeDocument/2006/relationships/hyperlink" Target="https://learnenglishkids.britishcouncil.org/-" TargetMode="External"/><Relationship Id="rId4" Type="http://schemas.openxmlformats.org/officeDocument/2006/relationships/hyperlink" Target="https://agendaweb.org/-" TargetMode="External"/></Relationships>
</file>

<file path=ppt/slides/_rels/slide2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towardsmaturity.org/2016/02/01/in-focus-consumer-learner-at-work/" TargetMode="External"/><Relationship Id="rId2" Type="http://schemas.openxmlformats.org/officeDocument/2006/relationships/hyperlink" Target="https://www.statista.com/statistics/330695/number-of-smartphone-users-worldwide/" TargetMode="External"/><Relationship Id="rId1" Type="http://schemas.openxmlformats.org/officeDocument/2006/relationships/slideLayout" Target="../slideLayouts/slideLayout2.xml"/><Relationship Id="rId5" Type="http://schemas.openxmlformats.org/officeDocument/2006/relationships/hyperlink" Target="https://www.learnevents.com/blog/2015/03/17/20-facts-about-elearning-infographic/" TargetMode="External"/><Relationship Id="rId4" Type="http://schemas.openxmlformats.org/officeDocument/2006/relationships/hyperlink" Target="https://www.gsma.com/mobileeconomy/wp-content/uploads/2018/05/The-Mobile-Economy-2018.pdf"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983346" y="1017432"/>
            <a:ext cx="9519677" cy="2978836"/>
          </a:xfrm>
        </p:spPr>
        <p:txBody>
          <a:bodyPr>
            <a:noAutofit/>
          </a:bodyPr>
          <a:lstStyle/>
          <a:p>
            <a:r>
              <a:rPr lang="ru-RU" sz="3600" b="1" dirty="0">
                <a:solidFill>
                  <a:srgbClr val="064400"/>
                </a:solidFill>
                <a:latin typeface="Courier New" panose="02070309020205020404" pitchFamily="49" charset="0"/>
                <a:hlinkClick r:id="rId2" tooltip="Постоянная ссылка на РЕТРОСПЕКТИВНЫЙ АНАЛИЗ ИСПОЛЬЗОВАНИЯ МОБИЛЬНЫХ ТЕХНОЛОГИЙ В ФОРМИРОВАНИИ КОММУНИКАТИВНОЙ КОМПЕТЕНЦИИ ОБУЧАЮЩЕГОСЯ"/>
              </a:rPr>
              <a:t>РЕТРОСПЕКТИВНЫЙ АНАЛИЗ ИСПОЛЬЗОВАНИЯ МОБИЛЬНЫХ ТЕХНОЛОГИЙ В ФОРМИРОВАНИИ КОММУНИКАТИВНОЙ КОМПЕТЕНЦИИ ОБУЧАЮЩЕГОСЯ</a:t>
            </a:r>
            <a:endParaRPr lang="ru-RU" sz="3600" b="1" dirty="0">
              <a:solidFill>
                <a:srgbClr val="064400"/>
              </a:solidFill>
              <a:latin typeface="Courier New" panose="02070309020205020404" pitchFamily="49" charset="0"/>
            </a:endParaRPr>
          </a:p>
        </p:txBody>
      </p:sp>
      <p:sp>
        <p:nvSpPr>
          <p:cNvPr id="3" name="Подзаголовок 2"/>
          <p:cNvSpPr>
            <a:spLocks noGrp="1"/>
          </p:cNvSpPr>
          <p:nvPr>
            <p:ph type="subTitle" idx="1"/>
          </p:nvPr>
        </p:nvSpPr>
        <p:spPr/>
        <p:txBody>
          <a:bodyPr>
            <a:normAutofit fontScale="85000" lnSpcReduction="20000"/>
          </a:bodyPr>
          <a:lstStyle/>
          <a:p>
            <a:r>
              <a:rPr lang="ru-RU" dirty="0" smtClean="0"/>
              <a:t>МБОУ «Гвардейска </a:t>
            </a:r>
            <a:r>
              <a:rPr lang="ru-RU" smtClean="0"/>
              <a:t>школа-гимназия №2</a:t>
            </a:r>
            <a:r>
              <a:rPr lang="ru-RU" dirty="0" smtClean="0"/>
              <a:t>»</a:t>
            </a:r>
          </a:p>
          <a:p>
            <a:r>
              <a:rPr lang="ru-RU" dirty="0" err="1" smtClean="0"/>
              <a:t>Леканова</a:t>
            </a:r>
            <a:r>
              <a:rPr lang="ru-RU" dirty="0" smtClean="0"/>
              <a:t> Елена Геннадиевна </a:t>
            </a:r>
          </a:p>
          <a:p>
            <a:r>
              <a:rPr lang="ru-RU" dirty="0" smtClean="0"/>
              <a:t>Учитель английского языка</a:t>
            </a:r>
          </a:p>
          <a:p>
            <a:r>
              <a:rPr lang="ru-RU" b="1" dirty="0" smtClean="0"/>
              <a:t>МК 0</a:t>
            </a:r>
            <a:r>
              <a:rPr lang="ru-RU" sz="1800" b="1" dirty="0" smtClean="0"/>
              <a:t>8</a:t>
            </a:r>
            <a:r>
              <a:rPr lang="ru-RU" b="1" dirty="0" smtClean="0"/>
              <a:t>. 01.2021 </a:t>
            </a:r>
            <a:endParaRPr lang="ru-RU" b="1" dirty="0"/>
          </a:p>
        </p:txBody>
      </p:sp>
    </p:spTree>
    <p:extLst>
      <p:ext uri="{BB962C8B-B14F-4D97-AF65-F5344CB8AC3E}">
        <p14:creationId xmlns:p14="http://schemas.microsoft.com/office/powerpoint/2010/main" val="17959574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half" idx="2"/>
          </p:nvPr>
        </p:nvSpPr>
        <p:spPr>
          <a:xfrm>
            <a:off x="1056069" y="669701"/>
            <a:ext cx="4881092" cy="5602310"/>
          </a:xfrm>
        </p:spPr>
        <p:txBody>
          <a:bodyPr>
            <a:normAutofit fontScale="92500" lnSpcReduction="10000"/>
          </a:bodyPr>
          <a:lstStyle/>
          <a:p>
            <a:pPr marL="0" indent="0">
              <a:buNone/>
            </a:pPr>
            <a:r>
              <a:rPr lang="ru-RU" sz="2400" b="1" dirty="0"/>
              <a:t>Использование мобильных технологий </a:t>
            </a:r>
            <a:r>
              <a:rPr lang="ru-RU" sz="2400" dirty="0"/>
              <a:t>позволяет реализовать различные механизмы поддержки электронного обучения, в частности позволяет:</a:t>
            </a:r>
          </a:p>
          <a:p>
            <a:pPr marL="0" indent="0">
              <a:buNone/>
            </a:pPr>
            <a:r>
              <a:rPr lang="ru-RU" sz="2400" dirty="0"/>
              <a:t> •   Обеспечивать опосредованную, географически распределенную коммуникацию для осуществления совместной деятельности без привязки к местоположению участников образовательного процесса.</a:t>
            </a:r>
          </a:p>
          <a:p>
            <a:pPr marL="0" indent="0">
              <a:buNone/>
            </a:pPr>
            <a:r>
              <a:rPr lang="ru-RU" sz="2400" dirty="0" smtClean="0"/>
              <a:t> •   Использовать мобильное устройство в качестве персональной </a:t>
            </a:r>
            <a:r>
              <a:rPr lang="ru-RU" sz="2400" dirty="0" err="1" smtClean="0"/>
              <a:t>медиатеки</a:t>
            </a:r>
            <a:r>
              <a:rPr lang="ru-RU" sz="2400" dirty="0" smtClean="0"/>
              <a:t> учебных, методических и справочных материалов.  </a:t>
            </a:r>
          </a:p>
          <a:p>
            <a:pPr marL="0" indent="0">
              <a:buNone/>
            </a:pPr>
            <a:endParaRPr lang="ru-RU" dirty="0"/>
          </a:p>
          <a:p>
            <a:endParaRPr lang="ru-RU" dirty="0"/>
          </a:p>
        </p:txBody>
      </p:sp>
      <p:pic>
        <p:nvPicPr>
          <p:cNvPr id="5124" name="Picture 4" descr="https://4069c12d-a-62cb3a1a-s-sites.googlegroups.com/site/prikinfo16/za-stranicami-ucebnika/mobilnye-tehnologii-v-obrazovanii/mob.jpg?attachauth=ANoY7crQkMFObUAJAUL5LNAPe_zCJ6uNPZTLseuEMxUmRwZttnlYXnqRTLFCmN2WrpnN26tcHXQZCZzfD_AsRyM8gQUtq-HOHLkP_cCuVkgJqnaFTtwv72jkMdbfNew3e0iB_E0PrTfaDaX6SMiFCxGYmkeir-ICK8Zjdbo1XY_hl14d0FmtDfvB7nLlSa0baZnO6KDryKqSpDV8rr-rYGTA4eTmHOXv5XJdwsINfkk0rIOKx9zCRG1-vSDMIEu1gO1raMkNP7ajmDW_6w_IMovISA84BNVtCA%3D%3D&amp;attredirects=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67053" y="1148769"/>
            <a:ext cx="5765203" cy="32429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14036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p:txBody>
          <a:bodyPr>
            <a:normAutofit fontScale="90000"/>
          </a:bodyPr>
          <a:lstStyle/>
          <a:p>
            <a:r>
              <a:rPr lang="ru-RU" b="1" dirty="0"/>
              <a:t>Уникальные преимущества мобильного обучения</a:t>
            </a:r>
            <a:r>
              <a:rPr lang="ru-RU" dirty="0"/>
              <a:t/>
            </a:r>
            <a:br>
              <a:rPr lang="ru-RU" dirty="0"/>
            </a:br>
            <a:endParaRPr lang="ru-RU" dirty="0"/>
          </a:p>
        </p:txBody>
      </p:sp>
      <p:sp>
        <p:nvSpPr>
          <p:cNvPr id="8" name="Объект 7"/>
          <p:cNvSpPr>
            <a:spLocks noGrp="1"/>
          </p:cNvSpPr>
          <p:nvPr>
            <p:ph idx="1"/>
          </p:nvPr>
        </p:nvSpPr>
        <p:spPr>
          <a:xfrm>
            <a:off x="901522" y="1918953"/>
            <a:ext cx="10601502" cy="3872248"/>
          </a:xfrm>
        </p:spPr>
        <p:txBody>
          <a:bodyPr>
            <a:normAutofit/>
          </a:bodyPr>
          <a:lstStyle/>
          <a:p>
            <a:r>
              <a:rPr lang="ru-RU" sz="2200" b="1" i="1" dirty="0" smtClean="0">
                <a:latin typeface="Times New Roman" panose="02020603050405020304" pitchFamily="18" charset="0"/>
                <a:cs typeface="Times New Roman" panose="02020603050405020304" pitchFamily="18" charset="0"/>
              </a:rPr>
              <a:t>Расширение </a:t>
            </a:r>
            <a:r>
              <a:rPr lang="ru-RU" sz="2200" b="1" i="1" dirty="0">
                <a:latin typeface="Times New Roman" panose="02020603050405020304" pitchFamily="18" charset="0"/>
                <a:cs typeface="Times New Roman" panose="02020603050405020304" pitchFamily="18" charset="0"/>
              </a:rPr>
              <a:t>возможностей и обеспечение равного доступа к образованию.</a:t>
            </a:r>
            <a:endParaRPr lang="ru-RU" sz="2200" dirty="0">
              <a:latin typeface="Times New Roman" panose="02020603050405020304" pitchFamily="18" charset="0"/>
              <a:cs typeface="Times New Roman" panose="02020603050405020304" pitchFamily="18" charset="0"/>
            </a:endParaRPr>
          </a:p>
          <a:p>
            <a:r>
              <a:rPr lang="ru-RU" sz="2200" dirty="0">
                <a:latin typeface="Times New Roman" panose="02020603050405020304" pitchFamily="18" charset="0"/>
                <a:cs typeface="Times New Roman" panose="02020603050405020304" pitchFamily="18" charset="0"/>
              </a:rPr>
              <a:t>В наши дни мобильные технологии повсеместно используются даже там, где не хватает школ, книг и компьютеров. Цены на мобильные телефоны постоянно снижаются, поэтому все большее количество людей, даже в самых бедных регионах, имеют возможность приобрести подобные устройства и знают, как их использовать.</a:t>
            </a:r>
          </a:p>
          <a:p>
            <a:r>
              <a:rPr lang="ru-RU" sz="2200" dirty="0">
                <a:latin typeface="Times New Roman" panose="02020603050405020304" pitchFamily="18" charset="0"/>
                <a:cs typeface="Times New Roman" panose="02020603050405020304" pitchFamily="18" charset="0"/>
              </a:rPr>
              <a:t>Растущее число проектов свидетельствует о том, что мобильные технологии — это отличный инструмент обучения для учащихся, лишенных возможности получить качественное образование.</a:t>
            </a:r>
          </a:p>
          <a:p>
            <a:endParaRPr lang="ru-RU" dirty="0"/>
          </a:p>
        </p:txBody>
      </p:sp>
    </p:spTree>
    <p:extLst>
      <p:ext uri="{BB962C8B-B14F-4D97-AF65-F5344CB8AC3E}">
        <p14:creationId xmlns:p14="http://schemas.microsoft.com/office/powerpoint/2010/main" val="14769724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84311" y="685800"/>
            <a:ext cx="10018713" cy="1130121"/>
          </a:xfrm>
        </p:spPr>
        <p:txBody>
          <a:bodyPr>
            <a:normAutofit fontScale="90000"/>
          </a:bodyPr>
          <a:lstStyle/>
          <a:p>
            <a:r>
              <a:rPr lang="ru-RU" b="1" i="1" dirty="0"/>
              <a:t>Персонализация обучения.</a:t>
            </a:r>
            <a:r>
              <a:rPr lang="ru-RU" dirty="0"/>
              <a:t/>
            </a:r>
            <a:br>
              <a:rPr lang="ru-RU" dirty="0"/>
            </a:br>
            <a:endParaRPr lang="ru-RU" dirty="0"/>
          </a:p>
        </p:txBody>
      </p:sp>
      <p:sp>
        <p:nvSpPr>
          <p:cNvPr id="3" name="Объект 2"/>
          <p:cNvSpPr>
            <a:spLocks noGrp="1"/>
          </p:cNvSpPr>
          <p:nvPr>
            <p:ph idx="1"/>
          </p:nvPr>
        </p:nvSpPr>
        <p:spPr>
          <a:xfrm>
            <a:off x="888642" y="1455313"/>
            <a:ext cx="10831133" cy="4868214"/>
          </a:xfrm>
        </p:spPr>
        <p:txBody>
          <a:bodyPr>
            <a:normAutofit fontScale="77500" lnSpcReduction="20000"/>
          </a:bodyPr>
          <a:lstStyle/>
          <a:p>
            <a:r>
              <a:rPr lang="ru-RU" sz="2600" dirty="0" smtClean="0">
                <a:latin typeface="Arial" panose="020B0604020202020204" pitchFamily="34" charset="0"/>
                <a:cs typeface="Arial" panose="020B0604020202020204" pitchFamily="34" charset="0"/>
              </a:rPr>
              <a:t>Мобильные </a:t>
            </a:r>
            <a:r>
              <a:rPr lang="ru-RU" sz="2600" dirty="0">
                <a:latin typeface="Arial" panose="020B0604020202020204" pitchFamily="34" charset="0"/>
                <a:cs typeface="Arial" panose="020B0604020202020204" pitchFamily="34" charset="0"/>
              </a:rPr>
              <a:t>устройства, как правило, являются собственностью своих владельцев, находятся в их распоряжении в течение всего дня и обладают множеством функций для настройки. Именно поэтому мобильные технологии обеспечивают более широкие возможности для персонализации по сравнению со стационарными технологиями и технологиями обмена информацией. В зависимости от навыков и знаний пользователя приложения для мобильных телефонов и планшетов позволяют выбирать для чтения тексты посложнее или попроще. Такой подход позволяет устранить ограничения, с которыми сталкиваются учащиеся, имеющие более высокий или, наоборот, более низкий уровень знаний по сравнению с остальным классом. Хотя эти возможности были реализованы на персональных компьютерах уже несколько лет назад, их использование имело серьезные ограничения. Учащиеся не имели возможности свободно приносить персональный компьютер в учебный класс или забирать его домой, многие даже не могли позволить себе приобрести подобное устройство, поэтому данная технология, пусть даже и доступная в компьютерных центрах и специализированных лабораториях, не стала по-настоящему персонализированной. Благодаря своей исключительной портативности и относительной дешевизне, мобильные технологии чрезвычайно расширили потенциал и возможности персонализированного обучения</a:t>
            </a:r>
            <a:r>
              <a:rPr lang="ru-RU" dirty="0">
                <a:latin typeface="Arial" panose="020B0604020202020204" pitchFamily="34" charset="0"/>
                <a:cs typeface="Arial" panose="020B0604020202020204" pitchFamily="34" charset="0"/>
              </a:rPr>
              <a:t>.</a:t>
            </a:r>
          </a:p>
          <a:p>
            <a:endParaRPr lang="ru-RU" dirty="0"/>
          </a:p>
        </p:txBody>
      </p:sp>
    </p:spTree>
    <p:extLst>
      <p:ext uri="{BB962C8B-B14F-4D97-AF65-F5344CB8AC3E}">
        <p14:creationId xmlns:p14="http://schemas.microsoft.com/office/powerpoint/2010/main" val="37711562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i="1" dirty="0"/>
              <a:t>Мгновенная обратная связь и оценка результатов обучения</a:t>
            </a:r>
            <a:r>
              <a:rPr lang="ru-RU" dirty="0"/>
              <a:t/>
            </a:r>
            <a:br>
              <a:rPr lang="ru-RU" dirty="0"/>
            </a:br>
            <a:endParaRPr lang="ru-RU" dirty="0"/>
          </a:p>
        </p:txBody>
      </p:sp>
      <p:sp>
        <p:nvSpPr>
          <p:cNvPr id="3" name="Объект 2"/>
          <p:cNvSpPr>
            <a:spLocks noGrp="1"/>
          </p:cNvSpPr>
          <p:nvPr>
            <p:ph idx="1"/>
          </p:nvPr>
        </p:nvSpPr>
        <p:spPr/>
        <p:txBody>
          <a:bodyPr>
            <a:normAutofit lnSpcReduction="10000"/>
          </a:bodyPr>
          <a:lstStyle/>
          <a:p>
            <a:pPr marL="0" indent="0">
              <a:buNone/>
            </a:pPr>
            <a:r>
              <a:rPr lang="ru-RU" dirty="0" smtClean="0"/>
              <a:t>На </a:t>
            </a:r>
            <a:r>
              <a:rPr lang="ru-RU" dirty="0"/>
              <a:t>примере нескольких проектов было доказано, что мобильные технологии ускоряют процесс оценки результатов обучения и дают учащимся и преподавателям возможность быстрее отслеживать достигнутые успехи. Раньше учащимся приходилось днями или даже неделями ждать рекомендаций, основанных на оценке их знаний. Теперь же, благодаря интерактивным функциям мобильных устройств, ответ может быть получен практически мгновенно. Это дает учащимся возможность оперативно выявлять проблемы в обучении и повторять ключевые понятия.</a:t>
            </a:r>
          </a:p>
        </p:txBody>
      </p:sp>
    </p:spTree>
    <p:extLst>
      <p:ext uri="{BB962C8B-B14F-4D97-AF65-F5344CB8AC3E}">
        <p14:creationId xmlns:p14="http://schemas.microsoft.com/office/powerpoint/2010/main" val="39606610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i="1" dirty="0"/>
              <a:t>Обучение в любое время и в любом месте</a:t>
            </a:r>
            <a:r>
              <a:rPr lang="ru-RU" dirty="0"/>
              <a:t/>
            </a:r>
            <a:br>
              <a:rPr lang="ru-RU" dirty="0"/>
            </a:br>
            <a:endParaRPr lang="ru-RU" dirty="0"/>
          </a:p>
        </p:txBody>
      </p:sp>
      <p:sp>
        <p:nvSpPr>
          <p:cNvPr id="3" name="Объект 2"/>
          <p:cNvSpPr>
            <a:spLocks noGrp="1"/>
          </p:cNvSpPr>
          <p:nvPr>
            <p:ph idx="1"/>
          </p:nvPr>
        </p:nvSpPr>
        <p:spPr/>
        <p:txBody>
          <a:bodyPr>
            <a:normAutofit/>
          </a:bodyPr>
          <a:lstStyle/>
          <a:p>
            <a:pPr marL="0" indent="0">
              <a:buNone/>
            </a:pPr>
            <a:r>
              <a:rPr lang="ru-RU" dirty="0" smtClean="0"/>
              <a:t>Поскольку </a:t>
            </a:r>
            <a:r>
              <a:rPr lang="ru-RU" dirty="0"/>
              <a:t>большую часть времени мобильное устройство находится со своим владельцем, проводить обучение можно в любое время и в любом месте, о чем ранее нельзя было и мечтать. Мобильные обучающие приложения дают пользователю возможность выбора: он может выполнить упражнение, требующее нескольких минут, либо полностью сконцентрироваться на задании в течение нескольких часов. Благодаря подобной гибкости для обучения можно использовать большой перерыв между занятиями или короткую поездку в автобусе.</a:t>
            </a:r>
          </a:p>
          <a:p>
            <a:endParaRPr lang="ru-RU" dirty="0"/>
          </a:p>
        </p:txBody>
      </p:sp>
    </p:spTree>
    <p:extLst>
      <p:ext uri="{BB962C8B-B14F-4D97-AF65-F5344CB8AC3E}">
        <p14:creationId xmlns:p14="http://schemas.microsoft.com/office/powerpoint/2010/main" val="41497436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i="1" dirty="0"/>
              <a:t>Эффективное использование времени на уроках в классах</a:t>
            </a:r>
            <a:r>
              <a:rPr lang="ru-RU" dirty="0"/>
              <a:t/>
            </a:r>
            <a:br>
              <a:rPr lang="ru-RU" dirty="0"/>
            </a:br>
            <a:endParaRPr lang="ru-RU" dirty="0"/>
          </a:p>
        </p:txBody>
      </p:sp>
      <p:sp>
        <p:nvSpPr>
          <p:cNvPr id="3" name="Объект 2"/>
          <p:cNvSpPr>
            <a:spLocks noGrp="1"/>
          </p:cNvSpPr>
          <p:nvPr>
            <p:ph idx="1"/>
          </p:nvPr>
        </p:nvSpPr>
        <p:spPr/>
        <p:txBody>
          <a:bodyPr>
            <a:normAutofit fontScale="92500" lnSpcReduction="20000"/>
          </a:bodyPr>
          <a:lstStyle/>
          <a:p>
            <a:r>
              <a:rPr lang="ru-RU" dirty="0" smtClean="0"/>
              <a:t>Исследования </a:t>
            </a:r>
            <a:r>
              <a:rPr lang="ru-RU" dirty="0"/>
              <a:t>ЮНЕСКО показали, что с помощью мобильных устройств учителя могут эффективнее использовать время на уроках в классах. Если учащиеся используют мобильные технологии для решения задач на пассивное или механическое запоминание, например, слушают лекции или осваивают новый материал дома, у них высвобождается время для обсуждения идей, обмена собственной интерпретацией полученных знаний, совместной работы и проведения лабораторных работ в школе или других образовательных учреждениях. Мобильное обучение не приводит к разобщению учеников, а помогает им вырабатывать навыки эффективной совместной работы.</a:t>
            </a:r>
          </a:p>
          <a:p>
            <a:endParaRPr lang="ru-RU" dirty="0"/>
          </a:p>
        </p:txBody>
      </p:sp>
    </p:spTree>
    <p:extLst>
      <p:ext uri="{BB962C8B-B14F-4D97-AF65-F5344CB8AC3E}">
        <p14:creationId xmlns:p14="http://schemas.microsoft.com/office/powerpoint/2010/main" val="6781430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i="1" dirty="0"/>
              <a:t>Помощь учащимся с ограниченными возможностями здоровья</a:t>
            </a:r>
            <a:r>
              <a:rPr lang="ru-RU" dirty="0"/>
              <a:t/>
            </a:r>
            <a:br>
              <a:rPr lang="ru-RU" dirty="0"/>
            </a:br>
            <a:endParaRPr lang="ru-RU" dirty="0"/>
          </a:p>
        </p:txBody>
      </p:sp>
      <p:sp>
        <p:nvSpPr>
          <p:cNvPr id="3" name="Объект 2"/>
          <p:cNvSpPr>
            <a:spLocks noGrp="1"/>
          </p:cNvSpPr>
          <p:nvPr>
            <p:ph sz="half" idx="1"/>
          </p:nvPr>
        </p:nvSpPr>
        <p:spPr>
          <a:xfrm>
            <a:off x="930521" y="2203360"/>
            <a:ext cx="5676654" cy="4145925"/>
          </a:xfrm>
        </p:spPr>
        <p:txBody>
          <a:bodyPr/>
          <a:lstStyle/>
          <a:p>
            <a:r>
              <a:rPr lang="ru-RU" sz="2400" dirty="0" smtClean="0"/>
              <a:t>Благодаря </a:t>
            </a:r>
            <a:r>
              <a:rPr lang="ru-RU" sz="2400" dirty="0"/>
              <a:t>технологиям масштабирования текста, голосовой транскрипции, </a:t>
            </a:r>
            <a:r>
              <a:rPr lang="ru-RU" sz="2400" dirty="0" err="1"/>
              <a:t>геолокации</a:t>
            </a:r>
            <a:r>
              <a:rPr lang="ru-RU" sz="2400" dirty="0"/>
              <a:t> и преобразования текста в речь, мобильные устройства кардинально повышают качество обучения людей с ограниченными возможностями как в сообществах с достаточными ресурсами, так и в менее обеспеченных сообществах.</a:t>
            </a:r>
          </a:p>
          <a:p>
            <a:endParaRPr lang="ru-RU" dirty="0"/>
          </a:p>
        </p:txBody>
      </p:sp>
      <p:pic>
        <p:nvPicPr>
          <p:cNvPr id="6148" name="Picture 4" descr="Картинки по запросу &quot;люди с овз с телефонами пользуются&quot;"/>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6607175" y="2852142"/>
            <a:ext cx="4895850" cy="27539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89147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i="1" dirty="0"/>
              <a:t>Максимизация эффективности затрат</a:t>
            </a:r>
            <a:r>
              <a:rPr lang="ru-RU" dirty="0"/>
              <a:t/>
            </a:r>
            <a:br>
              <a:rPr lang="ru-RU" dirty="0"/>
            </a:br>
            <a:endParaRPr lang="ru-RU" dirty="0"/>
          </a:p>
        </p:txBody>
      </p:sp>
      <p:sp>
        <p:nvSpPr>
          <p:cNvPr id="3" name="Объект 2"/>
          <p:cNvSpPr>
            <a:spLocks noGrp="1"/>
          </p:cNvSpPr>
          <p:nvPr>
            <p:ph idx="1"/>
          </p:nvPr>
        </p:nvSpPr>
        <p:spPr/>
        <p:txBody>
          <a:bodyPr>
            <a:normAutofit fontScale="92500"/>
          </a:bodyPr>
          <a:lstStyle/>
          <a:p>
            <a:r>
              <a:rPr lang="ru-RU" dirty="0" smtClean="0"/>
              <a:t>Затраты </a:t>
            </a:r>
            <a:r>
              <a:rPr lang="ru-RU" dirty="0"/>
              <a:t>на мобильные технологии выглядят весьма конкурентоспособными в сравнении с затратами на сопоставимые ресурсы. Например, в Таиланде недавно была запущена программа постепенного замещения традиционных бумажных учебников планшетными компьютерами. Несмотря на то что проект в абсолютном выражении не является дешевым, следует учитывать затраты на закупку, доставку и обновление бумажных учебников. Аналогичным образом, необходимо сопоставить возможности и ограничения планшетных компьютеров в сравнении с бумажными учебниками.</a:t>
            </a:r>
          </a:p>
          <a:p>
            <a:endParaRPr lang="ru-RU" dirty="0"/>
          </a:p>
        </p:txBody>
      </p:sp>
    </p:spTree>
    <p:extLst>
      <p:ext uri="{BB962C8B-B14F-4D97-AF65-F5344CB8AC3E}">
        <p14:creationId xmlns:p14="http://schemas.microsoft.com/office/powerpoint/2010/main" val="129844835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solidFill>
                  <a:srgbClr val="0070C0"/>
                </a:solidFill>
              </a:rPr>
              <a:t>Как мобильные технологии помогают в формировании коммуникативной компетенции обучающихся ?</a:t>
            </a:r>
            <a:endParaRPr lang="ru-RU" dirty="0">
              <a:solidFill>
                <a:srgbClr val="0070C0"/>
              </a:solidFill>
            </a:endParaRP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133078" y="2438399"/>
            <a:ext cx="4122279" cy="4122279"/>
          </a:xfrm>
        </p:spPr>
      </p:pic>
    </p:spTree>
    <p:extLst>
      <p:ext uri="{BB962C8B-B14F-4D97-AF65-F5344CB8AC3E}">
        <p14:creationId xmlns:p14="http://schemas.microsoft.com/office/powerpoint/2010/main" val="39526378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a:latin typeface="Times New Roman" panose="02020603050405020304" pitchFamily="18" charset="0"/>
                <a:cs typeface="Times New Roman" panose="02020603050405020304" pitchFamily="18" charset="0"/>
              </a:rPr>
              <a:t>Коммуникативная компетенция</a:t>
            </a:r>
            <a:r>
              <a:rPr lang="ru-RU" dirty="0">
                <a:latin typeface="Times New Roman" panose="02020603050405020304" pitchFamily="18" charset="0"/>
                <a:cs typeface="Times New Roman" panose="02020603050405020304" pitchFamily="18" charset="0"/>
              </a:rPr>
              <a:t> – способность средствами изучаемого языка осуществлять речевую деятельность в соответствии с целями и ситуацией общения в рамках той или иной сферы деятельности. В ее основе лежит комплекс умений, позволяющих участвовать в речевом общении в его продуктивных и рецептивных видах.</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271107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a:srcRect l="5810" t="27219" r="20775" b="17543"/>
          <a:stretch/>
        </p:blipFill>
        <p:spPr>
          <a:xfrm>
            <a:off x="1378039" y="167425"/>
            <a:ext cx="9894610" cy="4185634"/>
          </a:xfrm>
          <a:prstGeom prst="rect">
            <a:avLst/>
          </a:prstGeom>
        </p:spPr>
      </p:pic>
      <p:sp>
        <p:nvSpPr>
          <p:cNvPr id="6" name="Текст 5"/>
          <p:cNvSpPr>
            <a:spLocks noGrp="1"/>
          </p:cNvSpPr>
          <p:nvPr>
            <p:ph type="body" idx="1"/>
          </p:nvPr>
        </p:nvSpPr>
        <p:spPr>
          <a:xfrm>
            <a:off x="2070002" y="4468288"/>
            <a:ext cx="8930748" cy="860400"/>
          </a:xfrm>
        </p:spPr>
        <p:txBody>
          <a:bodyPr>
            <a:normAutofit/>
          </a:bodyPr>
          <a:lstStyle/>
          <a:p>
            <a:r>
              <a:rPr lang="ru-RU" sz="2400" b="1" dirty="0" smtClean="0"/>
              <a:t>Рекомендации ЮНЕСКО по политике  в области мобильного обучения </a:t>
            </a:r>
            <a:endParaRPr lang="ru-RU" sz="2400" b="1" dirty="0"/>
          </a:p>
        </p:txBody>
      </p:sp>
    </p:spTree>
    <p:extLst>
      <p:ext uri="{BB962C8B-B14F-4D97-AF65-F5344CB8AC3E}">
        <p14:creationId xmlns:p14="http://schemas.microsoft.com/office/powerpoint/2010/main" val="29474849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sites.google.com/site/mishanya794mailru/_/rsrc/1472768075035/uud/213/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21984" y="48061"/>
            <a:ext cx="7379594" cy="64562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190322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199621"/>
            <a:ext cx="8276823" cy="6207617"/>
          </a:xfrm>
          <a:prstGeom prst="rect">
            <a:avLst/>
          </a:prstGeom>
        </p:spPr>
      </p:pic>
    </p:spTree>
    <p:extLst>
      <p:ext uri="{BB962C8B-B14F-4D97-AF65-F5344CB8AC3E}">
        <p14:creationId xmlns:p14="http://schemas.microsoft.com/office/powerpoint/2010/main" val="363444119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descr="Перечень мобильных технологий для обучения ия:"/>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84311" y="685800"/>
            <a:ext cx="9506133" cy="53286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554221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s://cf2.ppt-online.org/files2/slide/a/aSI5NjC8kqcurDbKFG1JBM4V9hAgEZn3y76lY2oWi/slide-6.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62523" y="643944"/>
            <a:ext cx="10224118" cy="57310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721581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12290" name="Picture 2" descr="https://cf2.ppt-online.org/files2/slide/a/aSI5NjC8kqcurDbKFG1JBM4V9hAgEZn3y76lY2oWi/slide-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2854" y="310970"/>
            <a:ext cx="10335648" cy="57936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128976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13314" name="Picture 2" descr="https://cf2.ppt-online.org/files2/slide/a/aSI5NjC8kqcurDbKFG1JBM4V9hAgEZn3y76lY2oWi/slide-1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39722" y="466859"/>
            <a:ext cx="10149448" cy="56892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238686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s://cf2.ppt-online.org/files2/slide/a/aSI5NjC8kqcurDbKFG1JBM4V9hAgEZn3y76lY2oWi/slide-1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7248" y="685800"/>
            <a:ext cx="9753600" cy="54673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038229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1484312" y="685800"/>
            <a:ext cx="10018711" cy="627845"/>
          </a:xfrm>
        </p:spPr>
        <p:txBody>
          <a:bodyPr/>
          <a:lstStyle/>
          <a:p>
            <a:r>
              <a:rPr lang="ru-RU" dirty="0" smtClean="0"/>
              <a:t>Из опыта:</a:t>
            </a:r>
            <a:endParaRPr lang="ru-RU" dirty="0"/>
          </a:p>
        </p:txBody>
      </p:sp>
      <p:sp>
        <p:nvSpPr>
          <p:cNvPr id="3" name="Объект 2"/>
          <p:cNvSpPr>
            <a:spLocks noGrp="1"/>
          </p:cNvSpPr>
          <p:nvPr>
            <p:ph type="body" idx="1"/>
          </p:nvPr>
        </p:nvSpPr>
        <p:spPr>
          <a:xfrm>
            <a:off x="1120462" y="1146220"/>
            <a:ext cx="10382563" cy="4644980"/>
          </a:xfrm>
        </p:spPr>
        <p:txBody>
          <a:bodyPr>
            <a:normAutofit/>
          </a:bodyPr>
          <a:lstStyle/>
          <a:p>
            <a:r>
              <a:rPr lang="ru-RU" dirty="0" smtClean="0"/>
              <a:t>На своих уроках я применяю мобильной обучение, используя следующие сайты:</a:t>
            </a:r>
          </a:p>
          <a:p>
            <a:r>
              <a:rPr lang="en-US" dirty="0">
                <a:hlinkClick r:id="rId2"/>
              </a:rPr>
              <a:t>https://learningapps.org</a:t>
            </a:r>
            <a:r>
              <a:rPr lang="en-US" dirty="0" smtClean="0">
                <a:hlinkClick r:id="rId2"/>
              </a:rPr>
              <a:t>/</a:t>
            </a:r>
            <a:r>
              <a:rPr lang="en-US" dirty="0" smtClean="0"/>
              <a:t> </a:t>
            </a:r>
            <a:r>
              <a:rPr lang="ru-RU" dirty="0" smtClean="0"/>
              <a:t>на данном сайте легко можно создать упражнения для запоминания слов и грамматических структур.</a:t>
            </a:r>
          </a:p>
          <a:p>
            <a:r>
              <a:rPr lang="en-US" dirty="0">
                <a:hlinkClick r:id="rId3"/>
              </a:rPr>
              <a:t>https://quizlet.com</a:t>
            </a:r>
            <a:r>
              <a:rPr lang="en-US" dirty="0" smtClean="0">
                <a:hlinkClick r:id="rId3"/>
              </a:rPr>
              <a:t>/</a:t>
            </a:r>
            <a:r>
              <a:rPr lang="en-US" dirty="0" smtClean="0"/>
              <a:t> -</a:t>
            </a:r>
            <a:r>
              <a:rPr lang="ru-RU" dirty="0" smtClean="0"/>
              <a:t>этот сайте сгруппированы обучающие модули по словам. В игровой форме интереснее ученикам запоминать слова  при помощи увлекательных упражнений.</a:t>
            </a:r>
          </a:p>
          <a:p>
            <a:pPr algn="l"/>
            <a:r>
              <a:rPr lang="en-US" dirty="0" smtClean="0">
                <a:hlinkClick r:id="rId4"/>
              </a:rPr>
              <a:t>https</a:t>
            </a:r>
            <a:r>
              <a:rPr lang="en-US" dirty="0">
                <a:hlinkClick r:id="rId4"/>
              </a:rPr>
              <a:t>://agendaweb.org</a:t>
            </a:r>
            <a:r>
              <a:rPr lang="en-US" dirty="0" smtClean="0">
                <a:hlinkClick r:id="rId4"/>
              </a:rPr>
              <a:t>/</a:t>
            </a:r>
            <a:r>
              <a:rPr lang="ru-RU" dirty="0" smtClean="0">
                <a:hlinkClick r:id="rId4"/>
              </a:rPr>
              <a:t>-</a:t>
            </a:r>
            <a:r>
              <a:rPr lang="ru-RU" dirty="0" smtClean="0"/>
              <a:t> этот сайт прекрасен огромным выбором упражнений по грамматике и лексике разного уровня сложности</a:t>
            </a:r>
          </a:p>
          <a:p>
            <a:pPr algn="l"/>
            <a:r>
              <a:rPr lang="en-US" dirty="0">
                <a:hlinkClick r:id="rId5"/>
              </a:rPr>
              <a:t>https://learnenglishkids.britishcouncil.org</a:t>
            </a:r>
            <a:r>
              <a:rPr lang="en-US" dirty="0" smtClean="0">
                <a:hlinkClick r:id="rId5"/>
              </a:rPr>
              <a:t>/</a:t>
            </a:r>
            <a:r>
              <a:rPr lang="ru-RU" dirty="0" smtClean="0">
                <a:hlinkClick r:id="rId5"/>
              </a:rPr>
              <a:t>-</a:t>
            </a:r>
            <a:r>
              <a:rPr lang="ru-RU" dirty="0" smtClean="0"/>
              <a:t> также прекрасный сайт с массой заданий.</a:t>
            </a:r>
          </a:p>
          <a:p>
            <a:pPr algn="l"/>
            <a:r>
              <a:rPr lang="ru-RU" dirty="0" smtClean="0"/>
              <a:t>Также использую </a:t>
            </a:r>
            <a:r>
              <a:rPr lang="en-US" dirty="0" smtClean="0"/>
              <a:t>pod</a:t>
            </a:r>
            <a:r>
              <a:rPr lang="ru-RU" dirty="0" smtClean="0"/>
              <a:t>с</a:t>
            </a:r>
            <a:r>
              <a:rPr lang="en-US" dirty="0" err="1" smtClean="0"/>
              <a:t>asts</a:t>
            </a:r>
            <a:r>
              <a:rPr lang="en-US" dirty="0" smtClean="0"/>
              <a:t>  </a:t>
            </a:r>
            <a:r>
              <a:rPr lang="ru-RU" dirty="0" smtClean="0"/>
              <a:t>и </a:t>
            </a:r>
            <a:r>
              <a:rPr lang="en-US" dirty="0" err="1" smtClean="0"/>
              <a:t>youtube</a:t>
            </a:r>
            <a:r>
              <a:rPr lang="en-US" dirty="0" smtClean="0"/>
              <a:t> video</a:t>
            </a:r>
            <a:r>
              <a:rPr lang="ru-RU" dirty="0" smtClean="0"/>
              <a:t> для обучения </a:t>
            </a:r>
            <a:r>
              <a:rPr lang="ru-RU" dirty="0" err="1" smtClean="0"/>
              <a:t>аудированию</a:t>
            </a:r>
            <a:r>
              <a:rPr lang="ru-RU" dirty="0" smtClean="0"/>
              <a:t>.</a:t>
            </a:r>
          </a:p>
          <a:p>
            <a:endParaRPr lang="ru-RU" dirty="0"/>
          </a:p>
        </p:txBody>
      </p:sp>
    </p:spTree>
    <p:extLst>
      <p:ext uri="{BB962C8B-B14F-4D97-AF65-F5344CB8AC3E}">
        <p14:creationId xmlns:p14="http://schemas.microsoft.com/office/powerpoint/2010/main" val="258031665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Ссылки на задания я присылаю ученикам, они с удовольствием использую возможность в увлекательной форме через мобильный телефон или планшет в удобное время изучить и ли повторить материал. </a:t>
            </a:r>
            <a:endParaRPr lang="ru-RU" dirty="0"/>
          </a:p>
        </p:txBody>
      </p:sp>
      <p:pic>
        <p:nvPicPr>
          <p:cNvPr id="9218" name="Picture 2" descr="Картинки по запросу &quot;человек обучается по смартфону&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9248" y="3446201"/>
            <a:ext cx="4867185" cy="32421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355946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Заключение"/>
          <p:cNvPicPr>
            <a:picLocks noChangeAspect="1" noChangeArrowheads="1"/>
          </p:cNvPicPr>
          <p:nvPr/>
        </p:nvPicPr>
        <p:blipFill rotWithShape="1">
          <a:blip r:embed="rId2">
            <a:extLst>
              <a:ext uri="{28A0092B-C50C-407E-A947-70E740481C1C}">
                <a14:useLocalDpi xmlns:a14="http://schemas.microsoft.com/office/drawing/2010/main" val="0"/>
              </a:ext>
            </a:extLst>
          </a:blip>
          <a:srcRect l="8044" t="8836" r="8637" b="11310"/>
          <a:stretch/>
        </p:blipFill>
        <p:spPr bwMode="auto">
          <a:xfrm>
            <a:off x="2150771" y="746975"/>
            <a:ext cx="9828594" cy="5280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68154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27280" y="437882"/>
            <a:ext cx="10421198" cy="2000517"/>
          </a:xfrm>
        </p:spPr>
        <p:txBody>
          <a:bodyPr>
            <a:normAutofit fontScale="90000"/>
          </a:bodyPr>
          <a:lstStyle/>
          <a:p>
            <a:r>
              <a:rPr lang="ru-RU" b="1" dirty="0" smtClean="0">
                <a:solidFill>
                  <a:srgbClr val="0070C0"/>
                </a:solidFill>
                <a:latin typeface="Times New Roman" panose="02020603050405020304" pitchFamily="18" charset="0"/>
                <a:cs typeface="Times New Roman" panose="02020603050405020304" pitchFamily="18" charset="0"/>
              </a:rPr>
              <a:t>Мобильные образовательные технологии</a:t>
            </a:r>
            <a:r>
              <a:rPr lang="en-US" b="1" dirty="0" smtClean="0">
                <a:solidFill>
                  <a:srgbClr val="0070C0"/>
                </a:solidFill>
                <a:latin typeface="Times New Roman" panose="02020603050405020304" pitchFamily="18" charset="0"/>
                <a:cs typeface="Times New Roman" panose="02020603050405020304" pitchFamily="18" charset="0"/>
              </a:rPr>
              <a:t> </a:t>
            </a:r>
            <a:r>
              <a:rPr lang="ru-RU" b="1" dirty="0" smtClean="0">
                <a:solidFill>
                  <a:srgbClr val="0070C0"/>
                </a:solidFill>
                <a:latin typeface="Times New Roman" panose="02020603050405020304" pitchFamily="18" charset="0"/>
                <a:cs typeface="Times New Roman" panose="02020603050405020304" pitchFamily="18" charset="0"/>
              </a:rPr>
              <a:t/>
            </a:r>
            <a:br>
              <a:rPr lang="ru-RU" b="1" dirty="0" smtClean="0">
                <a:solidFill>
                  <a:srgbClr val="0070C0"/>
                </a:solidFill>
                <a:latin typeface="Times New Roman" panose="02020603050405020304" pitchFamily="18" charset="0"/>
                <a:cs typeface="Times New Roman" panose="02020603050405020304" pitchFamily="18" charset="0"/>
              </a:rPr>
            </a:br>
            <a:r>
              <a:rPr lang="ru-RU" dirty="0" smtClean="0">
                <a:solidFill>
                  <a:srgbClr val="0070C0"/>
                </a:solidFill>
                <a:latin typeface="Times New Roman" panose="02020603050405020304" pitchFamily="18" charset="0"/>
                <a:cs typeface="Times New Roman" panose="02020603050405020304" pitchFamily="18" charset="0"/>
              </a:rPr>
              <a:t>(</a:t>
            </a:r>
            <a:r>
              <a:rPr lang="en-US" dirty="0" smtClean="0">
                <a:solidFill>
                  <a:srgbClr val="0070C0"/>
                </a:solidFill>
                <a:latin typeface="Times New Roman" panose="02020603050405020304" pitchFamily="18" charset="0"/>
                <a:cs typeface="Times New Roman" panose="02020603050405020304" pitchFamily="18" charset="0"/>
              </a:rPr>
              <a:t>m-learning)</a:t>
            </a:r>
            <a:r>
              <a:rPr lang="ru-RU" dirty="0" smtClean="0">
                <a:solidFill>
                  <a:srgbClr val="0070C0"/>
                </a:solidFill>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совокупность технических и программных средств, обеспечивающую беспроводную передачу информации. </a:t>
            </a:r>
            <a:endParaRPr lang="ru-RU" dirty="0">
              <a:latin typeface="Times New Roman" panose="02020603050405020304" pitchFamily="18" charset="0"/>
              <a:cs typeface="Times New Roman" panose="02020603050405020304" pitchFamily="18" charset="0"/>
            </a:endParaRPr>
          </a:p>
        </p:txBody>
      </p:sp>
      <p:pic>
        <p:nvPicPr>
          <p:cNvPr id="4098" name="Picture 2" descr="https://interactiv.su/wp-content/uploads/2020/04/%D0%9C%D0%BE%D0%B1%D0%B8%D0%BB%D1%8C%D0%BD%D0%BE%D0%B5-%D0%BE%D0%B1%D1%83%D1%87%D0%B5%D0%BD%D0%B8%D0%B5-750x460.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46766" y="2666999"/>
            <a:ext cx="6171709" cy="37853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301085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p:txBody>
          <a:bodyPr>
            <a:normAutofit/>
          </a:bodyPr>
          <a:lstStyle/>
          <a:p>
            <a:r>
              <a:rPr lang="ru-RU" sz="5400" dirty="0" smtClean="0"/>
              <a:t>Спасибо за внимание!</a:t>
            </a:r>
            <a:endParaRPr lang="ru-RU" sz="5400" dirty="0"/>
          </a:p>
        </p:txBody>
      </p:sp>
    </p:spTree>
    <p:extLst>
      <p:ext uri="{BB962C8B-B14F-4D97-AF65-F5344CB8AC3E}">
        <p14:creationId xmlns:p14="http://schemas.microsoft.com/office/powerpoint/2010/main" val="42784531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37891" y="231820"/>
            <a:ext cx="9105365" cy="3374266"/>
          </a:xfrm>
        </p:spPr>
        <p:txBody>
          <a:bodyPr>
            <a:noAutofit/>
          </a:bodyPr>
          <a:lstStyle/>
          <a:p>
            <a:r>
              <a:rPr lang="ru-RU" sz="2400" dirty="0">
                <a:latin typeface="Times New Roman" panose="02020603050405020304" pitchFamily="18" charset="0"/>
                <a:cs typeface="Times New Roman" panose="02020603050405020304" pitchFamily="18" charset="0"/>
              </a:rPr>
              <a:t>В настоящее время </a:t>
            </a:r>
            <a:r>
              <a:rPr lang="ru-RU" sz="2400" b="1" dirty="0">
                <a:latin typeface="Times New Roman" panose="02020603050405020304" pitchFamily="18" charset="0"/>
                <a:cs typeface="Times New Roman" panose="02020603050405020304" pitchFamily="18" charset="0"/>
              </a:rPr>
              <a:t>мобильные технологии </a:t>
            </a:r>
            <a:r>
              <a:rPr lang="ru-RU" sz="2400" dirty="0">
                <a:latin typeface="Times New Roman" panose="02020603050405020304" pitchFamily="18" charset="0"/>
                <a:cs typeface="Times New Roman" panose="02020603050405020304" pitchFamily="18" charset="0"/>
              </a:rPr>
              <a:t>развиваются настолько быстрыми темпами, что они прочно вошли в нашу жизнь и ни один человек не представляет себя без компьютера и мобильного телефона. Это отражается не только на повседневной жизни, но и на всех сферах жизнедеятельности, в том числе образовании. </a:t>
            </a:r>
            <a:r>
              <a:rPr lang="ru-RU" sz="2400" dirty="0" smtClean="0">
                <a:latin typeface="Times New Roman" panose="02020603050405020304" pitchFamily="18" charset="0"/>
                <a:cs typeface="Times New Roman" panose="02020603050405020304" pitchFamily="18" charset="0"/>
              </a:rPr>
              <a:t/>
            </a:r>
            <a:br>
              <a:rPr lang="ru-RU" sz="2400" dirty="0" smtClean="0">
                <a:latin typeface="Times New Roman" panose="02020603050405020304" pitchFamily="18" charset="0"/>
                <a:cs typeface="Times New Roman" panose="02020603050405020304" pitchFamily="18" charset="0"/>
              </a:rPr>
            </a:br>
            <a:r>
              <a:rPr lang="ru-RU" sz="2000" dirty="0" smtClean="0">
                <a:latin typeface="Times New Roman" panose="02020603050405020304" pitchFamily="18" charset="0"/>
                <a:cs typeface="Times New Roman" panose="02020603050405020304" pitchFamily="18" charset="0"/>
              </a:rPr>
              <a:t/>
            </a:r>
            <a:br>
              <a:rPr lang="ru-RU" sz="2000" dirty="0" smtClean="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
            </a:r>
            <a:br>
              <a:rPr lang="ru-RU" sz="2000" dirty="0">
                <a:latin typeface="Times New Roman" panose="02020603050405020304" pitchFamily="18" charset="0"/>
                <a:cs typeface="Times New Roman" panose="02020603050405020304" pitchFamily="18" charset="0"/>
              </a:rPr>
            </a:br>
            <a:endParaRPr lang="ru-RU" sz="2000" dirty="0">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13654" y="2938596"/>
            <a:ext cx="5370492" cy="3343131"/>
          </a:xfrm>
          <a:prstGeom prst="rect">
            <a:avLst/>
          </a:prstGeom>
        </p:spPr>
      </p:pic>
    </p:spTree>
    <p:extLst>
      <p:ext uri="{BB962C8B-B14F-4D97-AF65-F5344CB8AC3E}">
        <p14:creationId xmlns:p14="http://schemas.microsoft.com/office/powerpoint/2010/main" val="23658375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Объект 5"/>
          <p:cNvSpPr>
            <a:spLocks noGrp="1"/>
          </p:cNvSpPr>
          <p:nvPr>
            <p:ph sz="half" idx="2"/>
          </p:nvPr>
        </p:nvSpPr>
        <p:spPr>
          <a:xfrm>
            <a:off x="6143223" y="875764"/>
            <a:ext cx="5797682" cy="4593465"/>
          </a:xfrm>
        </p:spPr>
        <p:txBody>
          <a:bodyPr>
            <a:noAutofit/>
          </a:bodyPr>
          <a:lstStyle/>
          <a:p>
            <a:r>
              <a:rPr lang="ru-RU" sz="2000" b="1" dirty="0">
                <a:latin typeface="Times New Roman" panose="02020603050405020304" pitchFamily="18" charset="0"/>
                <a:cs typeface="Times New Roman" panose="02020603050405020304" pitchFamily="18" charset="0"/>
              </a:rPr>
              <a:t>Мобильное обучение </a:t>
            </a:r>
            <a:r>
              <a:rPr lang="ru-RU" sz="2000" dirty="0">
                <a:latin typeface="Times New Roman" panose="02020603050405020304" pitchFamily="18" charset="0"/>
                <a:cs typeface="Times New Roman" panose="02020603050405020304" pitchFamily="18" charset="0"/>
              </a:rPr>
              <a:t>стало развиваться еще в прошлом веке и предпосылки для этого были заложены в 70-х годах XX в., когда Алан Кей предложил идею «компьютерного размера книги» </a:t>
            </a:r>
            <a:r>
              <a:rPr lang="ru-RU" sz="2000" dirty="0" smtClean="0">
                <a:latin typeface="Times New Roman" panose="02020603050405020304" pitchFamily="18" charset="0"/>
                <a:cs typeface="Times New Roman" panose="02020603050405020304" pitchFamily="18" charset="0"/>
              </a:rPr>
              <a:t>для </a:t>
            </a:r>
            <a:r>
              <a:rPr lang="ru-RU" sz="2000" dirty="0">
                <a:latin typeface="Times New Roman" panose="02020603050405020304" pitchFamily="18" charset="0"/>
                <a:cs typeface="Times New Roman" panose="02020603050405020304" pitchFamily="18" charset="0"/>
              </a:rPr>
              <a:t>образовательных целей. </a:t>
            </a:r>
            <a:endParaRPr lang="ru-RU" sz="2000" dirty="0" smtClean="0">
              <a:latin typeface="Times New Roman" panose="02020603050405020304" pitchFamily="18" charset="0"/>
              <a:cs typeface="Times New Roman" panose="02020603050405020304" pitchFamily="18" charset="0"/>
            </a:endParaRPr>
          </a:p>
          <a:p>
            <a:r>
              <a:rPr lang="ru-RU" sz="2000" dirty="0" smtClean="0">
                <a:latin typeface="Times New Roman" panose="02020603050405020304" pitchFamily="18" charset="0"/>
                <a:cs typeface="Times New Roman" panose="02020603050405020304" pitchFamily="18" charset="0"/>
              </a:rPr>
              <a:t>В </a:t>
            </a:r>
            <a:r>
              <a:rPr lang="ru-RU" sz="2000" dirty="0">
                <a:latin typeface="Times New Roman" panose="02020603050405020304" pitchFamily="18" charset="0"/>
                <a:cs typeface="Times New Roman" panose="02020603050405020304" pitchFamily="18" charset="0"/>
              </a:rPr>
              <a:t>90-х годах с появлением карманных персональных компьютеров начинается развитие и оценка мобильного обучения для студентов, появляются первые обучающие проекты для мобильной среды. Появляются фундаментальные исследования в области мобильного обучения зарубежных ученых: Т. Андерсон, М. </a:t>
            </a:r>
            <a:r>
              <a:rPr lang="ru-RU" sz="2000" dirty="0" err="1">
                <a:latin typeface="Times New Roman" panose="02020603050405020304" pitchFamily="18" charset="0"/>
                <a:cs typeface="Times New Roman" panose="02020603050405020304" pitchFamily="18" charset="0"/>
              </a:rPr>
              <a:t>Шарлз</a:t>
            </a:r>
            <a:r>
              <a:rPr lang="ru-RU" sz="2000" dirty="0">
                <a:latin typeface="Times New Roman" panose="02020603050405020304" pitchFamily="18" charset="0"/>
                <a:cs typeface="Times New Roman" panose="02020603050405020304" pitchFamily="18" charset="0"/>
              </a:rPr>
              <a:t>, М. Алли, Д. </a:t>
            </a:r>
            <a:r>
              <a:rPr lang="ru-RU" sz="2000" dirty="0" err="1">
                <a:latin typeface="Times New Roman" panose="02020603050405020304" pitchFamily="18" charset="0"/>
                <a:cs typeface="Times New Roman" panose="02020603050405020304" pitchFamily="18" charset="0"/>
              </a:rPr>
              <a:t>Аттевель</a:t>
            </a:r>
            <a:r>
              <a:rPr lang="ru-RU" sz="2000" dirty="0">
                <a:latin typeface="Times New Roman" panose="02020603050405020304" pitchFamily="18" charset="0"/>
                <a:cs typeface="Times New Roman" panose="02020603050405020304" pitchFamily="18" charset="0"/>
              </a:rPr>
              <a:t>, М. </a:t>
            </a:r>
            <a:r>
              <a:rPr lang="ru-RU" sz="2000" dirty="0" err="1">
                <a:latin typeface="Times New Roman" panose="02020603050405020304" pitchFamily="18" charset="0"/>
                <a:cs typeface="Times New Roman" panose="02020603050405020304" pitchFamily="18" charset="0"/>
              </a:rPr>
              <a:t>Рагус</a:t>
            </a:r>
            <a:r>
              <a:rPr lang="ru-RU" sz="2000" dirty="0">
                <a:latin typeface="Times New Roman" panose="02020603050405020304" pitchFamily="18" charset="0"/>
                <a:cs typeface="Times New Roman" panose="02020603050405020304" pitchFamily="18" charset="0"/>
              </a:rPr>
              <a:t>, Д. </a:t>
            </a:r>
            <a:r>
              <a:rPr lang="ru-RU" sz="2000" dirty="0" err="1">
                <a:latin typeface="Times New Roman" panose="02020603050405020304" pitchFamily="18" charset="0"/>
                <a:cs typeface="Times New Roman" panose="02020603050405020304" pitchFamily="18" charset="0"/>
              </a:rPr>
              <a:t>Тракслер</a:t>
            </a:r>
            <a:r>
              <a:rPr lang="ru-RU" sz="2000" dirty="0">
                <a:latin typeface="Times New Roman" panose="02020603050405020304" pitchFamily="18" charset="0"/>
                <a:cs typeface="Times New Roman" panose="02020603050405020304" pitchFamily="18" charset="0"/>
              </a:rPr>
              <a:t>.</a:t>
            </a:r>
            <a:br>
              <a:rPr lang="ru-RU" sz="2000" dirty="0">
                <a:latin typeface="Times New Roman" panose="02020603050405020304" pitchFamily="18" charset="0"/>
                <a:cs typeface="Times New Roman" panose="02020603050405020304" pitchFamily="18" charset="0"/>
              </a:rPr>
            </a:br>
            <a:endParaRPr lang="ru-RU" sz="2000" dirty="0"/>
          </a:p>
        </p:txBody>
      </p:sp>
      <p:pic>
        <p:nvPicPr>
          <p:cNvPr id="9" name="Picture 4" descr="Картинки по запросу &quot;мобильные технологии в образовании&quot;"/>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837543" y="875763"/>
            <a:ext cx="5176115" cy="45934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04402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a:t>Мобильное обучение – это обучение через интернет с помощью таких портативных устройств, как смартфоны, планшеты и ноутбуки, которые позволяют учиться на ходу. Это новый способ доступа к учебному контенту. С появлением мобильного обучения система образования стала меняться.</a:t>
            </a:r>
            <a:endParaRPr lang="ru-RU" dirty="0"/>
          </a:p>
        </p:txBody>
      </p:sp>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55267" y="3733800"/>
            <a:ext cx="4876800" cy="2838450"/>
          </a:xfrm>
          <a:prstGeom prst="rect">
            <a:avLst/>
          </a:prstGeom>
        </p:spPr>
      </p:pic>
    </p:spTree>
    <p:extLst>
      <p:ext uri="{BB962C8B-B14F-4D97-AF65-F5344CB8AC3E}">
        <p14:creationId xmlns:p14="http://schemas.microsoft.com/office/powerpoint/2010/main" val="34980744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lstStyle/>
          <a:p>
            <a:r>
              <a:rPr lang="ru-RU" b="1" dirty="0">
                <a:latin typeface="Arial" panose="020B0604020202020204" pitchFamily="34" charset="0"/>
                <a:cs typeface="Arial" panose="020B0604020202020204" pitchFamily="34" charset="0"/>
              </a:rPr>
              <a:t>Мобильное обучение иностранному языку</a:t>
            </a:r>
            <a:endParaRPr lang="ru-RU" dirty="0"/>
          </a:p>
        </p:txBody>
      </p:sp>
      <p:sp>
        <p:nvSpPr>
          <p:cNvPr id="6" name="Объект 5"/>
          <p:cNvSpPr>
            <a:spLocks noGrp="1"/>
          </p:cNvSpPr>
          <p:nvPr>
            <p:ph idx="1"/>
          </p:nvPr>
        </p:nvSpPr>
        <p:spPr>
          <a:xfrm>
            <a:off x="1484310" y="2666999"/>
            <a:ext cx="10029403" cy="3124201"/>
          </a:xfrm>
        </p:spPr>
        <p:txBody>
          <a:bodyPr>
            <a:normAutofit fontScale="92500"/>
          </a:bodyPr>
          <a:lstStyle/>
          <a:p>
            <a:pPr marL="0" indent="0" algn="just">
              <a:buNone/>
            </a:pPr>
            <a:r>
              <a:rPr lang="ru-RU" b="1" dirty="0">
                <a:latin typeface="Arial" panose="020B0604020202020204" pitchFamily="34" charset="0"/>
                <a:cs typeface="Arial" panose="020B0604020202020204" pitchFamily="34" charset="0"/>
              </a:rPr>
              <a:t>Мобильное обучение иностранному языку </a:t>
            </a:r>
            <a:r>
              <a:rPr lang="ru-RU" dirty="0">
                <a:latin typeface="Arial" panose="020B0604020202020204" pitchFamily="34" charset="0"/>
                <a:cs typeface="Arial" panose="020B0604020202020204" pitchFamily="34" charset="0"/>
              </a:rPr>
              <a:t>является такой формой </a:t>
            </a:r>
            <a:r>
              <a:rPr lang="ru-RU" dirty="0" smtClean="0">
                <a:latin typeface="Arial" panose="020B0604020202020204" pitchFamily="34" charset="0"/>
                <a:cs typeface="Arial" panose="020B0604020202020204" pitchFamily="34" charset="0"/>
              </a:rPr>
              <a:t>организации </a:t>
            </a:r>
            <a:r>
              <a:rPr lang="ru-RU" dirty="0">
                <a:latin typeface="Arial" panose="020B0604020202020204" pitchFamily="34" charset="0"/>
                <a:cs typeface="Arial" panose="020B0604020202020204" pitchFamily="34" charset="0"/>
              </a:rPr>
              <a:t>процесса обучения и контроля, основанной на </a:t>
            </a:r>
            <a:r>
              <a:rPr lang="ru-RU" dirty="0" smtClean="0">
                <a:latin typeface="Arial" panose="020B0604020202020204" pitchFamily="34" charset="0"/>
                <a:cs typeface="Arial" panose="020B0604020202020204" pitchFamily="34" charset="0"/>
              </a:rPr>
              <a:t>использовании </a:t>
            </a:r>
            <a:r>
              <a:rPr lang="ru-RU" dirty="0">
                <a:latin typeface="Arial" panose="020B0604020202020204" pitchFamily="34" charset="0"/>
                <a:cs typeface="Arial" panose="020B0604020202020204" pitchFamily="34" charset="0"/>
              </a:rPr>
              <a:t>мобильных устройств связи (смартфонов, планшетных </a:t>
            </a:r>
            <a:r>
              <a:rPr lang="ru-RU" dirty="0" smtClean="0">
                <a:latin typeface="Arial" panose="020B0604020202020204" pitchFamily="34" charset="0"/>
                <a:cs typeface="Arial" panose="020B0604020202020204" pitchFamily="34" charset="0"/>
              </a:rPr>
              <a:t>компьютеров </a:t>
            </a:r>
            <a:r>
              <a:rPr lang="ru-RU" dirty="0">
                <a:latin typeface="Arial" panose="020B0604020202020204" pitchFamily="34" charset="0"/>
                <a:cs typeface="Arial" panose="020B0604020202020204" pitchFamily="34" charset="0"/>
              </a:rPr>
              <a:t>и т.п.), при которой студенты в любом месте и в любое </a:t>
            </a:r>
            <a:r>
              <a:rPr lang="ru-RU" dirty="0" smtClean="0">
                <a:latin typeface="Arial" panose="020B0604020202020204" pitchFamily="34" charset="0"/>
                <a:cs typeface="Arial" panose="020B0604020202020204" pitchFamily="34" charset="0"/>
              </a:rPr>
              <a:t>время  </a:t>
            </a:r>
            <a:r>
              <a:rPr lang="ru-RU" dirty="0">
                <a:latin typeface="Arial" panose="020B0604020202020204" pitchFamily="34" charset="0"/>
                <a:cs typeface="Arial" panose="020B0604020202020204" pitchFamily="34" charset="0"/>
              </a:rPr>
              <a:t>могут  развивать  и  совершенствовать  языковые  навыки,  </a:t>
            </a:r>
            <a:r>
              <a:rPr lang="ru-RU" dirty="0" smtClean="0">
                <a:latin typeface="Arial" panose="020B0604020202020204" pitchFamily="34" charset="0"/>
                <a:cs typeface="Arial" panose="020B0604020202020204" pitchFamily="34" charset="0"/>
              </a:rPr>
              <a:t>а также </a:t>
            </a:r>
            <a:r>
              <a:rPr lang="ru-RU" dirty="0">
                <a:latin typeface="Arial" panose="020B0604020202020204" pitchFamily="34" charset="0"/>
                <a:cs typeface="Arial" panose="020B0604020202020204" pitchFamily="34" charset="0"/>
              </a:rPr>
              <a:t>речевые умения (на основе средств синхронной и </a:t>
            </a:r>
            <a:r>
              <a:rPr lang="ru-RU" dirty="0" smtClean="0">
                <a:latin typeface="Arial" panose="020B0604020202020204" pitchFamily="34" charset="0"/>
                <a:cs typeface="Arial" panose="020B0604020202020204" pitchFamily="34" charset="0"/>
              </a:rPr>
              <a:t>асинхронной  </a:t>
            </a:r>
            <a:r>
              <a:rPr lang="ru-RU" dirty="0">
                <a:latin typeface="Arial" panose="020B0604020202020204" pitchFamily="34" charset="0"/>
                <a:cs typeface="Arial" panose="020B0604020202020204" pitchFamily="34" charset="0"/>
              </a:rPr>
              <a:t>коммуникации),  формировать  социокультурную  и  </a:t>
            </a:r>
            <a:r>
              <a:rPr lang="ru-RU" dirty="0" smtClean="0">
                <a:latin typeface="Arial" panose="020B0604020202020204" pitchFamily="34" charset="0"/>
                <a:cs typeface="Arial" panose="020B0604020202020204" pitchFamily="34" charset="0"/>
              </a:rPr>
              <a:t>межкультурную  </a:t>
            </a:r>
            <a:r>
              <a:rPr lang="ru-RU" dirty="0">
                <a:latin typeface="Arial" panose="020B0604020202020204" pitchFamily="34" charset="0"/>
                <a:cs typeface="Arial" panose="020B0604020202020204" pitchFamily="34" charset="0"/>
              </a:rPr>
              <a:t>компетенции  с  целью  использования  иностранного  языка </a:t>
            </a:r>
            <a:r>
              <a:rPr lang="ru-RU" dirty="0" smtClean="0">
                <a:latin typeface="Arial" panose="020B0604020202020204" pitchFamily="34" charset="0"/>
                <a:cs typeface="Arial" panose="020B0604020202020204" pitchFamily="34" charset="0"/>
              </a:rPr>
              <a:t> как  </a:t>
            </a:r>
            <a:r>
              <a:rPr lang="ru-RU" dirty="0">
                <a:latin typeface="Arial" panose="020B0604020202020204" pitchFamily="34" charset="0"/>
                <a:cs typeface="Arial" panose="020B0604020202020204" pitchFamily="34" charset="0"/>
              </a:rPr>
              <a:t>средства  общения  в  социально-бытовой  и  профессиональной </a:t>
            </a:r>
            <a:r>
              <a:rPr lang="ru-RU" dirty="0" smtClean="0">
                <a:latin typeface="Arial" panose="020B0604020202020204" pitchFamily="34" charset="0"/>
                <a:cs typeface="Arial" panose="020B0604020202020204" pitchFamily="34" charset="0"/>
              </a:rPr>
              <a:t>сферах</a:t>
            </a:r>
            <a:r>
              <a:rPr lang="ru-RU"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0372980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marL="0" indent="0"/>
            <a:r>
              <a:rPr lang="ru-RU" dirty="0"/>
              <a:t> Р</a:t>
            </a:r>
            <a:r>
              <a:rPr lang="ru-RU" dirty="0" smtClean="0"/>
              <a:t>астущая тенденция </a:t>
            </a:r>
            <a:r>
              <a:rPr lang="ru-RU" dirty="0"/>
              <a:t>мобильного обучения:</a:t>
            </a:r>
            <a:endParaRPr lang="ru-RU" dirty="0"/>
          </a:p>
        </p:txBody>
      </p:sp>
      <p:sp>
        <p:nvSpPr>
          <p:cNvPr id="3" name="Объект 2"/>
          <p:cNvSpPr>
            <a:spLocks noGrp="1"/>
          </p:cNvSpPr>
          <p:nvPr>
            <p:ph idx="1"/>
          </p:nvPr>
        </p:nvSpPr>
        <p:spPr>
          <a:xfrm>
            <a:off x="1434985" y="2034862"/>
            <a:ext cx="10439335" cy="4237149"/>
          </a:xfrm>
        </p:spPr>
        <p:txBody>
          <a:bodyPr>
            <a:normAutofit fontScale="55000" lnSpcReduction="20000"/>
          </a:bodyPr>
          <a:lstStyle/>
          <a:p>
            <a:pPr marL="0" indent="0">
              <a:buNone/>
            </a:pPr>
            <a:r>
              <a:rPr lang="ru-RU" sz="3400" dirty="0"/>
              <a:t>Вот некоторые цифры об использовании мобильных устройств в связи с растущей тенденцией мобильного обучения:</a:t>
            </a:r>
          </a:p>
          <a:p>
            <a:r>
              <a:rPr lang="ru-RU" sz="3400" dirty="0"/>
              <a:t>Сегодня в мире насчитывается около 3,3 миллиарда пользователей смартфонов (2019). Это означает, что почти каждый третий человек в мире владеет данным гаджетом. И это число, по прогнозам, будет расти в ближайшие несколько лет. (</a:t>
            </a:r>
            <a:r>
              <a:rPr lang="ru-RU" sz="3400" dirty="0" err="1">
                <a:hlinkClick r:id="rId2"/>
              </a:rPr>
              <a:t>Statista</a:t>
            </a:r>
            <a:r>
              <a:rPr lang="ru-RU" sz="3400" dirty="0"/>
              <a:t>)</a:t>
            </a:r>
          </a:p>
          <a:p>
            <a:r>
              <a:rPr lang="ru-RU" sz="3400" dirty="0"/>
              <a:t>89% пользователей смартфонов загружают приложения, 50% из которых используются для обучения. (</a:t>
            </a:r>
            <a:r>
              <a:rPr lang="ru-RU" sz="3400" dirty="0" err="1">
                <a:hlinkClick r:id="rId3"/>
              </a:rPr>
              <a:t>Towards</a:t>
            </a:r>
            <a:r>
              <a:rPr lang="ru-RU" sz="3400" dirty="0">
                <a:hlinkClick r:id="rId3"/>
              </a:rPr>
              <a:t> </a:t>
            </a:r>
            <a:r>
              <a:rPr lang="ru-RU" sz="3400" dirty="0" err="1">
                <a:hlinkClick r:id="rId3"/>
              </a:rPr>
              <a:t>Maturity</a:t>
            </a:r>
            <a:r>
              <a:rPr lang="ru-RU" sz="3400" dirty="0"/>
              <a:t>)</a:t>
            </a:r>
          </a:p>
          <a:p>
            <a:r>
              <a:rPr lang="ru-RU" sz="3400" dirty="0"/>
              <a:t>Более 5 миллиардов человек имеют мобильные устройства. Это означает, что более 66% всего населения имеют мобильное устройство. (</a:t>
            </a:r>
            <a:r>
              <a:rPr lang="ru-RU" sz="3400" dirty="0">
                <a:hlinkClick r:id="rId4"/>
              </a:rPr>
              <a:t>GSMA</a:t>
            </a:r>
            <a:r>
              <a:rPr lang="ru-RU" sz="3400" dirty="0"/>
              <a:t>)</a:t>
            </a:r>
          </a:p>
          <a:p>
            <a:r>
              <a:rPr lang="ru-RU" sz="3400" dirty="0"/>
              <a:t>64% учащихся считают доступ к обучению с мобильного устройства на рабочем месте очень полезным. (</a:t>
            </a:r>
            <a:r>
              <a:rPr lang="ru-RU" sz="3400" dirty="0" err="1">
                <a:hlinkClick r:id="rId3"/>
              </a:rPr>
              <a:t>Towards</a:t>
            </a:r>
            <a:r>
              <a:rPr lang="ru-RU" sz="3400" dirty="0">
                <a:hlinkClick r:id="rId3"/>
              </a:rPr>
              <a:t> </a:t>
            </a:r>
            <a:r>
              <a:rPr lang="ru-RU" sz="3400" dirty="0" err="1">
                <a:hlinkClick r:id="rId3"/>
              </a:rPr>
              <a:t>Maturity</a:t>
            </a:r>
            <a:r>
              <a:rPr lang="ru-RU" sz="3400" dirty="0"/>
              <a:t>)</a:t>
            </a:r>
          </a:p>
          <a:p>
            <a:r>
              <a:rPr lang="ru-RU" sz="3400" dirty="0"/>
              <a:t>52% людей используют мобильное обучение в постели после пробуждения и 46% в постели перед сном (</a:t>
            </a:r>
            <a:r>
              <a:rPr lang="ru-RU" sz="3400" dirty="0" err="1">
                <a:hlinkClick r:id="rId5"/>
              </a:rPr>
              <a:t>Learner</a:t>
            </a:r>
            <a:r>
              <a:rPr lang="ru-RU" sz="3400" dirty="0">
                <a:hlinkClick r:id="rId5"/>
              </a:rPr>
              <a:t> </a:t>
            </a:r>
            <a:r>
              <a:rPr lang="ru-RU" sz="3400" dirty="0" err="1">
                <a:hlinkClick r:id="rId5"/>
              </a:rPr>
              <a:t>Events</a:t>
            </a:r>
            <a:r>
              <a:rPr lang="ru-RU" sz="3400" dirty="0"/>
              <a:t>)</a:t>
            </a:r>
          </a:p>
          <a:p>
            <a:endParaRPr lang="ru-RU" dirty="0"/>
          </a:p>
        </p:txBody>
      </p:sp>
    </p:spTree>
    <p:extLst>
      <p:ext uri="{BB962C8B-B14F-4D97-AF65-F5344CB8AC3E}">
        <p14:creationId xmlns:p14="http://schemas.microsoft.com/office/powerpoint/2010/main" val="17771450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Рисунок 4"/>
          <p:cNvSpPr>
            <a:spLocks noGrp="1"/>
          </p:cNvSpPr>
          <p:nvPr>
            <p:ph type="pic" idx="1"/>
          </p:nvPr>
        </p:nvSpPr>
        <p:spPr/>
      </p:sp>
      <p:sp>
        <p:nvSpPr>
          <p:cNvPr id="3" name="Объект 2"/>
          <p:cNvSpPr>
            <a:spLocks noGrp="1"/>
          </p:cNvSpPr>
          <p:nvPr>
            <p:ph type="body" sz="half" idx="2"/>
          </p:nvPr>
        </p:nvSpPr>
        <p:spPr>
          <a:xfrm>
            <a:off x="1482724" y="1880315"/>
            <a:ext cx="4956713" cy="3072684"/>
          </a:xfrm>
        </p:spPr>
        <p:txBody>
          <a:bodyPr>
            <a:noAutofit/>
          </a:bodyPr>
          <a:lstStyle/>
          <a:p>
            <a:r>
              <a:rPr lang="ru-RU" sz="2000" dirty="0">
                <a:solidFill>
                  <a:srgbClr val="252525"/>
                </a:solidFill>
                <a:latin typeface="Times New Roman" panose="02020603050405020304" pitchFamily="18" charset="0"/>
                <a:cs typeface="Times New Roman" panose="02020603050405020304" pitchFamily="18" charset="0"/>
              </a:rPr>
              <a:t>В наше время людям нужна не только качественная информация, но и удобство. Ведь здорово получать знания в любое время и в любом месте. И мобильное обучение поможет в этом. Теперь можно учиться на ходу в собственном темпе с помощью видео, подкастов и других мультимедийных форматов, доступных на мобильных устройствах. Не важно, какое это время суток. Обучение не будет ограничено одним только классом. Таким образом, данный вид обучения помогает лучше использовать свое время.</a:t>
            </a:r>
            <a:endParaRPr lang="ru-RU" sz="2000" dirty="0">
              <a:latin typeface="Times New Roman" panose="02020603050405020304" pitchFamily="18" charset="0"/>
              <a:cs typeface="Times New Roman" panose="02020603050405020304" pitchFamily="18" charset="0"/>
            </a:endParaRPr>
          </a:p>
        </p:txBody>
      </p:sp>
      <p:pic>
        <p:nvPicPr>
          <p:cNvPr id="8194" name="Picture 2" descr="https://edu-russian.ru/images/easyblog_articles/221/b2ap3_large_165-00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69726" y="914400"/>
            <a:ext cx="5330885" cy="35183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386904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араллакс">
  <a:themeElements>
    <a:clrScheme name="Параллакс">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Параллакс">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Параллакс">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docProps/app.xml><?xml version="1.0" encoding="utf-8"?>
<Properties xmlns="http://schemas.openxmlformats.org/officeDocument/2006/extended-properties" xmlns:vt="http://schemas.openxmlformats.org/officeDocument/2006/docPropsVTypes">
  <Template>Параллакс</Template>
  <TotalTime>127</TotalTime>
  <Words>1217</Words>
  <Application>Microsoft Office PowerPoint</Application>
  <PresentationFormat>Широкоэкранный</PresentationFormat>
  <Paragraphs>51</Paragraphs>
  <Slides>30</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30</vt:i4>
      </vt:variant>
    </vt:vector>
  </HeadingPairs>
  <TitlesOfParts>
    <vt:vector size="35" baseType="lpstr">
      <vt:lpstr>Arial</vt:lpstr>
      <vt:lpstr>Corbel</vt:lpstr>
      <vt:lpstr>Courier New</vt:lpstr>
      <vt:lpstr>Times New Roman</vt:lpstr>
      <vt:lpstr>Параллакс</vt:lpstr>
      <vt:lpstr>РЕТРОСПЕКТИВНЫЙ АНАЛИЗ ИСПОЛЬЗОВАНИЯ МОБИЛЬНЫХ ТЕХНОЛОГИЙ В ФОРМИРОВАНИИ КОММУНИКАТИВНОЙ КОМПЕТЕНЦИИ ОБУЧАЮЩЕГОСЯ</vt:lpstr>
      <vt:lpstr>Презентация PowerPoint</vt:lpstr>
      <vt:lpstr>Мобильные образовательные технологии  (m-learning)- совокупность технических и программных средств, обеспечивающую беспроводную передачу информации. </vt:lpstr>
      <vt:lpstr>В настоящее время мобильные технологии развиваются настолько быстрыми темпами, что они прочно вошли в нашу жизнь и ни один человек не представляет себя без компьютера и мобильного телефона. Это отражается не только на повседневной жизни, но и на всех сферах жизнедеятельности, в том числе образовании.    </vt:lpstr>
      <vt:lpstr>Презентация PowerPoint</vt:lpstr>
      <vt:lpstr>Мобильное обучение – это обучение через интернет с помощью таких портативных устройств, как смартфоны, планшеты и ноутбуки, которые позволяют учиться на ходу. Это новый способ доступа к учебному контенту. С появлением мобильного обучения система образования стала меняться.</vt:lpstr>
      <vt:lpstr>Мобильное обучение иностранному языку</vt:lpstr>
      <vt:lpstr> Растущая тенденция мобильного обучения:</vt:lpstr>
      <vt:lpstr>Презентация PowerPoint</vt:lpstr>
      <vt:lpstr>Презентация PowerPoint</vt:lpstr>
      <vt:lpstr>Уникальные преимущества мобильного обучения </vt:lpstr>
      <vt:lpstr>Персонализация обучения. </vt:lpstr>
      <vt:lpstr>Мгновенная обратная связь и оценка результатов обучения </vt:lpstr>
      <vt:lpstr>Обучение в любое время и в любом месте </vt:lpstr>
      <vt:lpstr>Эффективное использование времени на уроках в классах </vt:lpstr>
      <vt:lpstr>Помощь учащимся с ограниченными возможностями здоровья </vt:lpstr>
      <vt:lpstr>Максимизация эффективности затрат </vt:lpstr>
      <vt:lpstr>Как мобильные технологии помогают в формировании коммуникативной компетенции обучающихся ?</vt:lpstr>
      <vt:lpstr>Коммуникативная компетенция – способность средствами изучаемого языка осуществлять речевую деятельность в соответствии с целями и ситуацией общения в рамках той или иной сферы деятельности. В ее основе лежит комплекс умений, позволяющих участвовать в речевом общении в его продуктивных и рецептивных видах.</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Из опыта:</vt:lpstr>
      <vt:lpstr>Ссылки на задания я присылаю ученикам, они с удовольствием использую возможность в увлекательной форме через мобильный телефон или планшет в удобное время изучить и ли повторить материал. </vt:lpstr>
      <vt:lpstr>Презентация PowerPoint</vt:lpstr>
      <vt:lpstr>Спасибо за внимание!</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РЕТРОСПЕКТИВНЫЙ АНАЛИЗ ИСПОЛЬЗОВАНИЯ МОБИЛЬНЫХ ТЕХНОЛОГИЙ В ФОРМИРОВАНИИ КОММУНИКАТИВНОЙ КОМПЕТЕНЦИИ ОБУЧАЮЩЕГОСЯ</dc:title>
  <dc:creator>ellenlek ellenlek</dc:creator>
  <cp:lastModifiedBy>ellenlek ellenlek</cp:lastModifiedBy>
  <cp:revision>14</cp:revision>
  <dcterms:created xsi:type="dcterms:W3CDTF">2021-02-04T16:29:25Z</dcterms:created>
  <dcterms:modified xsi:type="dcterms:W3CDTF">2021-02-04T18:37:01Z</dcterms:modified>
</cp:coreProperties>
</file>