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6" r:id="rId1"/>
  </p:sldMasterIdLst>
  <p:sldIdLst>
    <p:sldId id="261" r:id="rId2"/>
    <p:sldId id="27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2" r:id="rId13"/>
    <p:sldId id="313" r:id="rId14"/>
    <p:sldId id="314" r:id="rId15"/>
    <p:sldId id="316" r:id="rId16"/>
    <p:sldId id="317" r:id="rId17"/>
    <p:sldId id="319" r:id="rId18"/>
    <p:sldId id="318" r:id="rId19"/>
    <p:sldId id="320" r:id="rId20"/>
    <p:sldId id="315" r:id="rId21"/>
    <p:sldId id="30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14.04.2022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3811012"/>
            <a:ext cx="9252520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Задание-задача</a:t>
            </a: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(задание №22)</a:t>
            </a:r>
          </a:p>
          <a:p>
            <a:pPr algn="ctr"/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4067" y="1700808"/>
            <a:ext cx="1847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9600" b="1" spc="50" dirty="0" smtClean="0">
              <a:ln w="11430"/>
              <a:gradFill>
                <a:gsLst>
                  <a:gs pos="25000">
                    <a:srgbClr val="9F2936">
                      <a:satMod val="155000"/>
                    </a:srgbClr>
                  </a:gs>
                  <a:gs pos="100000">
                    <a:srgbClr val="9F2936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072494" cy="328614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6659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357166"/>
            <a:ext cx="83582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Вопрос №3: Какую тенденцию развития образования иллюстрируют приведённые данные?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стране Z основные процессы производства и управления компьютеризированы, активно развиваются наукоёмкие производства и средства коммуникации. В структуре экономики высока доля сферы услуг.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Основой экономики являются частная собственность и частная хозяйственная инициатива.  Доля  государственного сектора в экономике страны незначительна.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период с 2013  по 2018 г. наметился рост популярности дистанционного обучения,  в школах страны Z  на 25%  увеличилось количество занятий с использованием интернет- технологий.  В среднем доля учеников,  имеющих доступ к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видеоурокам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методическим материалам,  выросла в 2,5  раза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Социологические опросы позволили установить,   что в Z  преобладают семьи демократического типа.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429683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857224" y="4929198"/>
            <a:ext cx="7929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№3: Компьютеризация </a:t>
            </a:r>
            <a:endParaRPr lang="ru-RU" sz="4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57158" y="428604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rgbClr val="FF0000"/>
                </a:solidFill>
              </a:rPr>
              <a:t>Вопрос №4: </a:t>
            </a:r>
            <a:r>
              <a:rPr lang="ru-RU" b="1" dirty="0" smtClean="0">
                <a:solidFill>
                  <a:srgbClr val="FF0000"/>
                </a:solidFill>
              </a:rPr>
              <a:t>Какие черты характеризуют семью демократического типа?(Приведите любые две характеристики.)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28680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результате получился такой ответ:</a:t>
            </a:r>
          </a:p>
          <a:p>
            <a:pPr algn="just"/>
            <a:endParaRPr lang="ru-RU" sz="2400" b="1" dirty="0" smtClean="0"/>
          </a:p>
          <a:p>
            <a:pPr marL="342900" indent="-342900" algn="just">
              <a:buAutoNum type="arabicPeriod"/>
            </a:pPr>
            <a:r>
              <a:rPr lang="ru-RU" sz="2400" b="1" dirty="0" smtClean="0"/>
              <a:t>Постиндустриальное (информационное); </a:t>
            </a:r>
          </a:p>
          <a:p>
            <a:pPr marL="342900" indent="-342900" algn="just">
              <a:buAutoNum type="arabicPeriod"/>
            </a:pPr>
            <a:endParaRPr lang="ru-RU" sz="2400" b="1" dirty="0" smtClean="0"/>
          </a:p>
          <a:p>
            <a:pPr marL="342900" indent="-342900" algn="just">
              <a:buAutoNum type="arabicPeriod"/>
            </a:pPr>
            <a:r>
              <a:rPr lang="ru-RU" sz="2400" b="1" dirty="0" smtClean="0"/>
              <a:t>Рыночная; </a:t>
            </a:r>
          </a:p>
          <a:p>
            <a:pPr marL="342900" indent="-342900" algn="just">
              <a:buAutoNum type="arabicPeriod"/>
            </a:pPr>
            <a:endParaRPr lang="ru-RU" sz="2400" b="1" dirty="0" smtClean="0"/>
          </a:p>
          <a:p>
            <a:pPr marL="342900" indent="-342900" algn="just">
              <a:buAutoNum type="arabicPeriod"/>
            </a:pPr>
            <a:r>
              <a:rPr lang="ru-RU" sz="2400" b="1" dirty="0" smtClean="0"/>
              <a:t> Компьютеризация</a:t>
            </a:r>
          </a:p>
          <a:p>
            <a:pPr marL="342900" indent="-342900" algn="just">
              <a:buAutoNum type="arabicPeriod"/>
            </a:pPr>
            <a:endParaRPr lang="ru-RU" sz="2400" b="1" dirty="0" smtClean="0"/>
          </a:p>
          <a:p>
            <a:pPr marL="342900" indent="-342900" algn="just">
              <a:buAutoNum type="arabicPeriod"/>
            </a:pPr>
            <a:r>
              <a:rPr lang="ru-RU" sz="2400" b="1" dirty="0" smtClean="0"/>
              <a:t> а) равноправие супругов</a:t>
            </a:r>
          </a:p>
          <a:p>
            <a:pPr marL="342900" indent="-342900" algn="just"/>
            <a:r>
              <a:rPr lang="ru-RU" sz="2400" b="1" dirty="0" smtClean="0"/>
              <a:t>    б) </a:t>
            </a:r>
            <a:r>
              <a:rPr lang="ru-RU" sz="2400" b="1" dirty="0" err="1" smtClean="0"/>
              <a:t>малодетная</a:t>
            </a:r>
            <a:r>
              <a:rPr lang="ru-RU" sz="2400" b="1" dirty="0" smtClean="0"/>
              <a:t> семья.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500042"/>
          <a:ext cx="8358246" cy="5840172"/>
        </p:xfrm>
        <a:graphic>
          <a:graphicData uri="http://schemas.openxmlformats.org/drawingml/2006/table">
            <a:tbl>
              <a:tblPr/>
              <a:tblGrid>
                <a:gridCol w="8358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Содержание верного ответа и указания по оцениванию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(допускаются иные формулировки ответа, не искажающие его смысла)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20782" marR="20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Правильный ответ должен содержать следующие элементы: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1)    ответ    на    первый    вопрос:    Z    относится    к    обществу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постиндустриального/информационного типа;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2)    ответ на второй вопрос: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рыночная;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3)    ответ  на  третий  вопрос: 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информатизация/компьютеризация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образования;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(Ответ  на  каждый  из  вопросов  1-3  засчитывается  только  при  наличии правильного однозначного указания типа общества, типа  экономической  системы  и  тенденции  развития  образования.  Если  в ответе на вопрос указано несколько различных типов, тенденций,  то такой ответ на конкретный вопрос не засчитывается.)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4)    ответ на четвёртый вопрос (две характеристики), например: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–      муж  и  жена  обладают  в  семье  равными  статусами  (являются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равноправными партнёрами);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–      все     виды     домашних     работ     выполняются     супругами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взаимозаменяемо      (нет      чёткого      распределения      домашних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обязанностей по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гендерному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признаку);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–      решения по семейным вопросам принимаются совместно.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(Могут быть приведены другие характеристики.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Ответ    на    четвёртый    вопрос    засчитывается    только    при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правильном  указании  двух  или  более  верных  характеристик  при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отсутствии неверных характеристик.)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Ответы  на  вопросы  могут  быть  даны  в  других  формулировках,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не искажающих смысла соответствующих элементов ответа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20782" marR="20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28680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 №2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стране Z происходят значительные перемены: развивается обрабатывающая промышленность, растут города и численность городского населения, промышленное производство стало ведущей отраслью экономики.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стране действует прогрессивная система налогообложения. В соответствии с законодательством государства Z каждый гражданин по достижении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восемнадцатилетия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имеет право избирать и быть избранным в законодательное собрание, заниматься предпринимательской деятельностью, создать семью. В семье граждан государства Z растёт дочь. Родители приучают её к ведению домашнего хозяйства, хотят, чтобы она, окончив школу, как можно скорее вышла замуж и посвятила себя заботе о муже и будущих детях.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Какой тип общества утверждается в стране Z? Что характерно для прогрессивной системы налогообложения (укажите один любой признак)?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Какое политическое право граждан названо в ситуации? Какой тип семьи является идеалом родителей, о которых говорится в задании?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750099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Какой тип общества утверждается в стране Z?</a:t>
            </a:r>
          </a:p>
          <a:p>
            <a:endParaRPr lang="ru-RU" dirty="0" smtClean="0"/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643051"/>
            <a:ext cx="80010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№1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общество индустриального типа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807249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4572008"/>
            <a:ext cx="814393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№2.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ставка налогообложения возрастает при росте доходов гражданина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214290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Что характерно для прогрессивной системы налогообложения (укажите один любой признак)?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82153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Какое политическое право граждан названо в ситуации?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№3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например:избирать и быть избранным в орган государственной власти.</a:t>
            </a:r>
          </a:p>
          <a:p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857256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28596" y="5214950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№4.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патриархальная семья /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традиционного типа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57166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Какой тип семьи является идеалом родителей, о которых говорится в задании?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1"/>
            <a:ext cx="8424936" cy="60939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b="1" u="sng" dirty="0" smtClean="0"/>
          </a:p>
          <a:p>
            <a:pPr algn="just"/>
            <a:endParaRPr lang="ru-RU" b="1" u="sng" dirty="0" smtClean="0"/>
          </a:p>
          <a:p>
            <a:pPr algn="just"/>
            <a:endParaRPr lang="ru-RU" b="1" u="sng" dirty="0" smtClean="0"/>
          </a:p>
          <a:p>
            <a:pPr algn="just"/>
            <a:endParaRPr lang="ru-RU" b="1" u="sng" dirty="0" smtClean="0"/>
          </a:p>
          <a:p>
            <a:pPr algn="just"/>
            <a:r>
              <a:rPr lang="ru-RU" sz="2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Задание-задача с порядковым номером 22 требует анализа представленной информации, в том числе статистической и графической, объяснения связи социальных объектов, процессов, формулирования и аргументации самостоятельных оценочных, прогностических и иных суждений, объяснений, выводов. При выполнении этого задания проверяется умение применять обществоведческие знания в решении познавательных задач по актуальным социальным проблемам.</a:t>
            </a:r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marL="342900" indent="-342900" algn="just">
              <a:buAutoNum type="arabicPeriod"/>
            </a:pPr>
            <a:endParaRPr lang="ru-RU" dirty="0" smtClean="0"/>
          </a:p>
        </p:txBody>
      </p:sp>
      <p:pic>
        <p:nvPicPr>
          <p:cNvPr id="3" name="Picture 2" descr="https://im2-tub-ru.yandex.net/i?id=bd0dd86132c0b0ae2bb3ed934e6f9fd4&amp;n=33&amp;h=100&amp;w=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428604"/>
            <a:ext cx="1285884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3725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1643048"/>
          <a:ext cx="8358246" cy="3214711"/>
        </p:xfrm>
        <a:graphic>
          <a:graphicData uri="http://schemas.openxmlformats.org/drawingml/2006/table">
            <a:tbl>
              <a:tblPr/>
              <a:tblGrid>
                <a:gridCol w="7532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Правильно даны ответы на четыре вопроса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Правильно даны ответы на три любых вопроса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Правильно даны ответы на два любых вопроса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Правильно дан ответ только на один любой вопрос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0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Приведены  рассуждения  общего  характера,  не  соответствующие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требованию задания. ИЛИ Ответ неправильный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181818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7132" marR="67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00034" y="500042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ru-RU" sz="3600" b="1" dirty="0" smtClean="0">
                <a:solidFill>
                  <a:srgbClr val="FF0000"/>
                </a:solidFill>
              </a:rPr>
              <a:t>Критерии оценивания: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4787900" y="1628775"/>
            <a:ext cx="5364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pic>
        <p:nvPicPr>
          <p:cNvPr id="1945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01613"/>
            <a:ext cx="7092950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17736" y="5838701"/>
            <a:ext cx="890852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</a:rPr>
              <a:t>Желаем успеха на экзамене!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785794"/>
            <a:ext cx="750099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Изменения в КИМ ЕГЭ 2022 года в сравнении с КИМ 2021 года:</a:t>
            </a:r>
          </a:p>
          <a:p>
            <a:r>
              <a:rPr lang="ru-RU" sz="3200" dirty="0" smtClean="0"/>
              <a:t>Максимальный балл за выполнение задания-задачи 22 (по нумерации 2022 года) увеличен с </a:t>
            </a:r>
            <a:r>
              <a:rPr lang="ru-RU" sz="3200" dirty="0" smtClean="0">
                <a:solidFill>
                  <a:srgbClr val="FF0000"/>
                </a:solidFill>
              </a:rPr>
              <a:t>3 </a:t>
            </a:r>
            <a:r>
              <a:rPr lang="ru-RU" sz="3200" dirty="0" smtClean="0"/>
              <a:t>до </a:t>
            </a:r>
            <a:r>
              <a:rPr lang="ru-RU" sz="3200" dirty="0" smtClean="0">
                <a:solidFill>
                  <a:srgbClr val="FF0000"/>
                </a:solidFill>
              </a:rPr>
              <a:t>4 </a:t>
            </a:r>
            <a:r>
              <a:rPr lang="ru-RU" sz="3200" dirty="0" smtClean="0"/>
              <a:t>баллов!!</a:t>
            </a:r>
          </a:p>
          <a:p>
            <a:endParaRPr lang="ru-RU" sz="3200" dirty="0" smtClean="0"/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14356"/>
            <a:ext cx="792961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№22 (демоверсия ЕГЭ по обществознанию 2022г.)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142984"/>
            <a:ext cx="82868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стране Z основные процессы производства и управления компьютеризированы, активно развиваются наукоёмкие производства и средства коммуникации. В структуре экономики высока доля сферы услуг. Основой экономики являются</a:t>
            </a:r>
          </a:p>
          <a:p>
            <a:pPr algn="just"/>
            <a:r>
              <a:rPr lang="ru-RU" dirty="0" smtClean="0"/>
              <a:t>частная собственность и частная хозяйственная инициатива.  Доля  государственного сектора в экономике страны незначительна.  В период с 2013  по 2018 г. наметился рост популярности дистанционного обучения,  в школах страны Z  на 25%  увеличилось количество занятий с использованием интернет- технологий.  В среднем доля учеников,  имеющих доступ к </a:t>
            </a:r>
            <a:r>
              <a:rPr lang="ru-RU" dirty="0" err="1" smtClean="0"/>
              <a:t>видеоурокам</a:t>
            </a:r>
            <a:r>
              <a:rPr lang="ru-RU" dirty="0" smtClean="0"/>
              <a:t>,  методическим материалам,  выросла в 2,5  раза.  Социологические опросы позволили установить,   что в Z  преобладают семьи демократического типа.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К какому типу относится общество страны Z? Каков тип экономической системы страны Z?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Какую тенденцию развития образования иллюстрируют приведённые данные?  Какие черты характеризуют семью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демократического типа?(Приведите любые две характеристики.)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28680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Структура ответа: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К какому типу относится общество страны Z? Каков тип экономической системы страны Z?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Какую тенденцию развития образования иллюстрируют приведённые данные?  Какие черты характеризуют семью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</a:rPr>
              <a:t>демократического типа?(Приведите любые две характеристики.)</a:t>
            </a:r>
          </a:p>
          <a:p>
            <a:pPr algn="just"/>
            <a:endParaRPr lang="ru-RU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№22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а)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б)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8358246" cy="914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Вопрос 1. К какому типу относится общество страны Z?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стране Z основные процессы производства и управления компьютеризированы, активно развиваются наукоёмкие производства и средства коммуникации. В структуре экономики высока доля сферы услуг.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Основой экономики являются частная собственность и частная хозяйственная инициатива.  Доля  государственного сектора в экономике страны незначительна.  В период с 2013  по 2018 г. наметился рост популярности дистанционного обучения,  в школах страны Z  на 25%  увеличилось количество занятий с использованием интернет- технологий.  В среднем доля учеников,  имеющих доступ 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видеоурокам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методическим материалам,  выросла в 2,5  раза.  Социологические опросы позволили установить,   что в Z  преобладают семьи демократического типа. 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/>
              <a:t> </a:t>
            </a:r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5214950"/>
            <a:ext cx="8929719" cy="1231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1 : постиндустриальное (информационное) 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57256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500034" y="500042"/>
            <a:ext cx="8072494" cy="97872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Вопрос №2. Каков тип экономической системы страны Z?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стране Z основные процессы производства и управления компьютеризированы, активно развиваются наукоёмкие производства и средства коммуникации. В структуре экономики высока доля сферы услуг. 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Основой экономики являются частная собственность и частная хозяйственная инициатива.  Доля  государственного сектора в экономике страны незначительна.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период с 2013  по 2018 г. наметился рост популярности дистанционного обучения,  в школах страны Z  на 25%  увеличилось количество занятий с использованием интернет- технологий.  В среднем доля учеников,  имеющих доступ 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видеоурокам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методическим материалам,  выросла в 2,5  раза.  Социологические опросы позволили установить,   что в Z  преобладают семьи демократического типа.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42968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14348" y="5429264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№2: Рыночная </a:t>
            </a:r>
            <a:endParaRPr lang="ru-RU" sz="6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313</TotalTime>
  <Words>1195</Words>
  <Application>Microsoft Office PowerPoint</Application>
  <PresentationFormat>Экран (4:3)</PresentationFormat>
  <Paragraphs>193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Tahoma</vt:lpstr>
      <vt:lpstr>Times New Roman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Guest</cp:lastModifiedBy>
  <cp:revision>45</cp:revision>
  <dcterms:created xsi:type="dcterms:W3CDTF">2016-04-21T07:09:56Z</dcterms:created>
  <dcterms:modified xsi:type="dcterms:W3CDTF">2022-04-14T18:35:02Z</dcterms:modified>
</cp:coreProperties>
</file>