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8" r:id="rId2"/>
    <p:sldId id="290" r:id="rId3"/>
    <p:sldId id="260" r:id="rId4"/>
    <p:sldId id="291" r:id="rId5"/>
    <p:sldId id="287" r:id="rId6"/>
    <p:sldId id="292" r:id="rId7"/>
    <p:sldId id="294" r:id="rId8"/>
    <p:sldId id="295" r:id="rId9"/>
    <p:sldId id="296" r:id="rId10"/>
    <p:sldId id="297" r:id="rId11"/>
    <p:sldId id="299" r:id="rId12"/>
    <p:sldId id="298" r:id="rId13"/>
    <p:sldId id="300" r:id="rId14"/>
    <p:sldId id="302" r:id="rId15"/>
    <p:sldId id="301" r:id="rId16"/>
    <p:sldId id="303" r:id="rId17"/>
    <p:sldId id="304" r:id="rId18"/>
    <p:sldId id="306" r:id="rId19"/>
    <p:sldId id="307" r:id="rId20"/>
    <p:sldId id="311" r:id="rId21"/>
    <p:sldId id="310" r:id="rId22"/>
    <p:sldId id="314" r:id="rId23"/>
    <p:sldId id="313" r:id="rId24"/>
    <p:sldId id="312" r:id="rId25"/>
    <p:sldId id="309" r:id="rId26"/>
    <p:sldId id="308" r:id="rId27"/>
    <p:sldId id="271"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430A6"/>
    <a:srgbClr val="006600"/>
    <a:srgbClr val="FF3300"/>
    <a:srgbClr val="0066FF"/>
    <a:srgbClr val="CC0000"/>
    <a:srgbClr val="07077F"/>
    <a:srgbClr val="0000FF"/>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86081" autoAdjust="0"/>
  </p:normalViewPr>
  <p:slideViewPr>
    <p:cSldViewPr>
      <p:cViewPr varScale="1">
        <p:scale>
          <a:sx n="80" d="100"/>
          <a:sy n="80" d="100"/>
        </p:scale>
        <p:origin x="-14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27FF2F9-5D2C-4490-82AC-D584AF2A0835}" type="datetimeFigureOut">
              <a:rPr lang="ru-RU"/>
              <a:pPr>
                <a:defRPr/>
              </a:pPr>
              <a:t>27.08.2020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4071ABF-AFE1-4500-B1B4-94FE7DBF4D7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раз слайда 1"/>
          <p:cNvSpPr>
            <a:spLocks noGrp="1" noRot="1" noChangeAspect="1"/>
          </p:cNvSpPr>
          <p:nvPr>
            <p:ph type="sldImg"/>
          </p:nvPr>
        </p:nvSpPr>
        <p:spPr bwMode="auto">
          <a:noFill/>
          <a:ln>
            <a:solidFill>
              <a:srgbClr val="000000"/>
            </a:solidFill>
            <a:miter lim="800000"/>
            <a:headEnd/>
            <a:tailEnd/>
          </a:ln>
        </p:spPr>
      </p:sp>
      <p:sp>
        <p:nvSpPr>
          <p:cNvPr id="184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84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6540B6-5D1C-4969-90A4-0FB36248A7E6}" type="slidenum">
              <a:rPr lang="ru-RU">
                <a:cs typeface="Arial" charset="0"/>
              </a:rPr>
              <a:pPr fontAlgn="base">
                <a:spcBef>
                  <a:spcPct val="0"/>
                </a:spcBef>
                <a:spcAft>
                  <a:spcPct val="0"/>
                </a:spcAft>
              </a:pPr>
              <a:t>4</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bwMode="auto">
          <a:noFill/>
          <a:ln>
            <a:solidFill>
              <a:srgbClr val="000000"/>
            </a:solidFill>
            <a:miter lim="800000"/>
            <a:headEnd/>
            <a:tailEnd/>
          </a:ln>
        </p:spPr>
      </p:sp>
      <p:sp>
        <p:nvSpPr>
          <p:cNvPr id="5120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120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16529CC-579E-4AD4-9C04-B3509DC2FFCD}" type="slidenum">
              <a:rPr lang="ru-RU" sz="1200">
                <a:latin typeface="Calibri" pitchFamily="34" charset="0"/>
              </a:rPr>
              <a:pPr algn="r"/>
              <a:t>8</a:t>
            </a:fld>
            <a:endParaRPr lang="ru-R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bwMode="auto">
          <a:noFill/>
          <a:ln>
            <a:solidFill>
              <a:srgbClr val="000000"/>
            </a:solidFill>
            <a:miter lim="800000"/>
            <a:headEnd/>
            <a:tailEnd/>
          </a:ln>
        </p:spPr>
      </p:sp>
      <p:sp>
        <p:nvSpPr>
          <p:cNvPr id="5325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3252"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FD91129-FFEA-49AB-9D3A-D7420FC85071}" type="slidenum">
              <a:rPr lang="ru-RU" sz="1200">
                <a:latin typeface="Calibri" pitchFamily="34" charset="0"/>
              </a:rPr>
              <a:pPr algn="r"/>
              <a:t>9</a:t>
            </a:fld>
            <a:endParaRPr lang="ru-RU"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bwMode="auto">
          <a:noFill/>
          <a:ln>
            <a:solidFill>
              <a:srgbClr val="000000"/>
            </a:solidFill>
            <a:miter lim="800000"/>
            <a:headEnd/>
            <a:tailEnd/>
          </a:ln>
        </p:spPr>
      </p:sp>
      <p:sp>
        <p:nvSpPr>
          <p:cNvPr id="552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5300"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10B1B7B-C904-4628-A59A-33E1077F3D93}" type="slidenum">
              <a:rPr lang="ru-RU" sz="1200">
                <a:latin typeface="Calibri" pitchFamily="34" charset="0"/>
              </a:rPr>
              <a:pPr algn="r"/>
              <a:t>10</a:t>
            </a:fld>
            <a:endParaRPr lang="ru-RU"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9396"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A4F774-5D06-4BA1-B1F4-B47AFAB3C884}" type="slidenum">
              <a:rPr lang="ru-RU" sz="1200">
                <a:latin typeface="Calibri" pitchFamily="34" charset="0"/>
              </a:rPr>
              <a:pPr algn="r"/>
              <a:t>11</a:t>
            </a:fld>
            <a:endParaRPr lang="ru-RU"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p:spPr>
      </p:sp>
      <p:sp>
        <p:nvSpPr>
          <p:cNvPr id="5734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7348"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4F83BDB-EB19-4C06-9A74-963EBD3AB1AB}" type="slidenum">
              <a:rPr lang="ru-RU" sz="1200">
                <a:latin typeface="Calibri" pitchFamily="34" charset="0"/>
              </a:rPr>
              <a:pPr algn="r"/>
              <a:t>12</a:t>
            </a:fld>
            <a:endParaRPr lang="ru-RU"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p:spPr>
      </p:sp>
      <p:sp>
        <p:nvSpPr>
          <p:cNvPr id="614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61444"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2E457E1-007E-489F-BC86-BE658F3B7561}" type="slidenum">
              <a:rPr lang="ru-RU" sz="1200">
                <a:latin typeface="Calibri" pitchFamily="34" charset="0"/>
              </a:rPr>
              <a:pPr algn="r"/>
              <a:t>13</a:t>
            </a:fld>
            <a:endParaRPr lang="ru-R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4F0FF04-1F9D-4C98-A5AD-3ECE02D8E819}" type="datetimeFigureOut">
              <a:rPr lang="ru-RU"/>
              <a:pPr>
                <a:defRPr/>
              </a:pPr>
              <a:t>27.08.2020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743E3E-831D-4EAC-B215-719076DF392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525D865-98D5-4131-AE80-4EFCFF768733}" type="datetimeFigureOut">
              <a:rPr lang="ru-RU"/>
              <a:pPr>
                <a:defRPr/>
              </a:pPr>
              <a:t>27.08.2020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EB708A-7BDA-45D2-9BED-4831EAD3D42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F46D00-E97B-4C49-B5E9-CED36218E9FB}" type="datetimeFigureOut">
              <a:rPr lang="ru-RU"/>
              <a:pPr>
                <a:defRPr/>
              </a:pPr>
              <a:t>27.08.2020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9460B6-B1D4-41FC-BEB4-AF1F339E1DD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B27FC38-46DA-4B67-97FA-4C109B1DA321}" type="datetimeFigureOut">
              <a:rPr lang="ru-RU"/>
              <a:pPr>
                <a:defRPr/>
              </a:pPr>
              <a:t>27.08.2020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C034607-A7CC-4D23-9399-A9103B87D95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E57E6C3-3EC7-459C-9429-5C271E4E662F}" type="datetimeFigureOut">
              <a:rPr lang="ru-RU"/>
              <a:pPr>
                <a:defRPr/>
              </a:pPr>
              <a:t>27.08.2020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132844-604F-41FB-BC04-A17460447C0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C19CFFB-D524-4B58-B673-AB869EA506D5}" type="datetimeFigureOut">
              <a:rPr lang="ru-RU"/>
              <a:pPr>
                <a:defRPr/>
              </a:pPr>
              <a:t>27.08.2020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CC054D-2D5F-43E7-80ED-FE67DAF6712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B4E75FD-C2A1-4D71-B096-A7A238F1E449}" type="datetimeFigureOut">
              <a:rPr lang="ru-RU"/>
              <a:pPr>
                <a:defRPr/>
              </a:pPr>
              <a:t>27.08.2020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72FF0DC-5A16-4391-85E2-6F166413508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429BFC5-A590-49C6-B9F0-CFEDF652696C}" type="datetimeFigureOut">
              <a:rPr lang="ru-RU"/>
              <a:pPr>
                <a:defRPr/>
              </a:pPr>
              <a:t>27.08.2020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667863A-6C63-46D8-8D48-A40E37AF68F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DC7BB56-A8C5-4684-98CB-9CFE521B4F31}" type="datetimeFigureOut">
              <a:rPr lang="ru-RU"/>
              <a:pPr>
                <a:defRPr/>
              </a:pPr>
              <a:t>27.08.2020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FB44DEC-27C2-4017-9E5A-2F021C030AD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423186-46B3-4A6F-8D4C-217D28EE70FA}" type="datetimeFigureOut">
              <a:rPr lang="ru-RU"/>
              <a:pPr>
                <a:defRPr/>
              </a:pPr>
              <a:t>27.08.2020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457326A-AD94-4044-AA35-5D8AD7DF540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3A93771-4E52-4946-AE3C-279C762E517B}" type="datetimeFigureOut">
              <a:rPr lang="ru-RU"/>
              <a:pPr>
                <a:defRPr/>
              </a:pPr>
              <a:t>27.08.2020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6AE4CCA-2E44-4851-A87C-35BEE15498D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091F3C8-DDBB-4025-8ED5-53DA5F075A37}" type="datetimeFigureOut">
              <a:rPr lang="ru-RU"/>
              <a:pPr>
                <a:defRPr/>
              </a:pPr>
              <a:t>27.08.2020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6EA789B-6D5B-4EA9-96F6-61A90726C3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http://nachalo4ka.ru/wp-content/uploads/2014/08/portfeli-shkolnyie-prinadlezhnosti.png"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fipi.ru/" TargetMode="External"/><Relationship Id="rId3" Type="http://schemas.openxmlformats.org/officeDocument/2006/relationships/hyperlink" Target="http://bingoschool.ru/blog/187/" TargetMode="External"/><Relationship Id="rId7" Type="http://schemas.openxmlformats.org/officeDocument/2006/relationships/hyperlink" Target="https://bingoschool.ru/blog/187/"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bingoschool.ru/blog/193/" TargetMode="External"/><Relationship Id="rId5" Type="http://schemas.openxmlformats.org/officeDocument/2006/relationships/hyperlink" Target="https://bingoschool.ru/ege/russian/tasks/27/" TargetMode="External"/><Relationship Id="rId4" Type="http://schemas.openxmlformats.org/officeDocument/2006/relationships/hyperlink" Target="https://bingoschool.ru/ege/russian/tasks/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nachalo4ka.ru/wp-content/uploads/2014/08/portfeli-shkolnyie-prinadlezhnosti.p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http://nachalo4ka.ru/wp-content/uploads/2014/08/portfeli-shkolnyie-prinadlezhnosti.pn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http://nachalo4ka.ru/wp-content/uploads/2014/08/portfeli-shkolnyie-prinadlezhnosti.png"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0" y="0"/>
            <a:ext cx="9144000" cy="6884988"/>
          </a:xfrm>
          <a:prstGeom prst="rect">
            <a:avLst/>
          </a:prstGeom>
          <a:solidFill>
            <a:schemeClr val="bg1">
              <a:lumMod val="95000"/>
            </a:schemeClr>
          </a:solidFill>
        </p:spPr>
      </p:pic>
      <p:sp>
        <p:nvSpPr>
          <p:cNvPr id="14345" name="AutoShape 9"/>
          <p:cNvSpPr>
            <a:spLocks noChangeAspect="1" noChangeArrowheads="1"/>
          </p:cNvSpPr>
          <p:nvPr/>
        </p:nvSpPr>
        <p:spPr bwMode="auto">
          <a:xfrm>
            <a:off x="2916238" y="3933825"/>
            <a:ext cx="3327400" cy="609600"/>
          </a:xfrm>
          <a:prstGeom prst="rect">
            <a:avLst/>
          </a:prstGeom>
          <a:noFill/>
          <a:ln w="9525">
            <a:noFill/>
            <a:miter lim="800000"/>
            <a:headEnd/>
            <a:tailEnd/>
          </a:ln>
          <a:effectLst/>
        </p:spPr>
        <p:txBody>
          <a:bodyPr/>
          <a:lstStyle/>
          <a:p>
            <a:pPr marL="342900" indent="-342900" algn="r">
              <a:spcBef>
                <a:spcPct val="20000"/>
              </a:spcBef>
              <a:buFont typeface="Arial" charset="0"/>
              <a:buNone/>
            </a:pPr>
            <a:r>
              <a:rPr lang="ru-RU" sz="2400" b="1">
                <a:latin typeface="Calibri" pitchFamily="34" charset="0"/>
              </a:rPr>
              <a:t>27 августа 2020 года</a:t>
            </a:r>
          </a:p>
        </p:txBody>
      </p:sp>
      <p:sp>
        <p:nvSpPr>
          <p:cNvPr id="14346" name="Rectangle 10"/>
          <p:cNvSpPr>
            <a:spLocks noChangeArrowheads="1"/>
          </p:cNvSpPr>
          <p:nvPr/>
        </p:nvSpPr>
        <p:spPr bwMode="auto">
          <a:xfrm>
            <a:off x="250825" y="260350"/>
            <a:ext cx="8713788" cy="942975"/>
          </a:xfrm>
          <a:prstGeom prst="rect">
            <a:avLst/>
          </a:prstGeom>
          <a:noFill/>
          <a:ln w="9525">
            <a:noFill/>
            <a:miter lim="800000"/>
            <a:headEnd/>
            <a:tailEnd/>
          </a:ln>
          <a:effectLst/>
        </p:spPr>
        <p:txBody>
          <a:bodyPr anchor="ctr">
            <a:spAutoFit/>
          </a:bodyPr>
          <a:lstStyle/>
          <a:p>
            <a:pPr algn="ctr"/>
            <a:r>
              <a:rPr lang="ru-RU" sz="1400" b="1"/>
              <a:t>МУНИЦИПАЛЬНОЕ БЮДЖЕТНОЕ ОБРАЗОВАТЕЛЬНОЕ УЧРЕЖДЕНИЕ</a:t>
            </a:r>
            <a:endParaRPr lang="ru-RU" sz="1400"/>
          </a:p>
          <a:p>
            <a:pPr algn="ctr"/>
            <a:r>
              <a:rPr lang="ru-RU" sz="1400" b="1"/>
              <a:t>ДОПОЛНИТЕЛЬНОГО ОБРАЗОВАНИЯ</a:t>
            </a:r>
            <a:endParaRPr lang="ru-RU" sz="1400"/>
          </a:p>
          <a:p>
            <a:pPr algn="ctr"/>
            <a:r>
              <a:rPr lang="ru-RU" sz="1400" b="1"/>
              <a:t>«ЦЕНТР ДЕТСКОГО И ЮНОШЕСКОГО ТВОРЧЕСТВА»</a:t>
            </a:r>
            <a:endParaRPr lang="ru-RU" sz="1400"/>
          </a:p>
          <a:p>
            <a:pPr algn="ctr"/>
            <a:r>
              <a:rPr lang="ru-RU" sz="1400" b="1"/>
              <a:t>СИМФЕРОПОЛЬСКОГО РАЙОНА РЕСПУБЛИКИ КРЫМ</a:t>
            </a:r>
          </a:p>
        </p:txBody>
      </p:sp>
      <p:sp>
        <p:nvSpPr>
          <p:cNvPr id="14347" name="WordArt 11"/>
          <p:cNvSpPr>
            <a:spLocks noChangeArrowheads="1" noChangeShapeType="1" noTextEdit="1"/>
          </p:cNvSpPr>
          <p:nvPr/>
        </p:nvSpPr>
        <p:spPr bwMode="auto">
          <a:xfrm>
            <a:off x="827088" y="1916113"/>
            <a:ext cx="7705725" cy="1871662"/>
          </a:xfrm>
          <a:prstGeom prst="rect">
            <a:avLst/>
          </a:prstGeom>
        </p:spPr>
        <p:txBody>
          <a:bodyPr wrap="none" fromWordArt="1">
            <a:prstTxWarp prst="textPlain">
              <a:avLst>
                <a:gd name="adj" fmla="val 50000"/>
              </a:avLst>
            </a:prstTxWarp>
          </a:bodyPr>
          <a:lstStyle/>
          <a:p>
            <a:pPr algn="ctr"/>
            <a:r>
              <a:rPr lang="ru-RU" sz="2800" kern="10">
                <a:ln w="19050">
                  <a:solidFill>
                    <a:srgbClr val="99CCFF"/>
                  </a:solidFill>
                  <a:round/>
                  <a:headEnd/>
                  <a:tailEnd/>
                </a:ln>
                <a:solidFill>
                  <a:srgbClr val="0066CC"/>
                </a:solidFill>
                <a:effectLst>
                  <a:outerShdw dist="35921" dir="2700000" algn="ctr" rotWithShape="0">
                    <a:srgbClr val="990000"/>
                  </a:outerShdw>
                </a:effectLst>
                <a:latin typeface="Impact"/>
              </a:rPr>
              <a:t>Особенности преподавания</a:t>
            </a:r>
          </a:p>
          <a:p>
            <a:pPr algn="ctr"/>
            <a:r>
              <a:rPr lang="ru-RU" sz="2800" kern="10">
                <a:ln w="19050">
                  <a:solidFill>
                    <a:srgbClr val="99CCFF"/>
                  </a:solidFill>
                  <a:round/>
                  <a:headEnd/>
                  <a:tailEnd/>
                </a:ln>
                <a:solidFill>
                  <a:srgbClr val="0066CC"/>
                </a:solidFill>
                <a:effectLst>
                  <a:outerShdw dist="35921" dir="2700000" algn="ctr" rotWithShape="0">
                    <a:srgbClr val="990000"/>
                  </a:outerShdw>
                </a:effectLst>
                <a:latin typeface="Impact"/>
              </a:rPr>
              <a:t>русского языка и литературы</a:t>
            </a:r>
          </a:p>
          <a:p>
            <a:pPr algn="ctr"/>
            <a:r>
              <a:rPr lang="ru-RU" sz="2800" kern="10">
                <a:ln w="19050">
                  <a:solidFill>
                    <a:srgbClr val="99CCFF"/>
                  </a:solidFill>
                  <a:round/>
                  <a:headEnd/>
                  <a:tailEnd/>
                </a:ln>
                <a:solidFill>
                  <a:srgbClr val="0066CC"/>
                </a:solidFill>
                <a:effectLst>
                  <a:outerShdw dist="35921" dir="2700000" algn="ctr" rotWithShape="0">
                    <a:srgbClr val="990000"/>
                  </a:outerShdw>
                </a:effectLst>
                <a:latin typeface="Impact"/>
              </a:rPr>
              <a:t>в 2020/2021 учебном году </a:t>
            </a:r>
          </a:p>
        </p:txBody>
      </p:sp>
      <p:sp>
        <p:nvSpPr>
          <p:cNvPr id="14348" name="Rectangle 12"/>
          <p:cNvSpPr>
            <a:spLocks noChangeArrowheads="1"/>
          </p:cNvSpPr>
          <p:nvPr/>
        </p:nvSpPr>
        <p:spPr bwMode="auto">
          <a:xfrm>
            <a:off x="4140200" y="5734050"/>
            <a:ext cx="4824413" cy="822325"/>
          </a:xfrm>
          <a:prstGeom prst="rect">
            <a:avLst/>
          </a:prstGeom>
          <a:noFill/>
          <a:ln w="9525">
            <a:noFill/>
            <a:miter lim="800000"/>
            <a:headEnd/>
            <a:tailEnd/>
          </a:ln>
          <a:effectLst>
            <a:outerShdw dist="35921" dir="2700000" algn="ctr" rotWithShape="0">
              <a:srgbClr val="07077F"/>
            </a:outerShdw>
          </a:effectLst>
        </p:spPr>
        <p:txBody>
          <a:bodyPr wrap="none" anchor="ctr">
            <a:spAutoFit/>
          </a:bodyPr>
          <a:lstStyle/>
          <a:p>
            <a:pPr algn="r"/>
            <a:r>
              <a:rPr lang="ru-RU" sz="2400" b="1" i="1">
                <a:solidFill>
                  <a:schemeClr val="bg1"/>
                </a:solidFill>
                <a:effectLst>
                  <a:outerShdw blurRad="38100" dist="38100" dir="2700000" algn="tl">
                    <a:srgbClr val="C0C0C0"/>
                  </a:outerShdw>
                </a:effectLst>
              </a:rPr>
              <a:t>Кульчейко Е.В.,</a:t>
            </a:r>
          </a:p>
          <a:p>
            <a:pPr algn="r"/>
            <a:r>
              <a:rPr lang="ru-RU" sz="2400" b="1" i="1">
                <a:solidFill>
                  <a:schemeClr val="bg1"/>
                </a:solidFill>
                <a:effectLst>
                  <a:outerShdw blurRad="38100" dist="38100" dir="2700000" algn="tl">
                    <a:srgbClr val="C0C0C0"/>
                  </a:outerShdw>
                </a:effectLst>
              </a:rPr>
              <a:t>методист МБОУ ДО «ЦДЮТ»</a:t>
            </a:r>
            <a:r>
              <a:rPr lang="ru-RU"/>
              <a:t> </a:t>
            </a:r>
          </a:p>
        </p:txBody>
      </p:sp>
      <p:pic>
        <p:nvPicPr>
          <p:cNvPr id="14349" name="Picture 13" descr="kolokolchik-knigi"/>
          <p:cNvPicPr>
            <a:picLocks noChangeAspect="1" noChangeArrowheads="1"/>
          </p:cNvPicPr>
          <p:nvPr/>
        </p:nvPicPr>
        <p:blipFill>
          <a:blip r:embed="rId3"/>
          <a:srcRect/>
          <a:stretch>
            <a:fillRect/>
          </a:stretch>
        </p:blipFill>
        <p:spPr bwMode="auto">
          <a:xfrm>
            <a:off x="0" y="3933825"/>
            <a:ext cx="279082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Объект 3"/>
          <p:cNvPicPr>
            <a:picLocks noGrp="1" noChangeAspect="1"/>
          </p:cNvPicPr>
          <p:nvPr>
            <p:ph idx="4294967295"/>
          </p:nvPr>
        </p:nvPicPr>
        <p:blipFill>
          <a:blip r:embed="rId3"/>
          <a:srcRect/>
          <a:stretch>
            <a:fillRect/>
          </a:stretch>
        </p:blipFill>
        <p:spPr>
          <a:xfrm>
            <a:off x="0" y="0"/>
            <a:ext cx="9144000" cy="6985000"/>
          </a:xfrm>
        </p:spPr>
      </p:pic>
      <p:sp>
        <p:nvSpPr>
          <p:cNvPr id="2" name="Заголовок 1"/>
          <p:cNvSpPr>
            <a:spLocks noGrp="1"/>
          </p:cNvSpPr>
          <p:nvPr>
            <p:ph type="title" idx="4294967295"/>
          </p:nvPr>
        </p:nvSpPr>
        <p:spPr>
          <a:xfrm>
            <a:off x="468313" y="620713"/>
            <a:ext cx="8229600" cy="993775"/>
          </a:xfrm>
        </p:spPr>
        <p:txBody>
          <a:bodyPr>
            <a:normAutofit/>
          </a:bodyPr>
          <a:lstStyle/>
          <a:p>
            <a:pPr>
              <a:lnSpc>
                <a:spcPct val="95000"/>
              </a:lnSpc>
            </a:pPr>
            <a:r>
              <a:rPr lang="ru-RU" sz="3600" b="1" smtClean="0">
                <a:solidFill>
                  <a:srgbClr val="CC0000"/>
                </a:solidFill>
              </a:rPr>
              <a:t>Анализ качества знаний по литературе за 2019/2020 учебный год</a:t>
            </a:r>
          </a:p>
        </p:txBody>
      </p:sp>
      <p:pic>
        <p:nvPicPr>
          <p:cNvPr id="54276" name="Picture 4" descr="http://nachalo4ka.ru/wp-content/uploads/2014/08/portfeli-shkolnyie-prinadlezhnosti.png"/>
          <p:cNvPicPr>
            <a:picLocks noChangeAspect="1" noChangeArrowheads="1"/>
          </p:cNvPicPr>
          <p:nvPr/>
        </p:nvPicPr>
        <p:blipFill>
          <a:blip r:embed="rId4" r:link="rId5"/>
          <a:srcRect/>
          <a:stretch>
            <a:fillRect/>
          </a:stretch>
        </p:blipFill>
        <p:spPr bwMode="auto">
          <a:xfrm>
            <a:off x="7308850" y="5219700"/>
            <a:ext cx="1638300" cy="1638300"/>
          </a:xfrm>
          <a:prstGeom prst="rect">
            <a:avLst/>
          </a:prstGeom>
          <a:noFill/>
          <a:ln w="9525">
            <a:noFill/>
            <a:miter lim="800000"/>
            <a:headEnd/>
            <a:tailEnd/>
          </a:ln>
        </p:spPr>
      </p:pic>
      <p:sp>
        <p:nvSpPr>
          <p:cNvPr id="54277" name="Rectangle 5"/>
          <p:cNvSpPr>
            <a:spLocks noChangeArrowheads="1"/>
          </p:cNvSpPr>
          <p:nvPr/>
        </p:nvSpPr>
        <p:spPr bwMode="auto">
          <a:xfrm>
            <a:off x="179388" y="3241675"/>
            <a:ext cx="8856662" cy="519113"/>
          </a:xfrm>
          <a:prstGeom prst="rect">
            <a:avLst/>
          </a:prstGeom>
          <a:noFill/>
          <a:ln w="9525">
            <a:noFill/>
            <a:miter lim="800000"/>
            <a:headEnd/>
            <a:tailEnd/>
          </a:ln>
          <a:effectLst/>
        </p:spPr>
        <p:txBody>
          <a:bodyPr anchor="ctr">
            <a:spAutoFit/>
          </a:bodyPr>
          <a:lstStyle/>
          <a:p>
            <a:pPr algn="just"/>
            <a:endParaRPr lang="ru-RU" sz="2800" b="1" i="1"/>
          </a:p>
        </p:txBody>
      </p:sp>
      <p:sp>
        <p:nvSpPr>
          <p:cNvPr id="54278" name="Rectangle 6"/>
          <p:cNvSpPr>
            <a:spLocks noChangeArrowheads="1"/>
          </p:cNvSpPr>
          <p:nvPr/>
        </p:nvSpPr>
        <p:spPr bwMode="auto">
          <a:xfrm>
            <a:off x="179388" y="1679575"/>
            <a:ext cx="8964612" cy="4268788"/>
          </a:xfrm>
          <a:prstGeom prst="rect">
            <a:avLst/>
          </a:prstGeom>
          <a:noFill/>
          <a:ln w="9525">
            <a:noFill/>
            <a:miter lim="800000"/>
            <a:headEnd/>
            <a:tailEnd/>
          </a:ln>
          <a:effectLst/>
        </p:spPr>
        <p:txBody>
          <a:bodyPr anchor="ctr">
            <a:spAutoFit/>
          </a:bodyPr>
          <a:lstStyle/>
          <a:p>
            <a:pPr indent="381000" algn="ctr"/>
            <a:r>
              <a:rPr lang="ru-RU" sz="2000" b="1">
                <a:solidFill>
                  <a:srgbClr val="07077F"/>
                </a:solidFill>
                <a:effectLst>
                  <a:outerShdw blurRad="38100" dist="38100" dir="2700000" algn="tl">
                    <a:srgbClr val="C0C0C0"/>
                  </a:outerShdw>
                </a:effectLst>
              </a:rPr>
              <a:t>средний показатель по району составил 68%</a:t>
            </a:r>
          </a:p>
          <a:p>
            <a:pPr indent="381000" algn="ctr"/>
            <a:r>
              <a:rPr lang="ru-RU"/>
              <a:t>(2018/2019г.- 66 %, динамика +2%)</a:t>
            </a:r>
          </a:p>
          <a:p>
            <a:pPr indent="381000" algn="ctr"/>
            <a:endParaRPr lang="ru-RU"/>
          </a:p>
          <a:p>
            <a:pPr indent="381000" algn="ctr"/>
            <a:r>
              <a:rPr lang="ru-RU" b="1">
                <a:solidFill>
                  <a:srgbClr val="07077F"/>
                </a:solidFill>
                <a:effectLst>
                  <a:outerShdw blurRad="38100" dist="38100" dir="2700000" algn="tl">
                    <a:srgbClr val="C0C0C0"/>
                  </a:outerShdw>
                </a:effectLst>
              </a:rPr>
              <a:t>Показатели выше среднего (от 69% и выше)</a:t>
            </a:r>
            <a:r>
              <a:rPr lang="ru-RU"/>
              <a:t> по району в следующих МБОУ: </a:t>
            </a:r>
          </a:p>
          <a:p>
            <a:pPr indent="381000" algn="ctr"/>
            <a:r>
              <a:rPr lang="ru-RU" sz="2000"/>
              <a:t>«Николаевская школа» (90%), «Кубанская школа» (83 %), «Гвардейская гимназия №2» (79%), «Чистенская школа-гимназия» (79%), «Кольчугинская школа №1» (77 %), «Молодежненская школа № 2» (77%),  «Краснолесская основная школа» (76 %), «Пожарская школа» (76%), «Кленовская основная школа» (75 %), «Новоандреевская школа» (74 %), «Тепловская школа» (74 %), «Чайкинская школа» (73 %), «Гвардейская гимназия № 3» (72 %), «Перевальненская школа» (72 %), «Родниковская школа-гимназия» (72%), «Скворцовская школа» (71%), «Широковская школа» (71 %), «Мирновская  школа №1» (70 %), «Мирновская школа №2» (70%), «Первомайская школа» (69 %).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Объект 3"/>
          <p:cNvPicPr>
            <a:picLocks noGrp="1" noChangeAspect="1"/>
          </p:cNvPicPr>
          <p:nvPr>
            <p:ph idx="4294967295"/>
          </p:nvPr>
        </p:nvPicPr>
        <p:blipFill>
          <a:blip r:embed="rId3"/>
          <a:srcRect/>
          <a:stretch>
            <a:fillRect/>
          </a:stretch>
        </p:blipFill>
        <p:spPr>
          <a:xfrm>
            <a:off x="0" y="0"/>
            <a:ext cx="9144000" cy="6858000"/>
          </a:xfrm>
        </p:spPr>
      </p:pic>
      <p:sp>
        <p:nvSpPr>
          <p:cNvPr id="58373" name="Rectangle 5"/>
          <p:cNvSpPr>
            <a:spLocks noChangeArrowheads="1"/>
          </p:cNvSpPr>
          <p:nvPr/>
        </p:nvSpPr>
        <p:spPr bwMode="auto">
          <a:xfrm>
            <a:off x="179388" y="3241675"/>
            <a:ext cx="8856662" cy="519113"/>
          </a:xfrm>
          <a:prstGeom prst="rect">
            <a:avLst/>
          </a:prstGeom>
          <a:noFill/>
          <a:ln w="9525">
            <a:noFill/>
            <a:miter lim="800000"/>
            <a:headEnd/>
            <a:tailEnd/>
          </a:ln>
          <a:effectLst/>
        </p:spPr>
        <p:txBody>
          <a:bodyPr anchor="ctr">
            <a:spAutoFit/>
          </a:bodyPr>
          <a:lstStyle/>
          <a:p>
            <a:pPr algn="just"/>
            <a:endParaRPr lang="ru-RU" sz="2800" b="1" i="1"/>
          </a:p>
        </p:txBody>
      </p:sp>
      <p:sp>
        <p:nvSpPr>
          <p:cNvPr id="58374" name="Rectangle 6"/>
          <p:cNvSpPr>
            <a:spLocks noChangeArrowheads="1"/>
          </p:cNvSpPr>
          <p:nvPr/>
        </p:nvSpPr>
        <p:spPr bwMode="auto">
          <a:xfrm>
            <a:off x="179388" y="476250"/>
            <a:ext cx="8785225" cy="5584825"/>
          </a:xfrm>
          <a:prstGeom prst="rect">
            <a:avLst/>
          </a:prstGeom>
          <a:noFill/>
          <a:ln w="9525">
            <a:noFill/>
            <a:miter lim="800000"/>
            <a:headEnd/>
            <a:tailEnd/>
          </a:ln>
          <a:effectLst/>
        </p:spPr>
        <p:txBody>
          <a:bodyPr anchor="ctr">
            <a:spAutoFit/>
          </a:bodyPr>
          <a:lstStyle/>
          <a:p>
            <a:r>
              <a:rPr lang="ru-RU" b="1">
                <a:solidFill>
                  <a:srgbClr val="07077F"/>
                </a:solidFill>
              </a:rPr>
              <a:t>Неуспевающих по литературе</a:t>
            </a:r>
            <a:r>
              <a:rPr lang="ru-RU"/>
              <a:t> имеют 2 МБОУ:</a:t>
            </a:r>
          </a:p>
          <a:p>
            <a:r>
              <a:rPr lang="ru-RU"/>
              <a:t>«Добровская школа-гимназия» (3), «Молодёжненская школа №2» </a:t>
            </a:r>
          </a:p>
          <a:p>
            <a:endParaRPr lang="ru-RU"/>
          </a:p>
          <a:p>
            <a:r>
              <a:rPr lang="ru-RU"/>
              <a:t>Не подтверждаются высокие показатели в обучении результативностью участия в предметных конкурсах: МБОУ «Николаевская школа» (13 м), МБОУ «Кубанская школа» (16 м), МБОУ «Пожарская школа» (23 м), МБОУ «Кольчугинская школа №1» (18 м), МБОУ «Краснолесская основная школа» (17 м),  МБОУ «Новоандреевская школа» (25 м), МБОУ «Залесская школа» (15 м), МБОУ «Денисовская школа» (20 м), МБОУ «Мирновская школа №2» (24 м), МБОУ «Партизанская школа» (19 м),  МБОУ «Тепловская школа» (не принимали участия), МБОУ «Журавлевская школа» (11 м), МБОУ «Кленовская основная школа» (22 м), МБОУ «Кольчугинская школа №2» (27м), МБОУ «Скворцовская школа» (21 м), МБОУ «Урожайновская школа» (16 м).</a:t>
            </a:r>
          </a:p>
          <a:p>
            <a:endParaRPr lang="ru-RU"/>
          </a:p>
          <a:p>
            <a:r>
              <a:rPr lang="ru-RU" b="1">
                <a:solidFill>
                  <a:srgbClr val="07077F"/>
                </a:solidFill>
                <a:effectLst>
                  <a:outerShdw blurRad="38100" dist="38100" dir="2700000" algn="tl">
                    <a:srgbClr val="C0C0C0"/>
                  </a:outerShdw>
                </a:effectLst>
              </a:rPr>
              <a:t>Результат районного этапа ВОШ: </a:t>
            </a:r>
            <a:r>
              <a:rPr lang="ru-RU" b="1"/>
              <a:t>«</a:t>
            </a:r>
            <a:r>
              <a:rPr lang="ru-RU"/>
              <a:t>Николаевская школа» (22 м), «Кубанская школа» (27 м), «Чистенская школа-гимназия» (23 м), «Краснолесская основная школа» (20 м), «Пожарская школа» (25 м), «Новоандреевская школа» (14 м), «Чайкинская школа» (21 м), «Перевальненская школа» (19 м), «Родниковская школа-гимназия» (13 м), «Широковская школа» (12 м), «Первомайская школа» (12 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Объект 3"/>
          <p:cNvPicPr>
            <a:picLocks noGrp="1" noChangeAspect="1"/>
          </p:cNvPicPr>
          <p:nvPr>
            <p:ph idx="4294967295"/>
          </p:nvPr>
        </p:nvPicPr>
        <p:blipFill>
          <a:blip r:embed="rId3"/>
          <a:srcRect/>
          <a:stretch>
            <a:fillRect/>
          </a:stretch>
        </p:blipFill>
        <p:spPr>
          <a:xfrm>
            <a:off x="0" y="0"/>
            <a:ext cx="9144000" cy="6985000"/>
          </a:xfrm>
        </p:spPr>
      </p:pic>
      <p:sp>
        <p:nvSpPr>
          <p:cNvPr id="2" name="Заголовок 1"/>
          <p:cNvSpPr>
            <a:spLocks noGrp="1"/>
          </p:cNvSpPr>
          <p:nvPr>
            <p:ph type="title" idx="4294967295"/>
          </p:nvPr>
        </p:nvSpPr>
        <p:spPr>
          <a:xfrm>
            <a:off x="468313" y="260350"/>
            <a:ext cx="8229600" cy="993775"/>
          </a:xfrm>
        </p:spPr>
        <p:txBody>
          <a:bodyPr>
            <a:normAutofit/>
          </a:bodyPr>
          <a:lstStyle/>
          <a:p>
            <a:pPr>
              <a:lnSpc>
                <a:spcPct val="95000"/>
              </a:lnSpc>
            </a:pPr>
            <a:r>
              <a:rPr lang="ru-RU" sz="4800" b="1" smtClean="0">
                <a:solidFill>
                  <a:srgbClr val="CC0000"/>
                </a:solidFill>
                <a:effectLst>
                  <a:outerShdw blurRad="38100" dist="38100" dir="2700000" algn="tl">
                    <a:srgbClr val="C0C0C0"/>
                  </a:outerShdw>
                </a:effectLst>
              </a:rPr>
              <a:t>Анализ результатов ЕГЭ</a:t>
            </a:r>
          </a:p>
        </p:txBody>
      </p:sp>
      <p:sp>
        <p:nvSpPr>
          <p:cNvPr id="56325" name="Rectangle 5"/>
          <p:cNvSpPr>
            <a:spLocks noChangeArrowheads="1"/>
          </p:cNvSpPr>
          <p:nvPr/>
        </p:nvSpPr>
        <p:spPr bwMode="auto">
          <a:xfrm>
            <a:off x="287338" y="3213100"/>
            <a:ext cx="8856662" cy="519113"/>
          </a:xfrm>
          <a:prstGeom prst="rect">
            <a:avLst/>
          </a:prstGeom>
          <a:noFill/>
          <a:ln w="9525">
            <a:noFill/>
            <a:miter lim="800000"/>
            <a:headEnd/>
            <a:tailEnd/>
          </a:ln>
          <a:effectLst/>
        </p:spPr>
        <p:txBody>
          <a:bodyPr anchor="ctr">
            <a:spAutoFit/>
          </a:bodyPr>
          <a:lstStyle/>
          <a:p>
            <a:pPr algn="just"/>
            <a:endParaRPr lang="ru-RU" sz="2800" b="1" i="1"/>
          </a:p>
        </p:txBody>
      </p:sp>
      <p:sp>
        <p:nvSpPr>
          <p:cNvPr id="56326" name="Rectangle 6"/>
          <p:cNvSpPr>
            <a:spLocks noChangeArrowheads="1"/>
          </p:cNvSpPr>
          <p:nvPr/>
        </p:nvSpPr>
        <p:spPr bwMode="auto">
          <a:xfrm>
            <a:off x="1403350" y="1081088"/>
            <a:ext cx="7272338" cy="731837"/>
          </a:xfrm>
          <a:prstGeom prst="rect">
            <a:avLst/>
          </a:prstGeom>
          <a:noFill/>
          <a:ln w="9525">
            <a:noFill/>
            <a:miter lim="800000"/>
            <a:headEnd/>
            <a:tailEnd/>
          </a:ln>
          <a:effectLst/>
        </p:spPr>
        <p:txBody>
          <a:bodyPr anchor="ctr">
            <a:spAutoFit/>
          </a:bodyPr>
          <a:lstStyle/>
          <a:p>
            <a:pPr algn="ctr"/>
            <a:r>
              <a:rPr lang="ru-RU" sz="2400" b="1"/>
              <a:t>Средний балл ГИА-11 </a:t>
            </a:r>
            <a:r>
              <a:rPr lang="ru-RU" sz="2400" b="1">
                <a:solidFill>
                  <a:srgbClr val="07077F"/>
                </a:solidFill>
              </a:rPr>
              <a:t>по русскому языку</a:t>
            </a:r>
            <a:r>
              <a:rPr lang="ru-RU" sz="2400" b="1"/>
              <a:t> - </a:t>
            </a:r>
            <a:r>
              <a:rPr lang="ru-RU" sz="2400" b="1">
                <a:solidFill>
                  <a:srgbClr val="CC0000"/>
                </a:solidFill>
              </a:rPr>
              <a:t>60</a:t>
            </a:r>
          </a:p>
          <a:p>
            <a:pPr algn="ctr"/>
            <a:r>
              <a:rPr lang="ru-RU" b="1"/>
              <a:t>(2018/2019 - 58) </a:t>
            </a:r>
          </a:p>
        </p:txBody>
      </p:sp>
      <p:graphicFrame>
        <p:nvGraphicFramePr>
          <p:cNvPr id="56722" name="Group 402"/>
          <p:cNvGraphicFramePr>
            <a:graphicFrameLocks noGrp="1"/>
          </p:cNvGraphicFramePr>
          <p:nvPr/>
        </p:nvGraphicFramePr>
        <p:xfrm>
          <a:off x="539750" y="2708275"/>
          <a:ext cx="8353425" cy="3889375"/>
        </p:xfrm>
        <a:graphic>
          <a:graphicData uri="http://schemas.openxmlformats.org/drawingml/2006/table">
            <a:tbl>
              <a:tblPr/>
              <a:tblGrid>
                <a:gridCol w="612775"/>
                <a:gridCol w="4216400"/>
                <a:gridCol w="1916113"/>
                <a:gridCol w="1608137"/>
              </a:tblGrid>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МБОУ</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Всего участ.</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ср. балл</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«Трудовская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85</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«Новоандреевская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11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77</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«Гвардейская школа-гимназия № 3»</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11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71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«Перовская школа-гимназия»</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7</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68</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«Гвардейская школа-гимназия №2»</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31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66</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«Скворцовская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11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66</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«Широковская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66</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«Гвардейская школа №1»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23</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65</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6723" name="WordArt 403"/>
          <p:cNvSpPr>
            <a:spLocks noChangeArrowheads="1" noChangeShapeType="1" noTextEdit="1"/>
          </p:cNvSpPr>
          <p:nvPr/>
        </p:nvSpPr>
        <p:spPr bwMode="auto">
          <a:xfrm>
            <a:off x="395288" y="1989138"/>
            <a:ext cx="981075" cy="5715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100 б</a:t>
            </a:r>
          </a:p>
        </p:txBody>
      </p:sp>
      <p:sp>
        <p:nvSpPr>
          <p:cNvPr id="56724" name="Rectangle 404"/>
          <p:cNvSpPr>
            <a:spLocks noChangeArrowheads="1"/>
          </p:cNvSpPr>
          <p:nvPr/>
        </p:nvSpPr>
        <p:spPr bwMode="auto">
          <a:xfrm>
            <a:off x="2484438" y="2060575"/>
            <a:ext cx="5472112" cy="647700"/>
          </a:xfrm>
          <a:prstGeom prst="rect">
            <a:avLst/>
          </a:prstGeom>
          <a:noFill/>
          <a:ln w="9525">
            <a:noFill/>
            <a:miter lim="800000"/>
            <a:headEnd/>
            <a:tailEnd/>
          </a:ln>
          <a:effectLst/>
        </p:spPr>
        <p:txBody>
          <a:bodyPr wrap="none" anchor="ctr"/>
          <a:lstStyle/>
          <a:p>
            <a:pPr algn="ctr"/>
            <a:r>
              <a:rPr lang="ru-RU" sz="2400" b="1" i="1">
                <a:solidFill>
                  <a:srgbClr val="07077F"/>
                </a:solidFill>
                <a:effectLst>
                  <a:outerShdw blurRad="38100" dist="38100" dir="2700000" algn="tl">
                    <a:srgbClr val="C0C0C0"/>
                  </a:outerShdw>
                </a:effectLst>
              </a:rPr>
              <a:t>Щербань Валерия, МБОУ «Широковская школа»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Объект 3"/>
          <p:cNvPicPr>
            <a:picLocks noGrp="1" noChangeAspect="1"/>
          </p:cNvPicPr>
          <p:nvPr>
            <p:ph idx="4294967295"/>
          </p:nvPr>
        </p:nvPicPr>
        <p:blipFill>
          <a:blip r:embed="rId3"/>
          <a:srcRect/>
          <a:stretch>
            <a:fillRect/>
          </a:stretch>
        </p:blipFill>
        <p:spPr>
          <a:xfrm>
            <a:off x="0" y="0"/>
            <a:ext cx="9144000" cy="6985000"/>
          </a:xfrm>
        </p:spPr>
      </p:pic>
      <p:sp>
        <p:nvSpPr>
          <p:cNvPr id="2" name="Заголовок 1"/>
          <p:cNvSpPr>
            <a:spLocks noGrp="1"/>
          </p:cNvSpPr>
          <p:nvPr>
            <p:ph type="title" idx="4294967295"/>
          </p:nvPr>
        </p:nvSpPr>
        <p:spPr>
          <a:xfrm>
            <a:off x="539750" y="260350"/>
            <a:ext cx="8229600" cy="993775"/>
          </a:xfrm>
        </p:spPr>
        <p:txBody>
          <a:bodyPr>
            <a:normAutofit/>
          </a:bodyPr>
          <a:lstStyle/>
          <a:p>
            <a:pPr>
              <a:lnSpc>
                <a:spcPct val="95000"/>
              </a:lnSpc>
            </a:pPr>
            <a:r>
              <a:rPr lang="ru-RU" sz="4800" b="1" smtClean="0">
                <a:solidFill>
                  <a:srgbClr val="CC0000"/>
                </a:solidFill>
                <a:effectLst>
                  <a:outerShdw blurRad="38100" dist="38100" dir="2700000" algn="tl">
                    <a:srgbClr val="C0C0C0"/>
                  </a:outerShdw>
                </a:effectLst>
              </a:rPr>
              <a:t>Анализ результатов ЕГЭ</a:t>
            </a:r>
          </a:p>
        </p:txBody>
      </p:sp>
      <p:sp>
        <p:nvSpPr>
          <p:cNvPr id="60421" name="Rectangle 5"/>
          <p:cNvSpPr>
            <a:spLocks noChangeArrowheads="1"/>
          </p:cNvSpPr>
          <p:nvPr/>
        </p:nvSpPr>
        <p:spPr bwMode="auto">
          <a:xfrm>
            <a:off x="287338" y="3213100"/>
            <a:ext cx="8856662" cy="519113"/>
          </a:xfrm>
          <a:prstGeom prst="rect">
            <a:avLst/>
          </a:prstGeom>
          <a:noFill/>
          <a:ln w="9525">
            <a:noFill/>
            <a:miter lim="800000"/>
            <a:headEnd/>
            <a:tailEnd/>
          </a:ln>
          <a:effectLst/>
        </p:spPr>
        <p:txBody>
          <a:bodyPr anchor="ctr">
            <a:spAutoFit/>
          </a:bodyPr>
          <a:lstStyle/>
          <a:p>
            <a:pPr algn="just"/>
            <a:endParaRPr lang="ru-RU" sz="2800" b="1" i="1"/>
          </a:p>
        </p:txBody>
      </p:sp>
      <p:sp>
        <p:nvSpPr>
          <p:cNvPr id="60422" name="Rectangle 6"/>
          <p:cNvSpPr>
            <a:spLocks noChangeArrowheads="1"/>
          </p:cNvSpPr>
          <p:nvPr/>
        </p:nvSpPr>
        <p:spPr bwMode="auto">
          <a:xfrm>
            <a:off x="395288" y="1196975"/>
            <a:ext cx="8424862" cy="457200"/>
          </a:xfrm>
          <a:prstGeom prst="rect">
            <a:avLst/>
          </a:prstGeom>
          <a:noFill/>
          <a:ln w="9525">
            <a:noFill/>
            <a:miter lim="800000"/>
            <a:headEnd/>
            <a:tailEnd/>
          </a:ln>
          <a:effectLst/>
        </p:spPr>
        <p:txBody>
          <a:bodyPr>
            <a:spAutoFit/>
          </a:bodyPr>
          <a:lstStyle/>
          <a:p>
            <a:pPr algn="ctr"/>
            <a:r>
              <a:rPr lang="ru-RU" sz="2400" b="1"/>
              <a:t>Средний балл ГИА-11 </a:t>
            </a:r>
            <a:r>
              <a:rPr lang="ru-RU" sz="2400" b="1">
                <a:solidFill>
                  <a:srgbClr val="07077F"/>
                </a:solidFill>
              </a:rPr>
              <a:t>по литературе</a:t>
            </a:r>
            <a:r>
              <a:rPr lang="ru-RU" sz="2400" b="1"/>
              <a:t> - </a:t>
            </a:r>
            <a:r>
              <a:rPr lang="ru-RU" sz="2400" b="1">
                <a:solidFill>
                  <a:srgbClr val="CC0000"/>
                </a:solidFill>
              </a:rPr>
              <a:t>54</a:t>
            </a:r>
          </a:p>
        </p:txBody>
      </p:sp>
      <p:graphicFrame>
        <p:nvGraphicFramePr>
          <p:cNvPr id="60749" name="Group 333"/>
          <p:cNvGraphicFramePr>
            <a:graphicFrameLocks noGrp="1"/>
          </p:cNvGraphicFramePr>
          <p:nvPr/>
        </p:nvGraphicFramePr>
        <p:xfrm>
          <a:off x="1042988" y="2781300"/>
          <a:ext cx="7273925" cy="3835400"/>
        </p:xfrm>
        <a:graphic>
          <a:graphicData uri="http://schemas.openxmlformats.org/drawingml/2006/table">
            <a:tbl>
              <a:tblPr/>
              <a:tblGrid>
                <a:gridCol w="671512"/>
                <a:gridCol w="4678363"/>
                <a:gridCol w="908050"/>
                <a:gridCol w="1016000"/>
              </a:tblGrid>
              <a:tr h="485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МБОУ</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Всего участ.</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ср. балл</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«Перовская школа-гимназия»</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90</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«Гвардейская школа-гимназия №2»</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2</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86</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«Добровская школа-гимназия им.Я.М.Слонимского»</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3</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74</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«Новоандреевская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4</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70</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«Денисовская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2</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67</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«Новоселовская школа»</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2</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67</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«Гвардейская школа-гимназия № 3»</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1</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63</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1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libri" pitchFamily="34"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«Чистенская школа-гимназия»</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5</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cs typeface="Times New Roman" pitchFamily="18" charset="0"/>
                        </a:rPr>
                        <a:t>63</a:t>
                      </a:r>
                      <a:endParaRPr kumimoji="0" lang="ru-RU" sz="18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0744" name="WordArt 328"/>
          <p:cNvSpPr>
            <a:spLocks noChangeArrowheads="1" noChangeShapeType="1" noTextEdit="1"/>
          </p:cNvSpPr>
          <p:nvPr/>
        </p:nvSpPr>
        <p:spPr bwMode="auto">
          <a:xfrm>
            <a:off x="395288" y="1916113"/>
            <a:ext cx="981075" cy="5715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100 б</a:t>
            </a:r>
          </a:p>
        </p:txBody>
      </p:sp>
      <p:sp>
        <p:nvSpPr>
          <p:cNvPr id="60747" name="Rectangle 331"/>
          <p:cNvSpPr>
            <a:spLocks noChangeArrowheads="1"/>
          </p:cNvSpPr>
          <p:nvPr/>
        </p:nvSpPr>
        <p:spPr bwMode="auto">
          <a:xfrm>
            <a:off x="2484438" y="2060575"/>
            <a:ext cx="5472112" cy="647700"/>
          </a:xfrm>
          <a:prstGeom prst="rect">
            <a:avLst/>
          </a:prstGeom>
          <a:noFill/>
          <a:ln w="9525">
            <a:noFill/>
            <a:miter lim="800000"/>
            <a:headEnd/>
            <a:tailEnd/>
          </a:ln>
          <a:effectLst/>
        </p:spPr>
        <p:txBody>
          <a:bodyPr wrap="none" anchor="ctr"/>
          <a:lstStyle/>
          <a:p>
            <a:pPr algn="ctr"/>
            <a:r>
              <a:rPr lang="ru-RU" sz="2400" b="1" i="1">
                <a:solidFill>
                  <a:srgbClr val="07077F"/>
                </a:solidFill>
                <a:effectLst>
                  <a:outerShdw blurRad="38100" dist="38100" dir="2700000" algn="tl">
                    <a:srgbClr val="C0C0C0"/>
                  </a:outerShdw>
                </a:effectLst>
              </a:rPr>
              <a:t>Тучина Евгения, </a:t>
            </a:r>
            <a:r>
              <a:rPr lang="ru-RU" b="1" i="1">
                <a:solidFill>
                  <a:srgbClr val="07077F"/>
                </a:solidFill>
                <a:effectLst>
                  <a:outerShdw blurRad="38100" dist="38100" dir="2700000" algn="tl">
                    <a:srgbClr val="C0C0C0"/>
                  </a:outerShdw>
                </a:effectLst>
              </a:rPr>
              <a:t>МБОУ «Гвардейская школа-гимназия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450" y="1341438"/>
            <a:ext cx="3024188"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3491" name="Объект 3"/>
          <p:cNvPicPr>
            <a:picLocks noGrp="1" noChangeAspect="1"/>
          </p:cNvPicPr>
          <p:nvPr>
            <p:ph idx="4294967295"/>
          </p:nvPr>
        </p:nvPicPr>
        <p:blipFill>
          <a:blip r:embed="rId2"/>
          <a:srcRect/>
          <a:stretch>
            <a:fillRect/>
          </a:stretch>
        </p:blipFill>
        <p:spPr>
          <a:xfrm>
            <a:off x="0" y="0"/>
            <a:ext cx="9144000" cy="6884988"/>
          </a:xfrm>
        </p:spPr>
      </p:pic>
      <p:sp>
        <p:nvSpPr>
          <p:cNvPr id="63493" name="Rectangle 5"/>
          <p:cNvSpPr>
            <a:spLocks noChangeArrowheads="1"/>
          </p:cNvSpPr>
          <p:nvPr/>
        </p:nvSpPr>
        <p:spPr bwMode="auto">
          <a:xfrm>
            <a:off x="4422775" y="347663"/>
            <a:ext cx="184150" cy="366712"/>
          </a:xfrm>
          <a:prstGeom prst="rect">
            <a:avLst/>
          </a:prstGeom>
          <a:noFill/>
          <a:ln w="9525">
            <a:noFill/>
            <a:miter lim="800000"/>
            <a:headEnd/>
            <a:tailEnd/>
          </a:ln>
          <a:effectLst/>
        </p:spPr>
        <p:txBody>
          <a:bodyPr wrap="none" anchor="ctr">
            <a:spAutoFit/>
          </a:bodyPr>
          <a:lstStyle/>
          <a:p>
            <a:pPr algn="ctr"/>
            <a:endParaRPr lang="ru-RU" b="1">
              <a:solidFill>
                <a:srgbClr val="0000FF"/>
              </a:solidFill>
              <a:effectLst>
                <a:outerShdw blurRad="38100" dist="38100" dir="2700000" algn="tl">
                  <a:srgbClr val="C0C0C0"/>
                </a:outerShdw>
              </a:effectLst>
            </a:endParaRPr>
          </a:p>
        </p:txBody>
      </p:sp>
      <p:sp>
        <p:nvSpPr>
          <p:cNvPr id="63498" name="Rectangle 10"/>
          <p:cNvSpPr>
            <a:spLocks noChangeArrowheads="1"/>
          </p:cNvSpPr>
          <p:nvPr/>
        </p:nvSpPr>
        <p:spPr bwMode="auto">
          <a:xfrm>
            <a:off x="-2636838" y="2609850"/>
            <a:ext cx="9144001" cy="0"/>
          </a:xfrm>
          <a:prstGeom prst="rect">
            <a:avLst/>
          </a:prstGeom>
          <a:noFill/>
          <a:ln w="9525">
            <a:noFill/>
            <a:miter lim="800000"/>
            <a:headEnd/>
            <a:tailEnd/>
          </a:ln>
          <a:effectLst/>
        </p:spPr>
        <p:txBody>
          <a:bodyPr wrap="none" anchor="ctr">
            <a:spAutoFit/>
          </a:bodyPr>
          <a:lstStyle/>
          <a:p>
            <a:endParaRPr lang="ru-RU"/>
          </a:p>
        </p:txBody>
      </p:sp>
      <p:sp>
        <p:nvSpPr>
          <p:cNvPr id="63499" name="Rectangle 11"/>
          <p:cNvSpPr>
            <a:spLocks noChangeArrowheads="1"/>
          </p:cNvSpPr>
          <p:nvPr/>
        </p:nvSpPr>
        <p:spPr bwMode="auto">
          <a:xfrm>
            <a:off x="395288" y="522288"/>
            <a:ext cx="8424862" cy="4357687"/>
          </a:xfrm>
          <a:prstGeom prst="rect">
            <a:avLst/>
          </a:prstGeom>
          <a:noFill/>
          <a:ln w="9525">
            <a:noFill/>
            <a:miter lim="800000"/>
            <a:headEnd/>
            <a:tailEnd/>
          </a:ln>
          <a:effectLst/>
        </p:spPr>
        <p:txBody>
          <a:bodyPr anchor="ctr">
            <a:spAutoFit/>
          </a:bodyPr>
          <a:lstStyle/>
          <a:p>
            <a:pPr indent="342900" algn="ctr"/>
            <a:r>
              <a:rPr lang="ru-RU" sz="2000" b="1">
                <a:solidFill>
                  <a:srgbClr val="07077F"/>
                </a:solidFill>
                <a:effectLst>
                  <a:outerShdw blurRad="38100" dist="38100" dir="2700000" algn="tl">
                    <a:srgbClr val="C0C0C0"/>
                  </a:outerShdw>
                </a:effectLst>
                <a:latin typeface="Calibri" pitchFamily="34" charset="0"/>
                <a:cs typeface="Times New Roman" pitchFamily="18" charset="0"/>
              </a:rPr>
              <a:t>Тема РМО учителей русского языка и литературы</a:t>
            </a:r>
            <a:endParaRPr lang="ru-RU" sz="2000" b="1">
              <a:solidFill>
                <a:srgbClr val="07077F"/>
              </a:solidFill>
              <a:effectLst>
                <a:outerShdw blurRad="38100" dist="38100" dir="2700000" algn="tl">
                  <a:srgbClr val="C0C0C0"/>
                </a:outerShdw>
              </a:effectLst>
              <a:latin typeface="Calibri" pitchFamily="34" charset="0"/>
            </a:endParaRPr>
          </a:p>
          <a:p>
            <a:pPr indent="342900" algn="ctr" eaLnBrk="0" hangingPunct="0"/>
            <a:r>
              <a:rPr lang="ru-RU" sz="2000" b="1">
                <a:solidFill>
                  <a:srgbClr val="07077F"/>
                </a:solidFill>
                <a:effectLst>
                  <a:outerShdw blurRad="38100" dist="38100" dir="2700000" algn="tl">
                    <a:srgbClr val="C0C0C0"/>
                  </a:outerShdw>
                </a:effectLst>
                <a:latin typeface="Calibri" pitchFamily="34" charset="0"/>
                <a:cs typeface="Times New Roman" pitchFamily="18" charset="0"/>
              </a:rPr>
              <a:t>на 2020/2021 учебный год:</a:t>
            </a:r>
            <a:endParaRPr lang="ru-RU" sz="2000" b="1">
              <a:solidFill>
                <a:srgbClr val="07077F"/>
              </a:solidFill>
              <a:effectLst>
                <a:outerShdw blurRad="38100" dist="38100" dir="2700000" algn="tl">
                  <a:srgbClr val="C0C0C0"/>
                </a:outerShdw>
              </a:effectLst>
              <a:latin typeface="Calibri" pitchFamily="34" charset="0"/>
            </a:endParaRPr>
          </a:p>
          <a:p>
            <a:pPr indent="342900" algn="ctr" eaLnBrk="0" hangingPunct="0"/>
            <a:r>
              <a:rPr lang="ru-RU" sz="3200" b="1" i="1">
                <a:solidFill>
                  <a:srgbClr val="0000FF"/>
                </a:solidFill>
                <a:latin typeface="Calibri" pitchFamily="34" charset="0"/>
                <a:cs typeface="Times New Roman" pitchFamily="18" charset="0"/>
              </a:rPr>
              <a:t>«Создание условий для успешной подготовки, организации и проведения</a:t>
            </a:r>
            <a:endParaRPr lang="ru-RU" sz="3200" b="1" i="1">
              <a:solidFill>
                <a:srgbClr val="0000FF"/>
              </a:solidFill>
              <a:latin typeface="Calibri" pitchFamily="34" charset="0"/>
            </a:endParaRPr>
          </a:p>
          <a:p>
            <a:pPr indent="342900" algn="ctr" eaLnBrk="0" hangingPunct="0"/>
            <a:r>
              <a:rPr lang="ru-RU" sz="3200" b="1" i="1">
                <a:solidFill>
                  <a:srgbClr val="0000FF"/>
                </a:solidFill>
                <a:latin typeface="Calibri" pitchFamily="34" charset="0"/>
                <a:cs typeface="Times New Roman" pitchFamily="18" charset="0"/>
              </a:rPr>
              <a:t>ОГЭ и  ЕГЭ по русскому языку и литературе»</a:t>
            </a:r>
            <a:endParaRPr lang="ru-RU" sz="3200" b="1" i="1">
              <a:solidFill>
                <a:srgbClr val="0000FF"/>
              </a:solidFill>
              <a:latin typeface="Calibri" pitchFamily="34" charset="0"/>
            </a:endParaRPr>
          </a:p>
          <a:p>
            <a:pPr indent="342900" algn="ctr" eaLnBrk="0" hangingPunct="0"/>
            <a:endParaRPr lang="ru-RU" sz="3200">
              <a:latin typeface="Calibri" pitchFamily="34" charset="0"/>
            </a:endParaRPr>
          </a:p>
          <a:p>
            <a:pPr indent="342900" algn="just" eaLnBrk="0" hangingPunct="0"/>
            <a:r>
              <a:rPr lang="ru-RU" sz="2000" b="1" i="1">
                <a:latin typeface="Calibri" pitchFamily="34" charset="0"/>
                <a:cs typeface="Times New Roman" pitchFamily="18" charset="0"/>
              </a:rPr>
              <a:t>Цель: оказание действенной помощи учителям в улучшении организации обучения, совершенствовании уровня педагогического мастерства, профессиональной компетенции, методики преподавания, освоении ФГОС.</a:t>
            </a:r>
            <a:endParaRPr lang="ru-RU" sz="2000" b="1" i="1">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450" y="1341438"/>
            <a:ext cx="3024188"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2467" name="Объект 3"/>
          <p:cNvPicPr>
            <a:picLocks noGrp="1" noChangeAspect="1"/>
          </p:cNvPicPr>
          <p:nvPr>
            <p:ph idx="4294967295"/>
          </p:nvPr>
        </p:nvPicPr>
        <p:blipFill>
          <a:blip r:embed="rId2"/>
          <a:srcRect/>
          <a:stretch>
            <a:fillRect/>
          </a:stretch>
        </p:blipFill>
        <p:spPr>
          <a:xfrm>
            <a:off x="0" y="0"/>
            <a:ext cx="9144000" cy="6884988"/>
          </a:xfrm>
        </p:spPr>
      </p:pic>
      <p:sp>
        <p:nvSpPr>
          <p:cNvPr id="62615" name="Rectangle 151"/>
          <p:cNvSpPr>
            <a:spLocks noChangeArrowheads="1"/>
          </p:cNvSpPr>
          <p:nvPr/>
        </p:nvSpPr>
        <p:spPr bwMode="auto">
          <a:xfrm>
            <a:off x="250825" y="260350"/>
            <a:ext cx="5326063" cy="457200"/>
          </a:xfrm>
          <a:prstGeom prst="rect">
            <a:avLst/>
          </a:prstGeom>
          <a:noFill/>
          <a:ln w="9525">
            <a:noFill/>
            <a:miter lim="800000"/>
            <a:headEnd/>
            <a:tailEnd/>
          </a:ln>
          <a:effectLst/>
        </p:spPr>
        <p:txBody>
          <a:bodyPr wrap="none" anchor="ctr">
            <a:spAutoFit/>
          </a:bodyPr>
          <a:lstStyle/>
          <a:p>
            <a:pPr algn="ctr"/>
            <a:r>
              <a:rPr lang="ru-RU" sz="2400" b="1" u="sng">
                <a:solidFill>
                  <a:srgbClr val="CC0000"/>
                </a:solidFill>
              </a:rPr>
              <a:t>I. Организационная деятельность</a:t>
            </a:r>
          </a:p>
        </p:txBody>
      </p:sp>
      <p:sp>
        <p:nvSpPr>
          <p:cNvPr id="62623" name="Rectangle 159"/>
          <p:cNvSpPr>
            <a:spLocks noChangeArrowheads="1"/>
          </p:cNvSpPr>
          <p:nvPr/>
        </p:nvSpPr>
        <p:spPr bwMode="auto">
          <a:xfrm>
            <a:off x="468313" y="836613"/>
            <a:ext cx="7842250" cy="915987"/>
          </a:xfrm>
          <a:prstGeom prst="rect">
            <a:avLst/>
          </a:prstGeom>
          <a:noFill/>
          <a:ln w="9525">
            <a:noFill/>
            <a:miter lim="800000"/>
            <a:headEnd/>
            <a:tailEnd/>
          </a:ln>
          <a:effectLst/>
        </p:spPr>
        <p:txBody>
          <a:bodyPr>
            <a:spAutoFit/>
          </a:bodyPr>
          <a:lstStyle/>
          <a:p>
            <a:r>
              <a:rPr lang="ru-RU" b="1" i="1">
                <a:solidFill>
                  <a:srgbClr val="0000FF"/>
                </a:solidFill>
                <a:effectLst>
                  <a:outerShdw blurRad="38100" dist="38100" dir="2700000" algn="tl">
                    <a:srgbClr val="C0C0C0"/>
                  </a:outerShdw>
                </a:effectLst>
              </a:rPr>
              <a:t>СЕМИНАРЫ:</a:t>
            </a:r>
            <a:endParaRPr lang="ru-RU" b="1">
              <a:solidFill>
                <a:srgbClr val="0000FF"/>
              </a:solidFill>
              <a:effectLst>
                <a:outerShdw blurRad="38100" dist="38100" dir="2700000" algn="tl">
                  <a:srgbClr val="C0C0C0"/>
                </a:outerShdw>
              </a:effectLst>
            </a:endParaRPr>
          </a:p>
          <a:p>
            <a:r>
              <a:rPr lang="ru-RU" b="1"/>
              <a:t>1. Реализация требований ФГОС на уроках русского языка и литературы в 10 классе: проблемы и перспективы</a:t>
            </a:r>
          </a:p>
        </p:txBody>
      </p:sp>
      <p:sp>
        <p:nvSpPr>
          <p:cNvPr id="62626" name="Rectangle 162"/>
          <p:cNvSpPr>
            <a:spLocks noChangeArrowheads="1"/>
          </p:cNvSpPr>
          <p:nvPr/>
        </p:nvSpPr>
        <p:spPr bwMode="auto">
          <a:xfrm>
            <a:off x="3563938" y="1700213"/>
            <a:ext cx="5295900" cy="366712"/>
          </a:xfrm>
          <a:prstGeom prst="rect">
            <a:avLst/>
          </a:prstGeom>
          <a:noFill/>
          <a:ln w="9525">
            <a:noFill/>
            <a:miter lim="800000"/>
            <a:headEnd/>
            <a:tailEnd/>
          </a:ln>
          <a:effectLst/>
        </p:spPr>
        <p:txBody>
          <a:bodyPr wrap="none">
            <a:spAutoFit/>
          </a:bodyPr>
          <a:lstStyle/>
          <a:p>
            <a:r>
              <a:rPr lang="ru-RU" b="1"/>
              <a:t>Ноябрь, МБОУ «Перовская школа-гимназия»</a:t>
            </a:r>
          </a:p>
        </p:txBody>
      </p:sp>
      <p:sp>
        <p:nvSpPr>
          <p:cNvPr id="62627" name="Rectangle 163"/>
          <p:cNvSpPr>
            <a:spLocks noChangeArrowheads="1"/>
          </p:cNvSpPr>
          <p:nvPr/>
        </p:nvSpPr>
        <p:spPr bwMode="auto">
          <a:xfrm>
            <a:off x="468313" y="1989138"/>
            <a:ext cx="8424862" cy="915987"/>
          </a:xfrm>
          <a:prstGeom prst="rect">
            <a:avLst/>
          </a:prstGeom>
          <a:noFill/>
          <a:ln w="9525">
            <a:noFill/>
            <a:miter lim="800000"/>
            <a:headEnd/>
            <a:tailEnd/>
          </a:ln>
          <a:effectLst/>
        </p:spPr>
        <p:txBody>
          <a:bodyPr>
            <a:spAutoFit/>
          </a:bodyPr>
          <a:lstStyle/>
          <a:p>
            <a:r>
              <a:rPr lang="ru-RU" b="1"/>
              <a:t>2. Воспитание  ценностных ориентиров учащихся на уроках на уроках русского языка и литературы</a:t>
            </a:r>
          </a:p>
          <a:p>
            <a:pPr algn="r"/>
            <a:r>
              <a:rPr lang="ru-RU" b="1"/>
              <a:t>Март, МБОУ «Урожайновская школа»</a:t>
            </a:r>
          </a:p>
        </p:txBody>
      </p:sp>
      <p:sp>
        <p:nvSpPr>
          <p:cNvPr id="62650" name="Rectangle 186"/>
          <p:cNvSpPr>
            <a:spLocks noChangeArrowheads="1"/>
          </p:cNvSpPr>
          <p:nvPr/>
        </p:nvSpPr>
        <p:spPr bwMode="auto">
          <a:xfrm>
            <a:off x="427038" y="3121025"/>
            <a:ext cx="2320925" cy="366713"/>
          </a:xfrm>
          <a:prstGeom prst="rect">
            <a:avLst/>
          </a:prstGeom>
          <a:noFill/>
          <a:ln w="9525">
            <a:noFill/>
            <a:miter lim="800000"/>
            <a:headEnd/>
            <a:tailEnd/>
          </a:ln>
          <a:effectLst/>
        </p:spPr>
        <p:txBody>
          <a:bodyPr wrap="none">
            <a:spAutoFit/>
          </a:bodyPr>
          <a:lstStyle/>
          <a:p>
            <a:r>
              <a:rPr lang="ru-RU" b="1">
                <a:solidFill>
                  <a:srgbClr val="0000FF"/>
                </a:solidFill>
                <a:effectLst>
                  <a:outerShdw blurRad="38100" dist="38100" dir="2700000" algn="tl">
                    <a:srgbClr val="C0C0C0"/>
                  </a:outerShdw>
                </a:effectLst>
              </a:rPr>
              <a:t>МАСТЕР-КЛАССЫ:</a:t>
            </a:r>
          </a:p>
        </p:txBody>
      </p:sp>
      <p:sp>
        <p:nvSpPr>
          <p:cNvPr id="62651" name="Rectangle 187"/>
          <p:cNvSpPr>
            <a:spLocks noChangeArrowheads="1"/>
          </p:cNvSpPr>
          <p:nvPr/>
        </p:nvSpPr>
        <p:spPr bwMode="auto">
          <a:xfrm>
            <a:off x="573088" y="3670300"/>
            <a:ext cx="8145462" cy="366713"/>
          </a:xfrm>
          <a:prstGeom prst="rect">
            <a:avLst/>
          </a:prstGeom>
          <a:noFill/>
          <a:ln w="9525">
            <a:noFill/>
            <a:miter lim="800000"/>
            <a:headEnd/>
            <a:tailEnd/>
          </a:ln>
          <a:effectLst/>
        </p:spPr>
        <p:txBody>
          <a:bodyPr wrap="none">
            <a:spAutoFit/>
          </a:bodyPr>
          <a:lstStyle/>
          <a:p>
            <a:r>
              <a:rPr lang="ru-RU" b="1"/>
              <a:t>1. Реализация требований ФГОС на уроке русского языка в 10 классе</a:t>
            </a:r>
          </a:p>
        </p:txBody>
      </p:sp>
      <p:sp>
        <p:nvSpPr>
          <p:cNvPr id="62652" name="Rectangle 188"/>
          <p:cNvSpPr>
            <a:spLocks noChangeArrowheads="1"/>
          </p:cNvSpPr>
          <p:nvPr/>
        </p:nvSpPr>
        <p:spPr bwMode="auto">
          <a:xfrm>
            <a:off x="3348038" y="4076700"/>
            <a:ext cx="5295900" cy="366713"/>
          </a:xfrm>
          <a:prstGeom prst="rect">
            <a:avLst/>
          </a:prstGeom>
          <a:noFill/>
          <a:ln w="9525">
            <a:noFill/>
            <a:miter lim="800000"/>
            <a:headEnd/>
            <a:tailEnd/>
          </a:ln>
          <a:effectLst/>
        </p:spPr>
        <p:txBody>
          <a:bodyPr wrap="none">
            <a:spAutoFit/>
          </a:bodyPr>
          <a:lstStyle/>
          <a:p>
            <a:r>
              <a:rPr lang="ru-RU" b="1"/>
              <a:t>Ноябрь, МБОУ «Перовская школа-гимназия»</a:t>
            </a:r>
          </a:p>
        </p:txBody>
      </p:sp>
      <p:sp>
        <p:nvSpPr>
          <p:cNvPr id="62654" name="Rectangle 190"/>
          <p:cNvSpPr>
            <a:spLocks noChangeArrowheads="1"/>
          </p:cNvSpPr>
          <p:nvPr/>
        </p:nvSpPr>
        <p:spPr bwMode="auto">
          <a:xfrm>
            <a:off x="512763" y="4621213"/>
            <a:ext cx="7662862" cy="366712"/>
          </a:xfrm>
          <a:prstGeom prst="rect">
            <a:avLst/>
          </a:prstGeom>
          <a:noFill/>
          <a:ln w="9525">
            <a:noFill/>
            <a:miter lim="800000"/>
            <a:headEnd/>
            <a:tailEnd/>
          </a:ln>
          <a:effectLst/>
        </p:spPr>
        <p:txBody>
          <a:bodyPr wrap="none">
            <a:spAutoFit/>
          </a:bodyPr>
          <a:lstStyle/>
          <a:p>
            <a:r>
              <a:rPr lang="ru-RU" b="1"/>
              <a:t>2. Алгоритмы подготовки к декабрьскому сочинению в 11 классе</a:t>
            </a:r>
          </a:p>
        </p:txBody>
      </p:sp>
      <p:sp>
        <p:nvSpPr>
          <p:cNvPr id="62657" name="Rectangle 193"/>
          <p:cNvSpPr>
            <a:spLocks noChangeArrowheads="1"/>
          </p:cNvSpPr>
          <p:nvPr/>
        </p:nvSpPr>
        <p:spPr bwMode="auto">
          <a:xfrm>
            <a:off x="2916238" y="5084763"/>
            <a:ext cx="5343525" cy="366712"/>
          </a:xfrm>
          <a:prstGeom prst="rect">
            <a:avLst/>
          </a:prstGeom>
          <a:noFill/>
          <a:ln w="9525">
            <a:noFill/>
            <a:miter lim="800000"/>
            <a:headEnd/>
            <a:tailEnd/>
          </a:ln>
          <a:effectLst/>
        </p:spPr>
        <p:txBody>
          <a:bodyPr wrap="none">
            <a:spAutoFit/>
          </a:bodyPr>
          <a:lstStyle/>
          <a:p>
            <a:r>
              <a:rPr lang="ru-RU" b="1"/>
              <a:t>Ноябрь, МБОУ «Молодёжненская школа №2»</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450" y="1341438"/>
            <a:ext cx="3024188"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4515" name="Объект 3"/>
          <p:cNvPicPr>
            <a:picLocks noGrp="1" noChangeAspect="1"/>
          </p:cNvPicPr>
          <p:nvPr>
            <p:ph idx="4294967295"/>
          </p:nvPr>
        </p:nvPicPr>
        <p:blipFill>
          <a:blip r:embed="rId2"/>
          <a:srcRect/>
          <a:stretch>
            <a:fillRect/>
          </a:stretch>
        </p:blipFill>
        <p:spPr>
          <a:xfrm>
            <a:off x="0" y="0"/>
            <a:ext cx="9144000" cy="6884988"/>
          </a:xfrm>
        </p:spPr>
      </p:pic>
      <p:sp>
        <p:nvSpPr>
          <p:cNvPr id="64647" name="Rectangle 135"/>
          <p:cNvSpPr>
            <a:spLocks noChangeArrowheads="1"/>
          </p:cNvSpPr>
          <p:nvPr/>
        </p:nvSpPr>
        <p:spPr bwMode="auto">
          <a:xfrm>
            <a:off x="1116013" y="520700"/>
            <a:ext cx="877887" cy="457200"/>
          </a:xfrm>
          <a:prstGeom prst="rect">
            <a:avLst/>
          </a:prstGeom>
          <a:noFill/>
          <a:ln w="9525">
            <a:noFill/>
            <a:miter lim="800000"/>
            <a:headEnd/>
            <a:tailEnd/>
          </a:ln>
          <a:effectLst/>
        </p:spPr>
        <p:txBody>
          <a:bodyPr wrap="none">
            <a:spAutoFit/>
          </a:bodyPr>
          <a:lstStyle/>
          <a:p>
            <a:r>
              <a:rPr lang="ru-RU" sz="2400" b="1">
                <a:solidFill>
                  <a:srgbClr val="0000FF"/>
                </a:solidFill>
              </a:rPr>
              <a:t>РМО</a:t>
            </a:r>
          </a:p>
        </p:txBody>
      </p:sp>
      <p:sp>
        <p:nvSpPr>
          <p:cNvPr id="64655" name="Rectangle 143"/>
          <p:cNvSpPr>
            <a:spLocks noChangeArrowheads="1"/>
          </p:cNvSpPr>
          <p:nvPr/>
        </p:nvSpPr>
        <p:spPr bwMode="auto">
          <a:xfrm>
            <a:off x="468313" y="1052513"/>
            <a:ext cx="8439150" cy="1190625"/>
          </a:xfrm>
          <a:prstGeom prst="rect">
            <a:avLst/>
          </a:prstGeom>
          <a:noFill/>
          <a:ln w="9525">
            <a:noFill/>
            <a:miter lim="800000"/>
            <a:headEnd/>
            <a:tailEnd/>
          </a:ln>
          <a:effectLst/>
        </p:spPr>
        <p:txBody>
          <a:bodyPr>
            <a:spAutoFit/>
          </a:bodyPr>
          <a:lstStyle/>
          <a:p>
            <a:pPr marL="342900" indent="-342900">
              <a:buFontTx/>
              <a:buAutoNum type="arabicPeriod"/>
            </a:pPr>
            <a:r>
              <a:rPr lang="ru-RU" b="1"/>
              <a:t>Актуальные проблемы планирования и организации деятельности школьного методического объединения (кафедры).</a:t>
            </a:r>
          </a:p>
          <a:p>
            <a:pPr marL="342900" indent="-342900" algn="r"/>
            <a:r>
              <a:rPr lang="ru-RU" b="1"/>
              <a:t>Октябрь, МБОУ «Мирновская школа №2»</a:t>
            </a:r>
          </a:p>
          <a:p>
            <a:pPr marL="342900" indent="-342900"/>
            <a:endParaRPr lang="ru-RU" b="1"/>
          </a:p>
        </p:txBody>
      </p:sp>
      <p:sp>
        <p:nvSpPr>
          <p:cNvPr id="64658" name="Rectangle 146"/>
          <p:cNvSpPr>
            <a:spLocks noChangeArrowheads="1"/>
          </p:cNvSpPr>
          <p:nvPr/>
        </p:nvSpPr>
        <p:spPr bwMode="auto">
          <a:xfrm>
            <a:off x="539750" y="2349500"/>
            <a:ext cx="8280400" cy="1190625"/>
          </a:xfrm>
          <a:prstGeom prst="rect">
            <a:avLst/>
          </a:prstGeom>
          <a:noFill/>
          <a:ln w="9525">
            <a:noFill/>
            <a:miter lim="800000"/>
            <a:headEnd/>
            <a:tailEnd/>
          </a:ln>
          <a:effectLst/>
        </p:spPr>
        <p:txBody>
          <a:bodyPr>
            <a:spAutoFit/>
          </a:bodyPr>
          <a:lstStyle/>
          <a:p>
            <a:r>
              <a:rPr lang="ru-RU" b="1"/>
              <a:t>2. Методические аспекты подготовки учащихся к ОГЭ, ЕГЭ по русскому языку и литературе</a:t>
            </a:r>
          </a:p>
          <a:p>
            <a:pPr algn="r"/>
            <a:r>
              <a:rPr lang="ru-RU" b="1"/>
              <a:t>Ноябрь, МБОУ «Добровская школа-гимназия»</a:t>
            </a:r>
          </a:p>
          <a:p>
            <a:endParaRPr lang="ru-RU" b="1"/>
          </a:p>
        </p:txBody>
      </p:sp>
      <p:sp>
        <p:nvSpPr>
          <p:cNvPr id="64661" name="Rectangle 149"/>
          <p:cNvSpPr>
            <a:spLocks noChangeArrowheads="1"/>
          </p:cNvSpPr>
          <p:nvPr/>
        </p:nvSpPr>
        <p:spPr bwMode="auto">
          <a:xfrm>
            <a:off x="539750" y="3573463"/>
            <a:ext cx="8280400" cy="1465262"/>
          </a:xfrm>
          <a:prstGeom prst="rect">
            <a:avLst/>
          </a:prstGeom>
          <a:noFill/>
          <a:ln w="9525">
            <a:noFill/>
            <a:miter lim="800000"/>
            <a:headEnd/>
            <a:tailEnd/>
          </a:ln>
          <a:effectLst/>
        </p:spPr>
        <p:txBody>
          <a:bodyPr>
            <a:spAutoFit/>
          </a:bodyPr>
          <a:lstStyle/>
          <a:p>
            <a:r>
              <a:rPr lang="ru-RU" b="1"/>
              <a:t>3. Повышение уровня профессиональной компетентности педагогов посредством сетевого взаимодействия. Из опыта работы аттестуемых учителей</a:t>
            </a:r>
          </a:p>
          <a:p>
            <a:pPr algn="r"/>
            <a:r>
              <a:rPr lang="ru-RU" b="1"/>
              <a:t>Январь, МБОУ «Гвардейская школа-гимназия №3»</a:t>
            </a:r>
          </a:p>
          <a:p>
            <a:endParaRPr lang="ru-RU" b="1"/>
          </a:p>
        </p:txBody>
      </p:sp>
      <p:sp>
        <p:nvSpPr>
          <p:cNvPr id="64663" name="Rectangle 151"/>
          <p:cNvSpPr>
            <a:spLocks noChangeArrowheads="1"/>
          </p:cNvSpPr>
          <p:nvPr/>
        </p:nvSpPr>
        <p:spPr bwMode="auto">
          <a:xfrm>
            <a:off x="582613" y="4892675"/>
            <a:ext cx="8310562" cy="915988"/>
          </a:xfrm>
          <a:prstGeom prst="rect">
            <a:avLst/>
          </a:prstGeom>
          <a:noFill/>
          <a:ln w="9525">
            <a:noFill/>
            <a:miter lim="800000"/>
            <a:headEnd/>
            <a:tailEnd/>
          </a:ln>
          <a:effectLst/>
        </p:spPr>
        <p:txBody>
          <a:bodyPr>
            <a:spAutoFit/>
          </a:bodyPr>
          <a:lstStyle/>
          <a:p>
            <a:r>
              <a:rPr lang="ru-RU" b="1"/>
              <a:t>4. Анализ деятельности РМО в 2020/2021 учебном году</a:t>
            </a:r>
          </a:p>
          <a:p>
            <a:pPr algn="r"/>
            <a:r>
              <a:rPr lang="ru-RU" b="1"/>
              <a:t>Апрель, МБОУ «Мирновская школа №2»</a:t>
            </a:r>
          </a:p>
          <a:p>
            <a:pPr algn="r"/>
            <a:endParaRPr lang="ru-RU" b="1"/>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450" y="1341438"/>
            <a:ext cx="3024188"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5539" name="Объект 3"/>
          <p:cNvPicPr>
            <a:picLocks noGrp="1" noChangeAspect="1"/>
          </p:cNvPicPr>
          <p:nvPr>
            <p:ph idx="4294967295"/>
          </p:nvPr>
        </p:nvPicPr>
        <p:blipFill>
          <a:blip r:embed="rId2"/>
          <a:srcRect/>
          <a:stretch>
            <a:fillRect/>
          </a:stretch>
        </p:blipFill>
        <p:spPr>
          <a:xfrm>
            <a:off x="0" y="0"/>
            <a:ext cx="9144000" cy="6884988"/>
          </a:xfrm>
        </p:spPr>
      </p:pic>
      <p:sp>
        <p:nvSpPr>
          <p:cNvPr id="65678" name="Rectangle 142"/>
          <p:cNvSpPr>
            <a:spLocks noChangeArrowheads="1"/>
          </p:cNvSpPr>
          <p:nvPr/>
        </p:nvSpPr>
        <p:spPr bwMode="auto">
          <a:xfrm>
            <a:off x="395288" y="303213"/>
            <a:ext cx="8424862" cy="701675"/>
          </a:xfrm>
          <a:prstGeom prst="rect">
            <a:avLst/>
          </a:prstGeom>
          <a:noFill/>
          <a:ln w="9525">
            <a:noFill/>
            <a:miter lim="800000"/>
            <a:headEnd/>
            <a:tailEnd/>
          </a:ln>
          <a:effectLst/>
        </p:spPr>
        <p:txBody>
          <a:bodyPr anchor="ctr">
            <a:spAutoFit/>
          </a:bodyPr>
          <a:lstStyle/>
          <a:p>
            <a:pPr algn="ctr"/>
            <a:r>
              <a:rPr lang="ru-RU" sz="2000" b="1" u="sng">
                <a:solidFill>
                  <a:srgbClr val="CC0000"/>
                </a:solidFill>
                <a:effectLst>
                  <a:outerShdw blurRad="38100" dist="38100" dir="2700000" algn="tl">
                    <a:srgbClr val="C0C0C0"/>
                  </a:outerShdw>
                </a:effectLst>
              </a:rPr>
              <a:t>II. Изучение состояния образовательного процесса</a:t>
            </a:r>
            <a:endParaRPr lang="ru-RU" sz="2000" b="1">
              <a:solidFill>
                <a:srgbClr val="CC0000"/>
              </a:solidFill>
              <a:effectLst>
                <a:outerShdw blurRad="38100" dist="38100" dir="2700000" algn="tl">
                  <a:srgbClr val="C0C0C0"/>
                </a:outerShdw>
              </a:effectLst>
            </a:endParaRPr>
          </a:p>
          <a:p>
            <a:pPr algn="ctr"/>
            <a:r>
              <a:rPr lang="ru-RU" sz="2000" b="1" u="sng">
                <a:solidFill>
                  <a:srgbClr val="CC0000"/>
                </a:solidFill>
                <a:effectLst>
                  <a:outerShdw blurRad="38100" dist="38100" dir="2700000" algn="tl">
                    <a:srgbClr val="C0C0C0"/>
                  </a:outerShdw>
                </a:effectLst>
              </a:rPr>
              <a:t>и оказание методической помощи</a:t>
            </a:r>
          </a:p>
        </p:txBody>
      </p:sp>
      <p:sp>
        <p:nvSpPr>
          <p:cNvPr id="65679" name="Rectangle 143"/>
          <p:cNvSpPr>
            <a:spLocks noChangeArrowheads="1"/>
          </p:cNvSpPr>
          <p:nvPr/>
        </p:nvSpPr>
        <p:spPr bwMode="auto">
          <a:xfrm>
            <a:off x="468313" y="1125538"/>
            <a:ext cx="8208962" cy="701675"/>
          </a:xfrm>
          <a:prstGeom prst="rect">
            <a:avLst/>
          </a:prstGeom>
          <a:noFill/>
          <a:ln w="9525">
            <a:noFill/>
            <a:miter lim="800000"/>
            <a:headEnd/>
            <a:tailEnd/>
          </a:ln>
          <a:effectLst/>
        </p:spPr>
        <p:txBody>
          <a:bodyPr>
            <a:spAutoFit/>
          </a:bodyPr>
          <a:lstStyle/>
          <a:p>
            <a:r>
              <a:rPr lang="ru-RU" sz="2000" b="1" i="1">
                <a:solidFill>
                  <a:srgbClr val="07077F"/>
                </a:solidFill>
                <a:effectLst>
                  <a:outerShdw blurRad="38100" dist="38100" dir="2700000" algn="tl">
                    <a:srgbClr val="C0C0C0"/>
                  </a:outerShdw>
                </a:effectLst>
              </a:rPr>
              <a:t>Реализация требований ФГОС на уроках русского языка и литературы в 5 классе, преемственность в обучении</a:t>
            </a:r>
          </a:p>
        </p:txBody>
      </p:sp>
      <p:sp>
        <p:nvSpPr>
          <p:cNvPr id="65680" name="Rectangle 144"/>
          <p:cNvSpPr>
            <a:spLocks noChangeArrowheads="1"/>
          </p:cNvSpPr>
          <p:nvPr/>
        </p:nvSpPr>
        <p:spPr bwMode="auto">
          <a:xfrm>
            <a:off x="539750" y="1916113"/>
            <a:ext cx="1106488" cy="366712"/>
          </a:xfrm>
          <a:prstGeom prst="rect">
            <a:avLst/>
          </a:prstGeom>
          <a:noFill/>
          <a:ln w="9525">
            <a:noFill/>
            <a:miter lim="800000"/>
            <a:headEnd/>
            <a:tailEnd/>
          </a:ln>
          <a:effectLst/>
        </p:spPr>
        <p:txBody>
          <a:bodyPr wrap="none">
            <a:spAutoFit/>
          </a:bodyPr>
          <a:lstStyle/>
          <a:p>
            <a:r>
              <a:rPr lang="ru-RU" b="1"/>
              <a:t>октябрь</a:t>
            </a:r>
          </a:p>
        </p:txBody>
      </p:sp>
      <p:sp>
        <p:nvSpPr>
          <p:cNvPr id="65682" name="Rectangle 146"/>
          <p:cNvSpPr>
            <a:spLocks noChangeArrowheads="1"/>
          </p:cNvSpPr>
          <p:nvPr/>
        </p:nvSpPr>
        <p:spPr bwMode="auto">
          <a:xfrm>
            <a:off x="1763713" y="2060575"/>
            <a:ext cx="4562475" cy="1190625"/>
          </a:xfrm>
          <a:prstGeom prst="rect">
            <a:avLst/>
          </a:prstGeom>
          <a:noFill/>
          <a:ln w="9525">
            <a:noFill/>
            <a:miter lim="800000"/>
            <a:headEnd/>
            <a:tailEnd/>
          </a:ln>
          <a:effectLst/>
        </p:spPr>
        <p:txBody>
          <a:bodyPr>
            <a:spAutoFit/>
          </a:bodyPr>
          <a:lstStyle/>
          <a:p>
            <a:r>
              <a:rPr lang="ru-RU" b="1"/>
              <a:t>МБОУ «Мирновская школа №1»</a:t>
            </a:r>
          </a:p>
          <a:p>
            <a:r>
              <a:rPr lang="ru-RU" b="1"/>
              <a:t>МБОУ «Перевальненская школа»</a:t>
            </a:r>
          </a:p>
          <a:p>
            <a:r>
              <a:rPr lang="ru-RU" b="1"/>
              <a:t>МБОУ «Чистенская школа-гимназия»</a:t>
            </a:r>
          </a:p>
          <a:p>
            <a:r>
              <a:rPr lang="ru-RU" b="1">
                <a:solidFill>
                  <a:srgbClr val="800000"/>
                </a:solidFill>
              </a:rPr>
              <a:t>МБОУ «Пожарская школа»</a:t>
            </a:r>
          </a:p>
        </p:txBody>
      </p:sp>
      <p:sp>
        <p:nvSpPr>
          <p:cNvPr id="65685" name="Rectangle 149"/>
          <p:cNvSpPr>
            <a:spLocks noChangeArrowheads="1"/>
          </p:cNvSpPr>
          <p:nvPr/>
        </p:nvSpPr>
        <p:spPr bwMode="auto">
          <a:xfrm>
            <a:off x="539750" y="3284538"/>
            <a:ext cx="1017588" cy="366712"/>
          </a:xfrm>
          <a:prstGeom prst="rect">
            <a:avLst/>
          </a:prstGeom>
          <a:noFill/>
          <a:ln w="9525">
            <a:noFill/>
            <a:miter lim="800000"/>
            <a:headEnd/>
            <a:tailEnd/>
          </a:ln>
          <a:effectLst/>
        </p:spPr>
        <p:txBody>
          <a:bodyPr wrap="none">
            <a:spAutoFit/>
          </a:bodyPr>
          <a:lstStyle/>
          <a:p>
            <a:r>
              <a:rPr lang="ru-RU" b="1"/>
              <a:t>ноябрь</a:t>
            </a:r>
          </a:p>
        </p:txBody>
      </p:sp>
      <p:sp>
        <p:nvSpPr>
          <p:cNvPr id="65706" name="Rectangle 170"/>
          <p:cNvSpPr>
            <a:spLocks noChangeArrowheads="1"/>
          </p:cNvSpPr>
          <p:nvPr/>
        </p:nvSpPr>
        <p:spPr bwMode="auto">
          <a:xfrm>
            <a:off x="1692275" y="3429000"/>
            <a:ext cx="5832475" cy="915988"/>
          </a:xfrm>
          <a:prstGeom prst="rect">
            <a:avLst/>
          </a:prstGeom>
          <a:noFill/>
          <a:ln w="9525">
            <a:noFill/>
            <a:miter lim="800000"/>
            <a:headEnd/>
            <a:tailEnd/>
          </a:ln>
          <a:effectLst/>
        </p:spPr>
        <p:txBody>
          <a:bodyPr>
            <a:spAutoFit/>
          </a:bodyPr>
          <a:lstStyle/>
          <a:p>
            <a:r>
              <a:rPr lang="ru-RU" b="1"/>
              <a:t>МБОУ «Гвардейская школа-гимназия №2»</a:t>
            </a:r>
          </a:p>
          <a:p>
            <a:r>
              <a:rPr lang="ru-RU" b="1"/>
              <a:t>МБОУ «Трудовская школа»</a:t>
            </a:r>
          </a:p>
          <a:p>
            <a:r>
              <a:rPr lang="ru-RU" b="1">
                <a:solidFill>
                  <a:srgbClr val="800000"/>
                </a:solidFill>
              </a:rPr>
              <a:t>МБОУ «Залесская школа»</a:t>
            </a:r>
          </a:p>
        </p:txBody>
      </p:sp>
      <p:sp>
        <p:nvSpPr>
          <p:cNvPr id="65736" name="Rectangle 200"/>
          <p:cNvSpPr>
            <a:spLocks noChangeArrowheads="1"/>
          </p:cNvSpPr>
          <p:nvPr/>
        </p:nvSpPr>
        <p:spPr bwMode="auto">
          <a:xfrm>
            <a:off x="539750" y="4508500"/>
            <a:ext cx="1204913" cy="366713"/>
          </a:xfrm>
          <a:prstGeom prst="rect">
            <a:avLst/>
          </a:prstGeom>
          <a:noFill/>
          <a:ln w="9525">
            <a:noFill/>
            <a:miter lim="800000"/>
            <a:headEnd/>
            <a:tailEnd/>
          </a:ln>
          <a:effectLst/>
        </p:spPr>
        <p:txBody>
          <a:bodyPr wrap="none">
            <a:spAutoFit/>
          </a:bodyPr>
          <a:lstStyle/>
          <a:p>
            <a:r>
              <a:rPr lang="ru-RU" b="1"/>
              <a:t>февраль</a:t>
            </a:r>
          </a:p>
        </p:txBody>
      </p:sp>
      <p:sp>
        <p:nvSpPr>
          <p:cNvPr id="65738" name="Rectangle 202"/>
          <p:cNvSpPr>
            <a:spLocks noChangeArrowheads="1"/>
          </p:cNvSpPr>
          <p:nvPr/>
        </p:nvSpPr>
        <p:spPr bwMode="auto">
          <a:xfrm>
            <a:off x="1835150" y="4581525"/>
            <a:ext cx="4562475" cy="641350"/>
          </a:xfrm>
          <a:prstGeom prst="rect">
            <a:avLst/>
          </a:prstGeom>
          <a:noFill/>
          <a:ln w="9525">
            <a:noFill/>
            <a:miter lim="800000"/>
            <a:headEnd/>
            <a:tailEnd/>
          </a:ln>
          <a:effectLst/>
        </p:spPr>
        <p:txBody>
          <a:bodyPr>
            <a:spAutoFit/>
          </a:bodyPr>
          <a:lstStyle/>
          <a:p>
            <a:r>
              <a:rPr lang="ru-RU" b="1"/>
              <a:t>МБОУ «Гвардейская школа №1»</a:t>
            </a:r>
          </a:p>
          <a:p>
            <a:r>
              <a:rPr lang="ru-RU" b="1"/>
              <a:t>МБОУ «Мирновская школа №2»</a:t>
            </a:r>
          </a:p>
        </p:txBody>
      </p:sp>
      <p:sp>
        <p:nvSpPr>
          <p:cNvPr id="65739" name="Rectangle 203"/>
          <p:cNvSpPr>
            <a:spLocks noChangeArrowheads="1"/>
          </p:cNvSpPr>
          <p:nvPr/>
        </p:nvSpPr>
        <p:spPr bwMode="auto">
          <a:xfrm>
            <a:off x="684213" y="5445125"/>
            <a:ext cx="733425" cy="366713"/>
          </a:xfrm>
          <a:prstGeom prst="rect">
            <a:avLst/>
          </a:prstGeom>
          <a:noFill/>
          <a:ln w="9525">
            <a:noFill/>
            <a:miter lim="800000"/>
            <a:headEnd/>
            <a:tailEnd/>
          </a:ln>
          <a:effectLst/>
        </p:spPr>
        <p:txBody>
          <a:bodyPr wrap="none">
            <a:spAutoFit/>
          </a:bodyPr>
          <a:lstStyle/>
          <a:p>
            <a:r>
              <a:rPr lang="ru-RU" b="1"/>
              <a:t>март</a:t>
            </a:r>
          </a:p>
        </p:txBody>
      </p:sp>
      <p:sp>
        <p:nvSpPr>
          <p:cNvPr id="65740" name="Rectangle 204"/>
          <p:cNvSpPr>
            <a:spLocks noChangeArrowheads="1"/>
          </p:cNvSpPr>
          <p:nvPr/>
        </p:nvSpPr>
        <p:spPr bwMode="auto">
          <a:xfrm>
            <a:off x="1835150" y="5516563"/>
            <a:ext cx="4562475" cy="641350"/>
          </a:xfrm>
          <a:prstGeom prst="rect">
            <a:avLst/>
          </a:prstGeom>
          <a:noFill/>
          <a:ln w="9525">
            <a:noFill/>
            <a:miter lim="800000"/>
            <a:headEnd/>
            <a:tailEnd/>
          </a:ln>
          <a:effectLst/>
        </p:spPr>
        <p:txBody>
          <a:bodyPr>
            <a:spAutoFit/>
          </a:bodyPr>
          <a:lstStyle/>
          <a:p>
            <a:r>
              <a:rPr lang="ru-RU" b="1">
                <a:solidFill>
                  <a:srgbClr val="800000"/>
                </a:solidFill>
              </a:rPr>
              <a:t>МБОУ «Пожарская школа»</a:t>
            </a:r>
            <a:endParaRPr lang="ru-RU" b="1"/>
          </a:p>
          <a:p>
            <a:r>
              <a:rPr lang="ru-RU" b="1">
                <a:solidFill>
                  <a:srgbClr val="800000"/>
                </a:solidFill>
              </a:rPr>
              <a:t>МБОУ «Залесская школа»</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Объект 3"/>
          <p:cNvPicPr>
            <a:picLocks noGrp="1" noChangeAspect="1"/>
          </p:cNvPicPr>
          <p:nvPr>
            <p:ph idx="4294967295"/>
          </p:nvPr>
        </p:nvPicPr>
        <p:blipFill>
          <a:blip r:embed="rId2"/>
          <a:srcRect/>
          <a:stretch>
            <a:fillRect/>
          </a:stretch>
        </p:blipFill>
        <p:spPr>
          <a:xfrm>
            <a:off x="0" y="0"/>
            <a:ext cx="9144000" cy="6762750"/>
          </a:xfrm>
        </p:spPr>
      </p:pic>
      <p:sp>
        <p:nvSpPr>
          <p:cNvPr id="67587" name="Заголовок 2"/>
          <p:cNvSpPr>
            <a:spLocks noGrp="1"/>
          </p:cNvSpPr>
          <p:nvPr>
            <p:ph type="title" idx="4294967295"/>
          </p:nvPr>
        </p:nvSpPr>
        <p:spPr>
          <a:xfrm>
            <a:off x="179388" y="0"/>
            <a:ext cx="8507412" cy="6858000"/>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67590" name="Rectangle 6"/>
          <p:cNvSpPr>
            <a:spLocks noChangeArrowheads="1"/>
          </p:cNvSpPr>
          <p:nvPr/>
        </p:nvSpPr>
        <p:spPr bwMode="auto">
          <a:xfrm>
            <a:off x="179388" y="1773238"/>
            <a:ext cx="8642350" cy="3749675"/>
          </a:xfrm>
          <a:prstGeom prst="rect">
            <a:avLst/>
          </a:prstGeom>
          <a:noFill/>
          <a:ln w="9525">
            <a:noFill/>
            <a:miter lim="800000"/>
            <a:headEnd/>
            <a:tailEnd/>
          </a:ln>
          <a:effectLst/>
        </p:spPr>
        <p:txBody>
          <a:bodyPr anchor="ctr">
            <a:spAutoFit/>
          </a:bodyPr>
          <a:lstStyle/>
          <a:p>
            <a:pPr indent="534988"/>
            <a:r>
              <a:rPr lang="ru-RU" sz="2000"/>
              <a:t>                В 2020-2021 учебном году преподавание русского языка и литературы в общеобразовательных организациях Республики Крым будет осуществляться:</a:t>
            </a:r>
          </a:p>
          <a:p>
            <a:pPr indent="534988"/>
            <a:r>
              <a:rPr lang="ru-RU" sz="2000"/>
              <a:t>                в </a:t>
            </a:r>
            <a:r>
              <a:rPr lang="ru-RU" sz="2000" b="1"/>
              <a:t>5-10 классах</a:t>
            </a:r>
            <a:r>
              <a:rPr lang="ru-RU" sz="2000"/>
              <a:t> – в соответствии с Федеральным государственным образовательным стандартом основного общего образования, утвержденным приказом Министерства образования и науки Российской Федерации от 17.12.2010 г. №1897 (в ред. приказа от 31.12.2015 №1577);</a:t>
            </a:r>
          </a:p>
          <a:p>
            <a:pPr indent="534988"/>
            <a:r>
              <a:rPr lang="ru-RU" sz="2000"/>
              <a:t>                в </a:t>
            </a:r>
            <a:r>
              <a:rPr lang="ru-RU" sz="2000" b="1"/>
              <a:t>11 классе</a:t>
            </a:r>
            <a:r>
              <a:rPr lang="ru-RU" sz="2000"/>
              <a:t>– в соответствии с Федеральным компонентом государственного образовательного стандарта общего образования, утвержденным приказом Министерства образования Российской Федерации от 05.03.2004 №1089 (в ред. приказа от 23.06.2015 №609)</a:t>
            </a:r>
          </a:p>
        </p:txBody>
      </p:sp>
      <p:sp>
        <p:nvSpPr>
          <p:cNvPr id="67591" name="Rectangle 7"/>
          <p:cNvSpPr>
            <a:spLocks noChangeArrowheads="1"/>
          </p:cNvSpPr>
          <p:nvPr/>
        </p:nvSpPr>
        <p:spPr bwMode="auto">
          <a:xfrm>
            <a:off x="611188" y="404813"/>
            <a:ext cx="8208962" cy="1373187"/>
          </a:xfrm>
          <a:prstGeom prst="rect">
            <a:avLst/>
          </a:prstGeom>
          <a:noFill/>
          <a:ln w="9525">
            <a:noFill/>
            <a:miter lim="800000"/>
            <a:headEnd/>
            <a:tailEnd/>
          </a:ln>
          <a:effectLst/>
        </p:spPr>
        <p:txBody>
          <a:bodyPr>
            <a:spAutoFit/>
          </a:bodyPr>
          <a:lstStyle/>
          <a:p>
            <a:pPr algn="ctr"/>
            <a:r>
              <a:rPr lang="ru-RU" sz="2800" b="1">
                <a:solidFill>
                  <a:srgbClr val="CC0000"/>
                </a:solidFill>
                <a:effectLst>
                  <a:outerShdw blurRad="38100" dist="38100" dir="2700000" algn="tl">
                    <a:srgbClr val="C0C0C0"/>
                  </a:outerShdw>
                </a:effectLst>
              </a:rPr>
              <a:t>Об особенностях преподавания</a:t>
            </a:r>
          </a:p>
          <a:p>
            <a:pPr algn="ctr"/>
            <a:r>
              <a:rPr lang="ru-RU" sz="2800" b="1">
                <a:solidFill>
                  <a:srgbClr val="CC0000"/>
                </a:solidFill>
                <a:effectLst>
                  <a:outerShdw blurRad="38100" dist="38100" dir="2700000" algn="tl">
                    <a:srgbClr val="C0C0C0"/>
                  </a:outerShdw>
                </a:effectLst>
              </a:rPr>
              <a:t>русского языка и литературы </a:t>
            </a:r>
          </a:p>
          <a:p>
            <a:pPr algn="ctr"/>
            <a:r>
              <a:rPr lang="ru-RU" sz="2800" b="1">
                <a:solidFill>
                  <a:srgbClr val="CC0000"/>
                </a:solidFill>
                <a:effectLst>
                  <a:outerShdw blurRad="38100" dist="38100" dir="2700000" algn="tl">
                    <a:srgbClr val="C0C0C0"/>
                  </a:outerShdw>
                </a:effectLst>
              </a:rPr>
              <a:t>в 2020-2021 учебном году</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Объект 3"/>
          <p:cNvPicPr>
            <a:picLocks noGrp="1" noChangeAspect="1"/>
          </p:cNvPicPr>
          <p:nvPr>
            <p:ph idx="4294967295"/>
          </p:nvPr>
        </p:nvPicPr>
        <p:blipFill>
          <a:blip r:embed="rId2"/>
          <a:srcRect/>
          <a:stretch>
            <a:fillRect/>
          </a:stretch>
        </p:blipFill>
        <p:spPr>
          <a:xfrm>
            <a:off x="0" y="0"/>
            <a:ext cx="9144000" cy="6762750"/>
          </a:xfrm>
        </p:spPr>
      </p:pic>
      <p:sp>
        <p:nvSpPr>
          <p:cNvPr id="68611" name="Заголовок 2"/>
          <p:cNvSpPr>
            <a:spLocks noGrp="1"/>
          </p:cNvSpPr>
          <p:nvPr>
            <p:ph type="title" idx="4294967295"/>
          </p:nvPr>
        </p:nvSpPr>
        <p:spPr>
          <a:xfrm>
            <a:off x="179388" y="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68699" name="Line 91"/>
          <p:cNvSpPr>
            <a:spLocks noChangeShapeType="1"/>
          </p:cNvSpPr>
          <p:nvPr/>
        </p:nvSpPr>
        <p:spPr bwMode="auto">
          <a:xfrm>
            <a:off x="4400550" y="1649413"/>
            <a:ext cx="0" cy="0"/>
          </a:xfrm>
          <a:prstGeom prst="line">
            <a:avLst/>
          </a:prstGeom>
          <a:noFill/>
          <a:ln w="12700" cap="rnd">
            <a:solidFill>
              <a:srgbClr val="000000"/>
            </a:solidFill>
            <a:round/>
            <a:headEnd/>
            <a:tailEnd/>
          </a:ln>
          <a:effectLst/>
        </p:spPr>
        <p:txBody>
          <a:bodyPr/>
          <a:lstStyle/>
          <a:p>
            <a:endParaRPr lang="ru-RU"/>
          </a:p>
        </p:txBody>
      </p:sp>
      <p:graphicFrame>
        <p:nvGraphicFramePr>
          <p:cNvPr id="68849" name="Group 241"/>
          <p:cNvGraphicFramePr>
            <a:graphicFrameLocks noGrp="1"/>
          </p:cNvGraphicFramePr>
          <p:nvPr/>
        </p:nvGraphicFramePr>
        <p:xfrm>
          <a:off x="395288" y="260350"/>
          <a:ext cx="8424862" cy="4249738"/>
        </p:xfrm>
        <a:graphic>
          <a:graphicData uri="http://schemas.openxmlformats.org/drawingml/2006/table">
            <a:tbl>
              <a:tblPr/>
              <a:tblGrid>
                <a:gridCol w="3813175"/>
                <a:gridCol w="790575"/>
                <a:gridCol w="954087"/>
                <a:gridCol w="877888"/>
                <a:gridCol w="1004887"/>
                <a:gridCol w="984250"/>
              </a:tblGrid>
              <a:tr h="2746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Учебные предметы</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 часов в неделю по классам</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ФГОС</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Русский язык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русским языком обучения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Русский язык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русским языком обучения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Русский язык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обучением на родном (украинском, крымскотатарском) языке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Русский язык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обучением на родном (украинском, крымскотатарском) языке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8917" name="Group 309"/>
          <p:cNvGraphicFramePr>
            <a:graphicFrameLocks noGrp="1"/>
          </p:cNvGraphicFramePr>
          <p:nvPr/>
        </p:nvGraphicFramePr>
        <p:xfrm>
          <a:off x="395288" y="4797425"/>
          <a:ext cx="8353425" cy="1212850"/>
        </p:xfrm>
        <a:graphic>
          <a:graphicData uri="http://schemas.openxmlformats.org/drawingml/2006/table">
            <a:tbl>
              <a:tblPr/>
              <a:tblGrid>
                <a:gridCol w="2089150"/>
                <a:gridCol w="3330575"/>
                <a:gridCol w="2933700"/>
              </a:tblGrid>
              <a:tr h="27463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Учебные предметы</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 часов в неделю по классам</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ФГОС</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ФК ГОС</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10 (базовый уровень)</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11 (базовый уровень)</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Русский язык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Объект 3"/>
          <p:cNvPicPr>
            <a:picLocks noGrp="1" noChangeAspect="1"/>
          </p:cNvPicPr>
          <p:nvPr>
            <p:ph idx="1"/>
          </p:nvPr>
        </p:nvPicPr>
        <p:blipFill>
          <a:blip r:embed="rId2"/>
          <a:srcRect/>
          <a:stretch>
            <a:fillRect/>
          </a:stretch>
        </p:blipFill>
        <p:spPr>
          <a:xfrm>
            <a:off x="0" y="0"/>
            <a:ext cx="9144000" cy="6858000"/>
          </a:xfrm>
        </p:spPr>
      </p:pic>
      <p:sp>
        <p:nvSpPr>
          <p:cNvPr id="5" name="Прямоугольник 4"/>
          <p:cNvSpPr/>
          <p:nvPr/>
        </p:nvSpPr>
        <p:spPr>
          <a:xfrm>
            <a:off x="395288" y="2276475"/>
            <a:ext cx="8424862" cy="923925"/>
          </a:xfrm>
          <a:prstGeom prst="rect">
            <a:avLst/>
          </a:prstGeom>
          <a:noFill/>
        </p:spPr>
        <p:txBody>
          <a:bodyPr>
            <a:spAutoFit/>
          </a:bodyPr>
          <a:lstStyle/>
          <a:p>
            <a:pPr algn="ctr" fontAlgn="auto">
              <a:spcBef>
                <a:spcPts val="0"/>
              </a:spcBef>
              <a:spcAft>
                <a:spcPts val="0"/>
              </a:spcAft>
              <a:defRPr/>
            </a:pPr>
            <a:endParaRPr lang="ru-RU" sz="5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375" name="Rectangle 15"/>
          <p:cNvSpPr>
            <a:spLocks noChangeArrowheads="1"/>
          </p:cNvSpPr>
          <p:nvPr/>
        </p:nvSpPr>
        <p:spPr bwMode="auto">
          <a:xfrm>
            <a:off x="623888" y="333375"/>
            <a:ext cx="7839075" cy="457200"/>
          </a:xfrm>
          <a:prstGeom prst="rect">
            <a:avLst/>
          </a:prstGeom>
          <a:noFill/>
          <a:ln w="9525">
            <a:noFill/>
            <a:miter lim="800000"/>
            <a:headEnd/>
            <a:tailEnd/>
          </a:ln>
          <a:effectLst/>
        </p:spPr>
        <p:txBody>
          <a:bodyPr wrap="none">
            <a:spAutoFit/>
          </a:bodyPr>
          <a:lstStyle/>
          <a:p>
            <a:pPr algn="ctr"/>
            <a:r>
              <a:rPr lang="ru-RU" sz="2400" b="1" i="1">
                <a:solidFill>
                  <a:srgbClr val="07077F"/>
                </a:solidFill>
                <a:effectLst>
                  <a:outerShdw blurRad="38100" dist="38100" dir="2700000" algn="tl">
                    <a:srgbClr val="C0C0C0"/>
                  </a:outerShdw>
                </a:effectLst>
              </a:rPr>
              <a:t>Основные результаты в 2019/2020 учебном году</a:t>
            </a:r>
          </a:p>
        </p:txBody>
      </p:sp>
      <p:sp>
        <p:nvSpPr>
          <p:cNvPr id="15376" name="Rectangle 16"/>
          <p:cNvSpPr>
            <a:spLocks noChangeArrowheads="1"/>
          </p:cNvSpPr>
          <p:nvPr/>
        </p:nvSpPr>
        <p:spPr bwMode="auto">
          <a:xfrm>
            <a:off x="395288" y="1095375"/>
            <a:ext cx="6896100" cy="457200"/>
          </a:xfrm>
          <a:prstGeom prst="rect">
            <a:avLst/>
          </a:prstGeom>
          <a:noFill/>
          <a:ln w="9525">
            <a:noFill/>
            <a:miter lim="800000"/>
            <a:headEnd/>
            <a:tailEnd/>
          </a:ln>
          <a:effectLst/>
        </p:spPr>
        <p:txBody>
          <a:bodyPr wrap="none" anchor="ctr">
            <a:spAutoFit/>
          </a:bodyPr>
          <a:lstStyle/>
          <a:p>
            <a:pPr algn="just"/>
            <a:r>
              <a:rPr lang="ru-RU" sz="2400" b="1" i="1">
                <a:solidFill>
                  <a:srgbClr val="CC0000"/>
                </a:solidFill>
                <a:effectLst>
                  <a:outerShdw blurRad="38100" dist="38100" dir="2700000" algn="tl">
                    <a:srgbClr val="C0C0C0"/>
                  </a:outerShdw>
                </a:effectLst>
              </a:rPr>
              <a:t>Конкурсы педагогического мастерства:</a:t>
            </a:r>
          </a:p>
        </p:txBody>
      </p:sp>
      <p:sp>
        <p:nvSpPr>
          <p:cNvPr id="15377" name="Rectangle 17"/>
          <p:cNvSpPr>
            <a:spLocks noChangeArrowheads="1"/>
          </p:cNvSpPr>
          <p:nvPr/>
        </p:nvSpPr>
        <p:spPr bwMode="auto">
          <a:xfrm>
            <a:off x="250825" y="1628775"/>
            <a:ext cx="8305800" cy="2530475"/>
          </a:xfrm>
          <a:prstGeom prst="rect">
            <a:avLst/>
          </a:prstGeom>
          <a:noFill/>
          <a:ln w="9525">
            <a:noFill/>
            <a:miter lim="800000"/>
            <a:headEnd/>
            <a:tailEnd/>
          </a:ln>
          <a:effectLst/>
        </p:spPr>
        <p:txBody>
          <a:bodyPr anchor="ctr">
            <a:spAutoFit/>
          </a:bodyPr>
          <a:lstStyle/>
          <a:p>
            <a:r>
              <a:rPr lang="ru-RU"/>
              <a:t>- </a:t>
            </a:r>
            <a:r>
              <a:rPr lang="ru-RU" sz="2000" b="1" i="1">
                <a:solidFill>
                  <a:srgbClr val="0000FF"/>
                </a:solidFill>
              </a:rPr>
              <a:t>«Учитель года-2020»</a:t>
            </a:r>
            <a:r>
              <a:rPr lang="ru-RU" sz="2000" b="1">
                <a:solidFill>
                  <a:srgbClr val="0000FF"/>
                </a:solidFill>
              </a:rPr>
              <a:t>:</a:t>
            </a:r>
            <a:r>
              <a:rPr lang="ru-RU" sz="2000" b="1"/>
              <a:t> призёр муниципального этапа – Салтыкова А.Н., учитель русского языка и литературы МБОУ «Чистенская школа-гимназия».</a:t>
            </a:r>
          </a:p>
          <a:p>
            <a:pPr>
              <a:buFontTx/>
              <a:buChar char="-"/>
            </a:pPr>
            <a:r>
              <a:rPr lang="ru-RU" sz="2000" b="1" i="1">
                <a:solidFill>
                  <a:srgbClr val="0000FF"/>
                </a:solidFill>
              </a:rPr>
              <a:t>«Учитель здоровья-2020»:</a:t>
            </a:r>
            <a:r>
              <a:rPr lang="ru-RU" sz="2000" b="1"/>
              <a:t> лауреат муниципального этапа – Нытник И.В., учитель русского языка и литературы МБОУ «Урожайновская школа».</a:t>
            </a:r>
          </a:p>
          <a:p>
            <a:pPr>
              <a:buFontTx/>
              <a:buChar char="-"/>
            </a:pPr>
            <a:r>
              <a:rPr lang="ru-RU" sz="2000" b="1"/>
              <a:t> </a:t>
            </a:r>
            <a:r>
              <a:rPr lang="ru-RU" sz="2000" b="1" i="1">
                <a:solidFill>
                  <a:srgbClr val="0000FF"/>
                </a:solidFill>
              </a:rPr>
              <a:t>«За нравственный подвиг учителя»</a:t>
            </a:r>
            <a:r>
              <a:rPr lang="ru-RU" sz="2000" b="1"/>
              <a:t> - победитель республиканского этапа Бондарчук А.В.</a:t>
            </a:r>
          </a:p>
        </p:txBody>
      </p:sp>
      <p:sp>
        <p:nvSpPr>
          <p:cNvPr id="15378" name="Rectangle 18"/>
          <p:cNvSpPr>
            <a:spLocks noChangeArrowheads="1"/>
          </p:cNvSpPr>
          <p:nvPr/>
        </p:nvSpPr>
        <p:spPr bwMode="auto">
          <a:xfrm>
            <a:off x="250825" y="4437063"/>
            <a:ext cx="8569325" cy="641350"/>
          </a:xfrm>
          <a:prstGeom prst="rect">
            <a:avLst/>
          </a:prstGeom>
          <a:noFill/>
          <a:ln w="9525">
            <a:noFill/>
            <a:miter lim="800000"/>
            <a:headEnd/>
            <a:tailEnd/>
          </a:ln>
          <a:effectLst/>
        </p:spPr>
        <p:txBody>
          <a:bodyPr anchor="ctr">
            <a:spAutoFit/>
          </a:bodyPr>
          <a:lstStyle/>
          <a:p>
            <a:pPr algn="just"/>
            <a:r>
              <a:rPr lang="ru-RU" b="1"/>
              <a:t>На уровне района обобщён педагогический опыт Босько Т.Ю., учителя русского языка и литературы МБОУ «Гвардейская школа №1».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Объект 3"/>
          <p:cNvPicPr>
            <a:picLocks noGrp="1" noChangeAspect="1"/>
          </p:cNvPicPr>
          <p:nvPr>
            <p:ph idx="4294967295"/>
          </p:nvPr>
        </p:nvPicPr>
        <p:blipFill>
          <a:blip r:embed="rId2"/>
          <a:srcRect/>
          <a:stretch>
            <a:fillRect/>
          </a:stretch>
        </p:blipFill>
        <p:spPr>
          <a:xfrm>
            <a:off x="0" y="0"/>
            <a:ext cx="9144000" cy="6762750"/>
          </a:xfrm>
        </p:spPr>
      </p:pic>
      <p:sp>
        <p:nvSpPr>
          <p:cNvPr id="72707" name="Заголовок 2"/>
          <p:cNvSpPr>
            <a:spLocks noGrp="1"/>
          </p:cNvSpPr>
          <p:nvPr>
            <p:ph type="title" idx="4294967295"/>
          </p:nvPr>
        </p:nvSpPr>
        <p:spPr>
          <a:xfrm>
            <a:off x="179388" y="0"/>
            <a:ext cx="8713787"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72710" name="Rectangle 6"/>
          <p:cNvSpPr>
            <a:spLocks noChangeArrowheads="1"/>
          </p:cNvSpPr>
          <p:nvPr/>
        </p:nvSpPr>
        <p:spPr bwMode="auto">
          <a:xfrm>
            <a:off x="349250" y="319088"/>
            <a:ext cx="8377238" cy="396875"/>
          </a:xfrm>
          <a:prstGeom prst="rect">
            <a:avLst/>
          </a:prstGeom>
          <a:noFill/>
          <a:ln w="9525">
            <a:noFill/>
            <a:miter lim="800000"/>
            <a:headEnd/>
            <a:tailEnd/>
          </a:ln>
          <a:effectLst/>
        </p:spPr>
        <p:txBody>
          <a:bodyPr wrap="none" anchor="ctr">
            <a:spAutoFit/>
          </a:bodyPr>
          <a:lstStyle/>
          <a:p>
            <a:pPr algn="ctr"/>
            <a:r>
              <a:rPr lang="ru-RU" sz="2000" b="1">
                <a:solidFill>
                  <a:srgbClr val="CC0000"/>
                </a:solidFill>
                <a:effectLst>
                  <a:outerShdw blurRad="38100" dist="38100" dir="2700000" algn="tl">
                    <a:srgbClr val="C0C0C0"/>
                  </a:outerShdw>
                </a:effectLst>
              </a:rPr>
              <a:t>Выполнение практической  части программ учебных предметов</a:t>
            </a:r>
          </a:p>
        </p:txBody>
      </p:sp>
      <p:sp>
        <p:nvSpPr>
          <p:cNvPr id="72711" name="Rectangle 7"/>
          <p:cNvSpPr>
            <a:spLocks noChangeArrowheads="1"/>
          </p:cNvSpPr>
          <p:nvPr/>
        </p:nvSpPr>
        <p:spPr bwMode="auto">
          <a:xfrm>
            <a:off x="250825" y="1012825"/>
            <a:ext cx="8569325" cy="2078038"/>
          </a:xfrm>
          <a:prstGeom prst="rect">
            <a:avLst/>
          </a:prstGeom>
          <a:noFill/>
          <a:ln w="9525">
            <a:noFill/>
            <a:miter lim="800000"/>
            <a:headEnd/>
            <a:tailEnd/>
          </a:ln>
          <a:effectLst/>
        </p:spPr>
        <p:txBody>
          <a:bodyPr anchor="ctr">
            <a:spAutoFit/>
          </a:bodyPr>
          <a:lstStyle/>
          <a:p>
            <a:pPr marL="342900" indent="-342900" algn="just">
              <a:buFontTx/>
              <a:buAutoNum type="arabicPeriod"/>
            </a:pPr>
            <a:r>
              <a:rPr lang="ru-RU" sz="1600" b="1"/>
              <a:t>Количество специальных часов по развитию речи определяется выбранным учебно-методическим комплектом (далее – УМК), авторской программой к данному УМК, а также самим учителем (</a:t>
            </a:r>
            <a:r>
              <a:rPr lang="ru-RU" sz="1600" b="1">
                <a:solidFill>
                  <a:srgbClr val="07077F"/>
                </a:solidFill>
              </a:rPr>
              <a:t>рекомендуемый объем – 10-20% от общего количества часов</a:t>
            </a:r>
            <a:r>
              <a:rPr lang="ru-RU" sz="1600" b="1"/>
              <a:t>).</a:t>
            </a:r>
          </a:p>
          <a:p>
            <a:pPr marL="342900" indent="-342900" algn="just">
              <a:buFontTx/>
              <a:buAutoNum type="arabicPeriod"/>
            </a:pPr>
            <a:r>
              <a:rPr lang="ru-RU" sz="1600" b="1"/>
              <a:t> Развитие речи является </a:t>
            </a:r>
            <a:r>
              <a:rPr lang="ru-RU" sz="1600" b="1">
                <a:solidFill>
                  <a:srgbClr val="0000FF"/>
                </a:solidFill>
              </a:rPr>
              <a:t>обязательным компонентом</a:t>
            </a:r>
            <a:r>
              <a:rPr lang="ru-RU" sz="1600" b="1"/>
              <a:t>, пронизывающим всю систему обучения русскому языку, следовательно, на каждом уроке русского языка должны создаваться условия для развития речи обучающихся, формирования коммуникативной компетентности</a:t>
            </a:r>
            <a:r>
              <a:rPr lang="ru-RU" b="1"/>
              <a:t>.</a:t>
            </a:r>
          </a:p>
        </p:txBody>
      </p:sp>
      <p:sp>
        <p:nvSpPr>
          <p:cNvPr id="73276" name="Rectangle 572"/>
          <p:cNvSpPr>
            <a:spLocks noChangeArrowheads="1"/>
          </p:cNvSpPr>
          <p:nvPr/>
        </p:nvSpPr>
        <p:spPr bwMode="auto">
          <a:xfrm>
            <a:off x="468313" y="3454400"/>
            <a:ext cx="7704137" cy="641350"/>
          </a:xfrm>
          <a:prstGeom prst="rect">
            <a:avLst/>
          </a:prstGeom>
          <a:noFill/>
          <a:ln w="9525">
            <a:noFill/>
            <a:miter lim="800000"/>
            <a:headEnd/>
            <a:tailEnd/>
          </a:ln>
          <a:effectLst/>
        </p:spPr>
        <p:txBody>
          <a:bodyPr anchor="ctr">
            <a:spAutoFit/>
          </a:bodyPr>
          <a:lstStyle/>
          <a:p>
            <a:pPr indent="449263"/>
            <a:r>
              <a:rPr lang="ru-RU" b="1">
                <a:latin typeface="Times New Roman" pitchFamily="18" charset="0"/>
                <a:cs typeface="Times New Roman" pitchFamily="18" charset="0"/>
              </a:rPr>
              <a:t>Для выполнения всех видов письменных работ обучающиеся должны иметь следующее </a:t>
            </a:r>
            <a:r>
              <a:rPr lang="ru-RU" b="1">
                <a:solidFill>
                  <a:srgbClr val="0000FF"/>
                </a:solidFill>
                <a:latin typeface="Times New Roman" pitchFamily="18" charset="0"/>
                <a:cs typeface="Times New Roman" pitchFamily="18" charset="0"/>
              </a:rPr>
              <a:t>количество тетрадей</a:t>
            </a:r>
            <a:r>
              <a:rPr lang="ru-RU">
                <a:latin typeface="Times New Roman" pitchFamily="18" charset="0"/>
                <a:cs typeface="Times New Roman" pitchFamily="18" charset="0"/>
              </a:rPr>
              <a:t>:</a:t>
            </a:r>
            <a:endParaRPr lang="ru-RU">
              <a:latin typeface="Calibri" pitchFamily="34" charset="0"/>
            </a:endParaRPr>
          </a:p>
        </p:txBody>
      </p:sp>
      <p:graphicFrame>
        <p:nvGraphicFramePr>
          <p:cNvPr id="73316" name="Group 612"/>
          <p:cNvGraphicFramePr>
            <a:graphicFrameLocks noGrp="1"/>
          </p:cNvGraphicFramePr>
          <p:nvPr/>
        </p:nvGraphicFramePr>
        <p:xfrm>
          <a:off x="250825" y="4221163"/>
          <a:ext cx="8424863" cy="1158875"/>
        </p:xfrm>
        <a:graphic>
          <a:graphicData uri="http://schemas.openxmlformats.org/drawingml/2006/table">
            <a:tbl>
              <a:tblPr/>
              <a:tblGrid>
                <a:gridCol w="1690688"/>
                <a:gridCol w="3262312"/>
                <a:gridCol w="3471863"/>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Предмет </a:t>
                      </a:r>
                      <a:endParaRPr kumimoji="0" lang="ru-RU" sz="16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5-9 классы</a:t>
                      </a:r>
                      <a:endParaRPr kumimoji="0" lang="ru-RU" sz="16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10-11 классы</a:t>
                      </a:r>
                      <a:endParaRPr kumimoji="0" lang="ru-RU" sz="16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Русский язык</a:t>
                      </a:r>
                      <a:endParaRPr kumimoji="0" lang="ru-RU" sz="16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- 2 рабочие тетради,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- 1 тетрадь для контрольных работ.</a:t>
                      </a:r>
                      <a:endParaRPr kumimoji="0" lang="ru-RU" sz="16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- 1 рабочая тетрадь;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- 1 тетрадь для контрольных работ.</a:t>
                      </a:r>
                      <a:endParaRPr kumimoji="0" lang="ru-RU" sz="16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Объект 3"/>
          <p:cNvPicPr>
            <a:picLocks noGrp="1" noChangeAspect="1"/>
          </p:cNvPicPr>
          <p:nvPr>
            <p:ph idx="4294967295"/>
          </p:nvPr>
        </p:nvPicPr>
        <p:blipFill>
          <a:blip r:embed="rId2"/>
          <a:srcRect/>
          <a:stretch>
            <a:fillRect/>
          </a:stretch>
        </p:blipFill>
        <p:spPr>
          <a:xfrm>
            <a:off x="0" y="0"/>
            <a:ext cx="9144000" cy="6762750"/>
          </a:xfrm>
        </p:spPr>
      </p:pic>
      <p:sp>
        <p:nvSpPr>
          <p:cNvPr id="71683" name="Заголовок 2"/>
          <p:cNvSpPr>
            <a:spLocks noGrp="1"/>
          </p:cNvSpPr>
          <p:nvPr>
            <p:ph type="title" idx="4294967295"/>
          </p:nvPr>
        </p:nvSpPr>
        <p:spPr>
          <a:xfrm>
            <a:off x="179388" y="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graphicFrame>
        <p:nvGraphicFramePr>
          <p:cNvPr id="72260" name="Group 580"/>
          <p:cNvGraphicFramePr>
            <a:graphicFrameLocks noGrp="1"/>
          </p:cNvGraphicFramePr>
          <p:nvPr/>
        </p:nvGraphicFramePr>
        <p:xfrm>
          <a:off x="827088" y="1404938"/>
          <a:ext cx="7777162" cy="4835525"/>
        </p:xfrm>
        <a:graphic>
          <a:graphicData uri="http://schemas.openxmlformats.org/drawingml/2006/table">
            <a:tbl>
              <a:tblPr/>
              <a:tblGrid>
                <a:gridCol w="3000375"/>
                <a:gridCol w="779462"/>
                <a:gridCol w="665163"/>
                <a:gridCol w="665162"/>
                <a:gridCol w="668338"/>
                <a:gridCol w="666750"/>
                <a:gridCol w="665162"/>
                <a:gridCol w="666750"/>
              </a:tblGrid>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Виды письменных работ</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 письменных работ по классам</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8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9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10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11 кл.</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Диктант</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Контрольная работа*</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Изложение</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Сочинение</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Углубленный уровень</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Диктант</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Контрольная работа</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Изложение </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Сочинение</a:t>
                      </a:r>
                      <a:endParaRPr kumimoji="0" lang="ru-RU" sz="2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32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2249" name="Rectangle 569"/>
          <p:cNvSpPr>
            <a:spLocks noChangeArrowheads="1"/>
          </p:cNvSpPr>
          <p:nvPr/>
        </p:nvSpPr>
        <p:spPr bwMode="auto">
          <a:xfrm>
            <a:off x="395288" y="295275"/>
            <a:ext cx="7972425" cy="1006475"/>
          </a:xfrm>
          <a:prstGeom prst="rect">
            <a:avLst/>
          </a:prstGeom>
          <a:noFill/>
          <a:ln w="9525">
            <a:noFill/>
            <a:miter lim="800000"/>
            <a:headEnd/>
            <a:tailEnd/>
          </a:ln>
          <a:effectLst/>
        </p:spPr>
        <p:txBody>
          <a:bodyPr anchor="ctr">
            <a:spAutoFit/>
          </a:bodyPr>
          <a:lstStyle/>
          <a:p>
            <a:pPr algn="just"/>
            <a:r>
              <a:rPr lang="ru-RU" sz="2400" b="1">
                <a:solidFill>
                  <a:srgbClr val="CC0000"/>
                </a:solidFill>
              </a:rPr>
              <a:t>2. Текущий контроль учащихся</a:t>
            </a:r>
          </a:p>
          <a:p>
            <a:pPr algn="ctr"/>
            <a:r>
              <a:rPr lang="ru-RU" b="1" i="1"/>
              <a:t>(в таблице представлено примерное распределение контрольных работ разных видов).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Объект 3"/>
          <p:cNvPicPr>
            <a:picLocks noGrp="1" noChangeAspect="1"/>
          </p:cNvPicPr>
          <p:nvPr>
            <p:ph idx="4294967295"/>
          </p:nvPr>
        </p:nvPicPr>
        <p:blipFill>
          <a:blip r:embed="rId2"/>
          <a:srcRect/>
          <a:stretch>
            <a:fillRect/>
          </a:stretch>
        </p:blipFill>
        <p:spPr>
          <a:xfrm>
            <a:off x="0" y="0"/>
            <a:ext cx="9144000" cy="6762750"/>
          </a:xfrm>
        </p:spPr>
      </p:pic>
      <p:sp>
        <p:nvSpPr>
          <p:cNvPr id="75779" name="Заголовок 2"/>
          <p:cNvSpPr>
            <a:spLocks noGrp="1"/>
          </p:cNvSpPr>
          <p:nvPr>
            <p:ph type="title" idx="4294967295"/>
          </p:nvPr>
        </p:nvSpPr>
        <p:spPr>
          <a:xfrm>
            <a:off x="179388" y="4445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75782" name="Rectangle 6"/>
          <p:cNvSpPr>
            <a:spLocks noChangeArrowheads="1"/>
          </p:cNvSpPr>
          <p:nvPr/>
        </p:nvSpPr>
        <p:spPr bwMode="auto">
          <a:xfrm>
            <a:off x="250825" y="688975"/>
            <a:ext cx="8713788" cy="5675313"/>
          </a:xfrm>
          <a:prstGeom prst="rect">
            <a:avLst/>
          </a:prstGeom>
          <a:noFill/>
          <a:ln w="9525">
            <a:noFill/>
            <a:miter lim="800000"/>
            <a:headEnd/>
            <a:tailEnd/>
          </a:ln>
          <a:effectLst/>
        </p:spPr>
        <p:txBody>
          <a:bodyPr anchor="ctr">
            <a:spAutoFit/>
          </a:bodyPr>
          <a:lstStyle/>
          <a:p>
            <a:pPr algn="ctr"/>
            <a:r>
              <a:rPr lang="ru-RU" sz="2400" b="1">
                <a:solidFill>
                  <a:srgbClr val="CC0000"/>
                </a:solidFill>
              </a:rPr>
              <a:t>Изучение предмета «Родной (русский) язык»</a:t>
            </a:r>
            <a:endParaRPr lang="ru-RU" sz="2400">
              <a:solidFill>
                <a:srgbClr val="CC0000"/>
              </a:solidFill>
            </a:endParaRPr>
          </a:p>
          <a:p>
            <a:pPr algn="ctr"/>
            <a:r>
              <a:rPr lang="ru-RU" b="1"/>
              <a:t>Изучение учебного предмета «Родной (русский) язык» </a:t>
            </a:r>
            <a:r>
              <a:rPr lang="ru-RU" b="1">
                <a:solidFill>
                  <a:srgbClr val="0000FF"/>
                </a:solidFill>
              </a:rPr>
              <a:t>(5-9 класс)</a:t>
            </a:r>
            <a:r>
              <a:rPr lang="ru-RU" b="1"/>
              <a:t> осуществляется на основании письма Министерства образования, науки и молодежи Республики Крым от 02.07.2019 №01-14/1817 «Методические рекомендации по формированию учебных планов общеобразовательных организаций, реализующих общеобразовательные программы, на 2019-2020 учебный год»,</a:t>
            </a:r>
          </a:p>
          <a:p>
            <a:pPr algn="ctr"/>
            <a:r>
              <a:rPr lang="ru-RU" b="1">
                <a:solidFill>
                  <a:srgbClr val="0000FF"/>
                </a:solidFill>
              </a:rPr>
              <a:t>для 10 класса</a:t>
            </a:r>
            <a:r>
              <a:rPr lang="ru-RU" b="1"/>
              <a:t> – на основании письма Министерства образования, науки и молодежи Республики Крым от 03.04 № 01-14/1134 «Об особенностях формирования учебных планов общеобразовательных организаций на 2020/2021 учебный год».</a:t>
            </a:r>
          </a:p>
          <a:p>
            <a:pPr algn="ctr"/>
            <a:r>
              <a:rPr lang="ru-RU" b="1"/>
              <a:t>При определении содержания рабочей программы учебного предмета  «Родной (русский) язык» используются положения «Примерной программы по учебному предмету «Русский родной язык» для образовательных организаций, реализующих программы основного общего образования» (одобрена решением федерального учебно-методического объединения по общему образованию протокол от 31 января 2018 года № 2/18).</a:t>
            </a:r>
          </a:p>
          <a:p>
            <a:pPr algn="ctr"/>
            <a:r>
              <a:rPr lang="ru-RU" b="1"/>
              <a:t>Дидактическое обеспечение преподавания предмета производится непосредственно учителем</a:t>
            </a:r>
            <a:r>
              <a:rPr lang="ru-RU"/>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Объект 3"/>
          <p:cNvPicPr>
            <a:picLocks noGrp="1" noChangeAspect="1"/>
          </p:cNvPicPr>
          <p:nvPr>
            <p:ph idx="4294967295"/>
          </p:nvPr>
        </p:nvPicPr>
        <p:blipFill>
          <a:blip r:embed="rId2"/>
          <a:srcRect/>
          <a:stretch>
            <a:fillRect/>
          </a:stretch>
        </p:blipFill>
        <p:spPr>
          <a:xfrm>
            <a:off x="0" y="0"/>
            <a:ext cx="9144000" cy="6762750"/>
          </a:xfrm>
        </p:spPr>
      </p:pic>
      <p:sp>
        <p:nvSpPr>
          <p:cNvPr id="74755" name="Заголовок 2"/>
          <p:cNvSpPr>
            <a:spLocks noGrp="1"/>
          </p:cNvSpPr>
          <p:nvPr>
            <p:ph type="title" idx="4294967295"/>
          </p:nvPr>
        </p:nvSpPr>
        <p:spPr>
          <a:xfrm>
            <a:off x="179388" y="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74758" name="Rectangle 6"/>
          <p:cNvSpPr>
            <a:spLocks noChangeArrowheads="1"/>
          </p:cNvSpPr>
          <p:nvPr/>
        </p:nvSpPr>
        <p:spPr bwMode="auto">
          <a:xfrm>
            <a:off x="1403350" y="333375"/>
            <a:ext cx="6237288" cy="641350"/>
          </a:xfrm>
          <a:prstGeom prst="rect">
            <a:avLst/>
          </a:prstGeom>
          <a:noFill/>
          <a:ln w="9525">
            <a:noFill/>
            <a:miter lim="800000"/>
            <a:headEnd/>
            <a:tailEnd/>
          </a:ln>
          <a:effectLst/>
        </p:spPr>
        <p:txBody>
          <a:bodyPr wrap="none" anchor="ctr">
            <a:spAutoFit/>
          </a:bodyPr>
          <a:lstStyle/>
          <a:p>
            <a:pPr algn="ctr"/>
            <a:r>
              <a:rPr lang="ru-RU" b="1">
                <a:solidFill>
                  <a:srgbClr val="CC0000"/>
                </a:solidFill>
                <a:effectLst>
                  <a:outerShdw blurRad="38100" dist="38100" dir="2700000" algn="tl">
                    <a:srgbClr val="C0C0C0"/>
                  </a:outerShdw>
                </a:effectLst>
              </a:rPr>
              <a:t>Особенности преподавания предмета «Литература» </a:t>
            </a:r>
          </a:p>
          <a:p>
            <a:pPr algn="ctr"/>
            <a:r>
              <a:rPr lang="ru-RU" b="1">
                <a:solidFill>
                  <a:srgbClr val="CC0000"/>
                </a:solidFill>
                <a:effectLst>
                  <a:outerShdw blurRad="38100" dist="38100" dir="2700000" algn="tl">
                    <a:srgbClr val="C0C0C0"/>
                  </a:outerShdw>
                </a:effectLst>
              </a:rPr>
              <a:t>в 2020 – 2021 учебном году</a:t>
            </a:r>
          </a:p>
        </p:txBody>
      </p:sp>
      <p:sp>
        <p:nvSpPr>
          <p:cNvPr id="74844" name="Line 92"/>
          <p:cNvSpPr>
            <a:spLocks noChangeShapeType="1"/>
          </p:cNvSpPr>
          <p:nvPr/>
        </p:nvSpPr>
        <p:spPr bwMode="auto">
          <a:xfrm>
            <a:off x="4327525" y="1558925"/>
            <a:ext cx="0" cy="0"/>
          </a:xfrm>
          <a:prstGeom prst="line">
            <a:avLst/>
          </a:prstGeom>
          <a:noFill/>
          <a:ln w="12700" cap="rnd">
            <a:solidFill>
              <a:srgbClr val="000000"/>
            </a:solidFill>
            <a:round/>
            <a:headEnd/>
            <a:tailEnd/>
          </a:ln>
          <a:effectLst/>
        </p:spPr>
        <p:txBody>
          <a:bodyPr/>
          <a:lstStyle/>
          <a:p>
            <a:endParaRPr lang="ru-RU"/>
          </a:p>
        </p:txBody>
      </p:sp>
      <p:graphicFrame>
        <p:nvGraphicFramePr>
          <p:cNvPr id="75066" name="Group 314"/>
          <p:cNvGraphicFramePr>
            <a:graphicFrameLocks noGrp="1"/>
          </p:cNvGraphicFramePr>
          <p:nvPr/>
        </p:nvGraphicFramePr>
        <p:xfrm>
          <a:off x="323850" y="981075"/>
          <a:ext cx="8496300" cy="4037013"/>
        </p:xfrm>
        <a:graphic>
          <a:graphicData uri="http://schemas.openxmlformats.org/drawingml/2006/table">
            <a:tbl>
              <a:tblPr/>
              <a:tblGrid>
                <a:gridCol w="5184775"/>
                <a:gridCol w="719138"/>
                <a:gridCol w="649287"/>
                <a:gridCol w="647700"/>
                <a:gridCol w="647700"/>
                <a:gridCol w="647700"/>
              </a:tblGrid>
              <a:tr h="27463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Учебные предметы</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 часов в неделю по классам</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ФГОС</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Литература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русским языком обучения (5-дневная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Литература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русским языком обучения(6-дневная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Литература в классах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обучением на родном (украинском, крымскотатарском) языке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Литература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 обучением на родном (украинском, крымскотатарском) языке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(6-дневная учебная неделя)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5069" name="Group 317"/>
          <p:cNvGraphicFramePr>
            <a:graphicFrameLocks noGrp="1"/>
          </p:cNvGraphicFramePr>
          <p:nvPr/>
        </p:nvGraphicFramePr>
        <p:xfrm>
          <a:off x="323850" y="5229225"/>
          <a:ext cx="8351838" cy="1212850"/>
        </p:xfrm>
        <a:graphic>
          <a:graphicData uri="http://schemas.openxmlformats.org/drawingml/2006/table">
            <a:tbl>
              <a:tblPr/>
              <a:tblGrid>
                <a:gridCol w="2420938"/>
                <a:gridCol w="3062287"/>
                <a:gridCol w="2868613"/>
              </a:tblGrid>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Учебные предметы</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 часов в неделю по классам (базовый уровень)</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ФГОС</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ФК ГОС</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Литература</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Объект 3"/>
          <p:cNvPicPr>
            <a:picLocks noGrp="1" noChangeAspect="1"/>
          </p:cNvPicPr>
          <p:nvPr>
            <p:ph idx="4294967295"/>
          </p:nvPr>
        </p:nvPicPr>
        <p:blipFill>
          <a:blip r:embed="rId2"/>
          <a:srcRect/>
          <a:stretch>
            <a:fillRect/>
          </a:stretch>
        </p:blipFill>
        <p:spPr>
          <a:xfrm>
            <a:off x="0" y="0"/>
            <a:ext cx="9144000" cy="6762750"/>
          </a:xfrm>
        </p:spPr>
      </p:pic>
      <p:sp>
        <p:nvSpPr>
          <p:cNvPr id="73731" name="Заголовок 2"/>
          <p:cNvSpPr>
            <a:spLocks noGrp="1"/>
          </p:cNvSpPr>
          <p:nvPr>
            <p:ph type="title" idx="4294967295"/>
          </p:nvPr>
        </p:nvSpPr>
        <p:spPr>
          <a:xfrm>
            <a:off x="179388" y="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73734" name="Rectangle 6"/>
          <p:cNvSpPr>
            <a:spLocks noChangeArrowheads="1"/>
          </p:cNvSpPr>
          <p:nvPr/>
        </p:nvSpPr>
        <p:spPr bwMode="auto">
          <a:xfrm>
            <a:off x="1685925" y="404813"/>
            <a:ext cx="5853113" cy="366712"/>
          </a:xfrm>
          <a:prstGeom prst="rect">
            <a:avLst/>
          </a:prstGeom>
          <a:noFill/>
          <a:ln w="9525">
            <a:noFill/>
            <a:miter lim="800000"/>
            <a:headEnd/>
            <a:tailEnd/>
          </a:ln>
          <a:effectLst/>
        </p:spPr>
        <p:txBody>
          <a:bodyPr wrap="none" anchor="ctr">
            <a:spAutoFit/>
          </a:bodyPr>
          <a:lstStyle/>
          <a:p>
            <a:pPr algn="ctr"/>
            <a:r>
              <a:rPr lang="ru-RU" b="1">
                <a:solidFill>
                  <a:srgbClr val="CC0000"/>
                </a:solidFill>
                <a:effectLst>
                  <a:outerShdw blurRad="38100" dist="38100" dir="2700000" algn="tl">
                    <a:srgbClr val="C0C0C0"/>
                  </a:outerShdw>
                </a:effectLst>
              </a:rPr>
              <a:t>Выполнение практической  части программы</a:t>
            </a:r>
          </a:p>
        </p:txBody>
      </p:sp>
      <p:graphicFrame>
        <p:nvGraphicFramePr>
          <p:cNvPr id="74190" name="Group 462"/>
          <p:cNvGraphicFramePr>
            <a:graphicFrameLocks noGrp="1"/>
          </p:cNvGraphicFramePr>
          <p:nvPr/>
        </p:nvGraphicFramePr>
        <p:xfrm>
          <a:off x="1403350" y="981075"/>
          <a:ext cx="6432550" cy="3154363"/>
        </p:xfrm>
        <a:graphic>
          <a:graphicData uri="http://schemas.openxmlformats.org/drawingml/2006/table">
            <a:tbl>
              <a:tblPr/>
              <a:tblGrid>
                <a:gridCol w="2654300"/>
                <a:gridCol w="539750"/>
                <a:gridCol w="539750"/>
                <a:gridCol w="539750"/>
                <a:gridCol w="539750"/>
                <a:gridCol w="539750"/>
                <a:gridCol w="539750"/>
                <a:gridCol w="539750"/>
              </a:tblGrid>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Виды письменных работ по уровням обучения</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Количество письменных работ по классам</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63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6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8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9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10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11 кл.</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Классное сочинение</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Домашнее сочинение</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Контрольная работа</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Углубленный (профильный)уровень</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Классное сочинение</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Домашнее сочинение</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Контрольная работа</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4231" name="Group 503"/>
          <p:cNvGraphicFramePr>
            <a:graphicFrameLocks noGrp="1"/>
          </p:cNvGraphicFramePr>
          <p:nvPr/>
        </p:nvGraphicFramePr>
        <p:xfrm>
          <a:off x="1042988" y="5157788"/>
          <a:ext cx="7272337" cy="1031875"/>
        </p:xfrm>
        <a:graphic>
          <a:graphicData uri="http://schemas.openxmlformats.org/drawingml/2006/table">
            <a:tbl>
              <a:tblPr/>
              <a:tblGrid>
                <a:gridCol w="1231900"/>
                <a:gridCol w="2767012"/>
                <a:gridCol w="3273425"/>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Предмет</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5-9 классы</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10-11 классы</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Литература</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- 1 рабочая тетрадь,</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-1 тетрадь для контрольных работ.</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- 1 рабочая тетрадь,</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- 1 тетрадь для контрольных работ.</a:t>
                      </a:r>
                      <a:endParaRPr kumimoji="0" lang="ru-RU" sz="14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4230" name="Rectangle 502"/>
          <p:cNvSpPr>
            <a:spLocks noChangeArrowheads="1"/>
          </p:cNvSpPr>
          <p:nvPr/>
        </p:nvSpPr>
        <p:spPr bwMode="auto">
          <a:xfrm>
            <a:off x="2627313" y="4652963"/>
            <a:ext cx="4816475" cy="366712"/>
          </a:xfrm>
          <a:prstGeom prst="rect">
            <a:avLst/>
          </a:prstGeom>
          <a:noFill/>
          <a:ln w="9525">
            <a:noFill/>
            <a:miter lim="800000"/>
            <a:headEnd/>
            <a:tailEnd/>
          </a:ln>
          <a:effectLst/>
        </p:spPr>
        <p:txBody>
          <a:bodyPr wrap="none">
            <a:spAutoFit/>
          </a:bodyPr>
          <a:lstStyle/>
          <a:p>
            <a:r>
              <a:rPr lang="ru-RU" b="1">
                <a:solidFill>
                  <a:srgbClr val="0000FF"/>
                </a:solidFill>
              </a:rPr>
              <a:t>количество тетрадей по литературе</a:t>
            </a:r>
            <a:r>
              <a:rPr lang="ru-RU"/>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Объект 3"/>
          <p:cNvPicPr>
            <a:picLocks noGrp="1" noChangeAspect="1"/>
          </p:cNvPicPr>
          <p:nvPr>
            <p:ph idx="4294967295"/>
          </p:nvPr>
        </p:nvPicPr>
        <p:blipFill>
          <a:blip r:embed="rId2"/>
          <a:srcRect/>
          <a:stretch>
            <a:fillRect/>
          </a:stretch>
        </p:blipFill>
        <p:spPr>
          <a:xfrm>
            <a:off x="0" y="0"/>
            <a:ext cx="9144000" cy="6762750"/>
          </a:xfrm>
        </p:spPr>
      </p:pic>
      <p:sp>
        <p:nvSpPr>
          <p:cNvPr id="70659" name="Заголовок 2"/>
          <p:cNvSpPr>
            <a:spLocks noGrp="1"/>
          </p:cNvSpPr>
          <p:nvPr>
            <p:ph type="title" idx="4294967295"/>
          </p:nvPr>
        </p:nvSpPr>
        <p:spPr>
          <a:xfrm>
            <a:off x="179388" y="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70662" name="Rectangle 6"/>
          <p:cNvSpPr>
            <a:spLocks noChangeArrowheads="1"/>
          </p:cNvSpPr>
          <p:nvPr/>
        </p:nvSpPr>
        <p:spPr bwMode="auto">
          <a:xfrm>
            <a:off x="287338" y="476250"/>
            <a:ext cx="8856662" cy="5989638"/>
          </a:xfrm>
          <a:prstGeom prst="rect">
            <a:avLst/>
          </a:prstGeom>
          <a:solidFill>
            <a:schemeClr val="bg1"/>
          </a:solidFill>
          <a:ln w="9525">
            <a:noFill/>
            <a:miter lim="800000"/>
            <a:headEnd/>
            <a:tailEnd/>
          </a:ln>
          <a:effectLst/>
        </p:spPr>
        <p:txBody>
          <a:bodyPr anchor="ctr">
            <a:spAutoFit/>
          </a:bodyPr>
          <a:lstStyle/>
          <a:p>
            <a:pPr indent="450850" algn="ctr"/>
            <a:r>
              <a:rPr lang="ru-RU" b="1">
                <a:solidFill>
                  <a:srgbClr val="CC0000"/>
                </a:solidFill>
                <a:effectLst>
                  <a:outerShdw blurRad="38100" dist="38100" dir="2700000" algn="tl">
                    <a:srgbClr val="C0C0C0"/>
                  </a:outerShdw>
                </a:effectLst>
              </a:rPr>
              <a:t>Изучение предмета «Родная (русская) литература»</a:t>
            </a:r>
          </a:p>
          <a:p>
            <a:pPr indent="450850"/>
            <a:r>
              <a:rPr lang="ru-RU" sz="1600" b="1"/>
              <a:t>               Изучение учебного предмета «Родная (русская) литература» (5-9 класс) осуществляется на основании письма Министерства образования, науки и молодежи Республики Крым от 02.07.2019 №01-14/1817 «Методические рекомендации по формированию учебных планов общеобразовательных организаций, реализующих общеобразовательные программы, на 2019-2020 учебный год», для 10 класса – на основании письма Министерства образования, науки и молодежи Республики Крым от 03.04 № 01-14/1134 «Об особенностях формирования учебных планов общеобразовательных организаций на 2020/2021 учебный год».</a:t>
            </a:r>
          </a:p>
          <a:p>
            <a:pPr indent="450850"/>
            <a:r>
              <a:rPr lang="ru-RU" sz="1600" b="1"/>
              <a:t>                Определение содержания рабочей программы учебного предмета  «Родная (русская) литература», формирование дидактического обеспечения преподавания предмета производится непосредственно учителем (учитываются рекомендации МО регионального и школьного уровней).</a:t>
            </a:r>
          </a:p>
          <a:p>
            <a:pPr indent="450850" algn="ctr"/>
            <a:endParaRPr lang="ru-RU" sz="1600" b="1"/>
          </a:p>
          <a:p>
            <a:pPr indent="450850"/>
            <a:r>
              <a:rPr lang="ru-RU" sz="1600" b="1"/>
              <a:t>              В 10классе   возможно  построить преподавание предмета «Родная (русская) литература», ориентируясь на  следующие документы:</a:t>
            </a:r>
          </a:p>
          <a:p>
            <a:pPr indent="450850"/>
            <a:r>
              <a:rPr lang="ru-RU" sz="1600" b="1"/>
              <a:t>- Программа элективного курса «Литературное краеведение» для учащихся 10-11 классов ОО. Автор: Кривцова Г.И. (утверждено на заседании Коллегии министерства образования, науки и молодежи Республики Крым от 02.22.2015  № 5/8);</a:t>
            </a:r>
          </a:p>
          <a:p>
            <a:pPr indent="450850"/>
            <a:r>
              <a:rPr lang="ru-RU" sz="1600" b="1"/>
              <a:t>-  Учебно-методическое  пособие к программе спецкурса «Литературное краеведение» для учащихся 10-11 классов общеобразовательных учебных заведений в 2-х ч.- Симферополь: КРП «Издательство «Крымучпедгиз», 2013, 2015.</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Объект 3"/>
          <p:cNvPicPr>
            <a:picLocks noGrp="1" noChangeAspect="1"/>
          </p:cNvPicPr>
          <p:nvPr>
            <p:ph idx="4294967295"/>
          </p:nvPr>
        </p:nvPicPr>
        <p:blipFill>
          <a:blip r:embed="rId2"/>
          <a:srcRect/>
          <a:stretch>
            <a:fillRect/>
          </a:stretch>
        </p:blipFill>
        <p:spPr>
          <a:xfrm>
            <a:off x="0" y="0"/>
            <a:ext cx="9144000" cy="6762750"/>
          </a:xfrm>
        </p:spPr>
      </p:pic>
      <p:sp>
        <p:nvSpPr>
          <p:cNvPr id="69635" name="Заголовок 2"/>
          <p:cNvSpPr>
            <a:spLocks noGrp="1"/>
          </p:cNvSpPr>
          <p:nvPr>
            <p:ph type="title" idx="4294967295"/>
          </p:nvPr>
        </p:nvSpPr>
        <p:spPr>
          <a:xfrm>
            <a:off x="179388" y="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69638" name="Rectangle 6"/>
          <p:cNvSpPr>
            <a:spLocks noChangeArrowheads="1"/>
          </p:cNvSpPr>
          <p:nvPr/>
        </p:nvSpPr>
        <p:spPr bwMode="auto">
          <a:xfrm>
            <a:off x="395288" y="260350"/>
            <a:ext cx="8207375" cy="822325"/>
          </a:xfrm>
          <a:prstGeom prst="rect">
            <a:avLst/>
          </a:prstGeom>
          <a:noFill/>
          <a:ln w="9525">
            <a:noFill/>
            <a:miter lim="800000"/>
            <a:headEnd/>
            <a:tailEnd/>
          </a:ln>
          <a:effectLst/>
        </p:spPr>
        <p:txBody>
          <a:bodyPr anchor="ctr">
            <a:spAutoFit/>
          </a:bodyPr>
          <a:lstStyle/>
          <a:p>
            <a:pPr algn="ctr"/>
            <a:r>
              <a:rPr lang="ru-RU" sz="2400" b="1">
                <a:solidFill>
                  <a:srgbClr val="CC0000"/>
                </a:solidFill>
              </a:rPr>
              <a:t>Демоверсии ОГЭ/ ЕГЭ</a:t>
            </a:r>
          </a:p>
          <a:p>
            <a:pPr algn="ctr"/>
            <a:r>
              <a:rPr lang="ru-RU" sz="2400" b="1">
                <a:solidFill>
                  <a:srgbClr val="CC0000"/>
                </a:solidFill>
              </a:rPr>
              <a:t>по русскому языку и литературе 2021</a:t>
            </a:r>
            <a:endParaRPr lang="ru-RU">
              <a:latin typeface="Calibri" pitchFamily="34" charset="0"/>
            </a:endParaRPr>
          </a:p>
        </p:txBody>
      </p:sp>
      <p:sp>
        <p:nvSpPr>
          <p:cNvPr id="69639" name="Rectangle 7"/>
          <p:cNvSpPr>
            <a:spLocks noChangeArrowheads="1"/>
          </p:cNvSpPr>
          <p:nvPr/>
        </p:nvSpPr>
        <p:spPr bwMode="auto">
          <a:xfrm>
            <a:off x="250825" y="1125538"/>
            <a:ext cx="8713788" cy="2014537"/>
          </a:xfrm>
          <a:prstGeom prst="rect">
            <a:avLst/>
          </a:prstGeom>
          <a:noFill/>
          <a:ln w="9525">
            <a:noFill/>
            <a:miter lim="800000"/>
            <a:headEnd/>
            <a:tailEnd/>
          </a:ln>
          <a:effectLst/>
        </p:spPr>
        <p:txBody>
          <a:bodyPr anchor="ctr">
            <a:spAutoFit/>
          </a:bodyPr>
          <a:lstStyle/>
          <a:p>
            <a:r>
              <a:rPr lang="ru-RU" b="1" u="sng">
                <a:hlinkClick r:id="rId3"/>
              </a:rPr>
              <a:t>Изменения в КИМ ЕГЭ 2021</a:t>
            </a:r>
            <a:r>
              <a:rPr lang="ru-RU" b="1"/>
              <a:t> г. по русскому языку:</a:t>
            </a:r>
          </a:p>
          <a:p>
            <a:r>
              <a:rPr lang="ru-RU"/>
              <a:t>Все основные характеристики экзаменационной работы сохранены.</a:t>
            </a:r>
          </a:p>
          <a:p>
            <a:r>
              <a:rPr lang="ru-RU"/>
              <a:t>Изменены формулировка и способ предъявления языкового материала </a:t>
            </a:r>
            <a:r>
              <a:rPr lang="ru-RU" u="sng">
                <a:hlinkClick r:id="rId4"/>
              </a:rPr>
              <a:t>задания 9</a:t>
            </a:r>
            <a:r>
              <a:rPr lang="ru-RU"/>
              <a:t>.</a:t>
            </a:r>
          </a:p>
          <a:p>
            <a:r>
              <a:rPr lang="ru-RU"/>
              <a:t>Уточнены формулировка </a:t>
            </a:r>
            <a:r>
              <a:rPr lang="ru-RU" u="sng">
                <a:hlinkClick r:id="rId5"/>
              </a:rPr>
              <a:t>задания 27</a:t>
            </a:r>
            <a:r>
              <a:rPr lang="ru-RU"/>
              <a:t> и </a:t>
            </a:r>
            <a:r>
              <a:rPr lang="ru-RU" u="sng">
                <a:hlinkClick r:id="rId6"/>
              </a:rPr>
              <a:t>критерии оценивания</a:t>
            </a:r>
            <a:r>
              <a:rPr lang="ru-RU"/>
              <a:t>.</a:t>
            </a:r>
          </a:p>
          <a:p>
            <a:r>
              <a:rPr lang="ru-RU"/>
              <a:t>Изменён первичный балл за выполнение работы с 58 до 59.</a:t>
            </a:r>
          </a:p>
          <a:p>
            <a:pPr eaLnBrk="0" hangingPunct="0"/>
            <a:endParaRPr lang="ru-RU">
              <a:latin typeface="Calibri" pitchFamily="34" charset="0"/>
            </a:endParaRPr>
          </a:p>
        </p:txBody>
      </p:sp>
      <p:sp>
        <p:nvSpPr>
          <p:cNvPr id="69640" name="Rectangle 8"/>
          <p:cNvSpPr>
            <a:spLocks noChangeArrowheads="1"/>
          </p:cNvSpPr>
          <p:nvPr/>
        </p:nvSpPr>
        <p:spPr bwMode="auto">
          <a:xfrm>
            <a:off x="323850" y="3060700"/>
            <a:ext cx="8497888" cy="1465263"/>
          </a:xfrm>
          <a:prstGeom prst="rect">
            <a:avLst/>
          </a:prstGeom>
          <a:noFill/>
          <a:ln w="9525">
            <a:noFill/>
            <a:miter lim="800000"/>
            <a:headEnd/>
            <a:tailEnd/>
          </a:ln>
          <a:effectLst/>
        </p:spPr>
        <p:txBody>
          <a:bodyPr anchor="ctr">
            <a:spAutoFit/>
          </a:bodyPr>
          <a:lstStyle/>
          <a:p>
            <a:r>
              <a:rPr lang="ru-RU" b="1" u="sng">
                <a:hlinkClick r:id="rId7"/>
              </a:rPr>
              <a:t>Изменения в КИМ ЕГЭ 2021 г.</a:t>
            </a:r>
            <a:r>
              <a:rPr lang="ru-RU" b="1"/>
              <a:t> по литературе</a:t>
            </a:r>
          </a:p>
          <a:p>
            <a:r>
              <a:rPr lang="ru-RU"/>
              <a:t>Изменения структуры и содержания КИМ отсутствуют.</a:t>
            </a:r>
          </a:p>
          <a:p>
            <a:r>
              <a:rPr lang="ru-RU"/>
              <a:t>Обновлено задание 7 с кратким ответом: в текст с пропуском двух слов требуется вписать два литературоведческих термина(или литературных факта).</a:t>
            </a:r>
            <a:endParaRPr lang="ru-RU">
              <a:latin typeface="Calibri" pitchFamily="34" charset="0"/>
            </a:endParaRPr>
          </a:p>
        </p:txBody>
      </p:sp>
      <p:sp>
        <p:nvSpPr>
          <p:cNvPr id="69641" name="Rectangle 9"/>
          <p:cNvSpPr>
            <a:spLocks noChangeArrowheads="1"/>
          </p:cNvSpPr>
          <p:nvPr/>
        </p:nvSpPr>
        <p:spPr bwMode="auto">
          <a:xfrm>
            <a:off x="395288" y="4516438"/>
            <a:ext cx="8389937" cy="2014537"/>
          </a:xfrm>
          <a:prstGeom prst="rect">
            <a:avLst/>
          </a:prstGeom>
          <a:solidFill>
            <a:schemeClr val="bg1"/>
          </a:solidFill>
          <a:ln w="9525">
            <a:noFill/>
            <a:miter lim="800000"/>
            <a:headEnd/>
            <a:tailEnd/>
          </a:ln>
          <a:effectLst/>
        </p:spPr>
        <p:txBody>
          <a:bodyPr anchor="ctr">
            <a:spAutoFit/>
          </a:bodyPr>
          <a:lstStyle/>
          <a:p>
            <a:r>
              <a:rPr lang="ru-RU" b="1" u="sng">
                <a:solidFill>
                  <a:srgbClr val="0000FF"/>
                </a:solidFill>
              </a:rPr>
              <a:t>Изменения в КИМ ОГЭ по литературе.</a:t>
            </a:r>
          </a:p>
          <a:p>
            <a:r>
              <a:rPr lang="ru-RU"/>
              <a:t> Введена дополнительная тема сочинения в части 2. Все темы 2.1–2.5 формулируются по творчеству тех писателей, чьи произведения не были включены в часть 1, что обеспечивает более широкий охват элементов проверяемого содержания. Введены критерии оценки практической грамотности (максимально 6 баллов), что привело к увеличению максимального количества баллов за всю работу с 33 до 39 баллов.</a:t>
            </a:r>
          </a:p>
        </p:txBody>
      </p:sp>
      <p:sp>
        <p:nvSpPr>
          <p:cNvPr id="69642" name="Rectangle 10"/>
          <p:cNvSpPr>
            <a:spLocks noChangeArrowheads="1"/>
          </p:cNvSpPr>
          <p:nvPr/>
        </p:nvSpPr>
        <p:spPr bwMode="auto">
          <a:xfrm>
            <a:off x="250825" y="188913"/>
            <a:ext cx="9144000" cy="366712"/>
          </a:xfrm>
          <a:prstGeom prst="rect">
            <a:avLst/>
          </a:prstGeom>
          <a:noFill/>
          <a:ln w="9525">
            <a:noFill/>
            <a:miter lim="800000"/>
            <a:headEnd/>
            <a:tailEnd/>
          </a:ln>
          <a:effectLst/>
        </p:spPr>
        <p:txBody>
          <a:bodyPr anchor="ctr">
            <a:spAutoFit/>
          </a:bodyPr>
          <a:lstStyle/>
          <a:p>
            <a:r>
              <a:rPr lang="ru-RU">
                <a:hlinkClick r:id="rId8"/>
              </a:rPr>
              <a:t>https://fipi.ru/</a:t>
            </a:r>
            <a:r>
              <a:rPr lang="ru-RU"/>
              <a: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Объект 3"/>
          <p:cNvPicPr>
            <a:picLocks noGrp="1" noChangeAspect="1"/>
          </p:cNvPicPr>
          <p:nvPr>
            <p:ph idx="1"/>
          </p:nvPr>
        </p:nvPicPr>
        <p:blipFill>
          <a:blip r:embed="rId2"/>
          <a:srcRect/>
          <a:stretch>
            <a:fillRect/>
          </a:stretch>
        </p:blipFill>
        <p:spPr>
          <a:xfrm>
            <a:off x="0" y="0"/>
            <a:ext cx="9144000" cy="6762750"/>
          </a:xfrm>
        </p:spPr>
      </p:pic>
      <p:sp>
        <p:nvSpPr>
          <p:cNvPr id="47106" name="Заголовок 2"/>
          <p:cNvSpPr>
            <a:spLocks noGrp="1"/>
          </p:cNvSpPr>
          <p:nvPr>
            <p:ph type="title"/>
          </p:nvPr>
        </p:nvSpPr>
        <p:spPr>
          <a:xfrm>
            <a:off x="179388" y="44450"/>
            <a:ext cx="8507412" cy="6624638"/>
          </a:xfrm>
        </p:spPr>
        <p:txBody>
          <a:bodyPr/>
          <a:lstStyle/>
          <a:p>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r>
              <a:rPr lang="ru-RU" sz="1400" smtClean="0"/>
              <a:t/>
            </a:r>
            <a:br>
              <a:rPr lang="ru-RU" sz="1400" smtClean="0"/>
            </a:br>
            <a:endParaRPr lang="ru-RU" sz="1400" smtClean="0"/>
          </a:p>
        </p:txBody>
      </p:sp>
      <p:sp>
        <p:nvSpPr>
          <p:cNvPr id="5" name="Прямоугольник 4"/>
          <p:cNvSpPr/>
          <p:nvPr/>
        </p:nvSpPr>
        <p:spPr>
          <a:xfrm>
            <a:off x="384423" y="1341835"/>
            <a:ext cx="8424936" cy="923329"/>
          </a:xfrm>
          <a:prstGeom prst="rect">
            <a:avLst/>
          </a:prstGeom>
          <a:noFill/>
        </p:spPr>
        <p:txBody>
          <a:bodyPr>
            <a:spAutoFit/>
          </a:bodyPr>
          <a:lstStyle/>
          <a:p>
            <a:pPr algn="ctr" fontAlgn="auto">
              <a:spcBef>
                <a:spcPts val="0"/>
              </a:spcBef>
              <a:spcAft>
                <a:spcPts val="0"/>
              </a:spcAft>
              <a:defRPr/>
            </a:pPr>
            <a:r>
              <a:rPr lang="ru-RU" sz="5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5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7109" name="Picture 2" descr="MCj04342150000[1]"/>
          <p:cNvPicPr>
            <a:picLocks noChangeAspect="1" noChangeArrowheads="1"/>
          </p:cNvPicPr>
          <p:nvPr/>
        </p:nvPicPr>
        <p:blipFill>
          <a:blip r:embed="rId3"/>
          <a:srcRect/>
          <a:stretch>
            <a:fillRect/>
          </a:stretch>
        </p:blipFill>
        <p:spPr bwMode="auto">
          <a:xfrm>
            <a:off x="2987675" y="2636838"/>
            <a:ext cx="3135313" cy="2695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450" y="1341438"/>
            <a:ext cx="3024188"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6386" name="Объект 3"/>
          <p:cNvPicPr>
            <a:picLocks noGrp="1" noChangeAspect="1"/>
          </p:cNvPicPr>
          <p:nvPr>
            <p:ph idx="1"/>
          </p:nvPr>
        </p:nvPicPr>
        <p:blipFill>
          <a:blip r:embed="rId2"/>
          <a:srcRect/>
          <a:stretch>
            <a:fillRect/>
          </a:stretch>
        </p:blipFill>
        <p:spPr>
          <a:xfrm>
            <a:off x="0" y="0"/>
            <a:ext cx="9144000" cy="6884988"/>
          </a:xfrm>
        </p:spPr>
      </p:pic>
      <p:sp>
        <p:nvSpPr>
          <p:cNvPr id="3" name="Заголовок 2"/>
          <p:cNvSpPr>
            <a:spLocks noGrp="1"/>
          </p:cNvSpPr>
          <p:nvPr>
            <p:ph type="title"/>
          </p:nvPr>
        </p:nvSpPr>
        <p:spPr>
          <a:xfrm>
            <a:off x="468313" y="-603250"/>
            <a:ext cx="8675687" cy="6669088"/>
          </a:xfrm>
        </p:spPr>
        <p:txBody>
          <a:bodyPr>
            <a:normAutofit/>
          </a:bodyPr>
          <a:lstStyle/>
          <a:p>
            <a:pPr fontAlgn="t"/>
            <a:r>
              <a:rPr lang="ru-RU" sz="4000" b="1" smtClean="0">
                <a:solidFill>
                  <a:srgbClr val="17375E"/>
                </a:solidFill>
                <a:effectLst>
                  <a:outerShdw blurRad="38100" dist="38100" dir="2700000" algn="tl">
                    <a:srgbClr val="C0C0C0"/>
                  </a:outerShdw>
                </a:effectLst>
                <a:latin typeface="Times New Roman" pitchFamily="18" charset="0"/>
                <a:cs typeface="Times New Roman" pitchFamily="18" charset="0"/>
              </a:rPr>
              <a:t/>
            </a:r>
            <a:br>
              <a:rPr lang="ru-RU" sz="4000" b="1" smtClean="0">
                <a:solidFill>
                  <a:srgbClr val="17375E"/>
                </a:solidFill>
                <a:effectLst>
                  <a:outerShdw blurRad="38100" dist="38100" dir="2700000" algn="tl">
                    <a:srgbClr val="C0C0C0"/>
                  </a:outerShdw>
                </a:effectLst>
                <a:latin typeface="Times New Roman" pitchFamily="18" charset="0"/>
                <a:cs typeface="Times New Roman" pitchFamily="18" charset="0"/>
              </a:rPr>
            </a:br>
            <a:r>
              <a:rPr lang="ru-RU" sz="4000" b="1" smtClean="0">
                <a:solidFill>
                  <a:srgbClr val="FF0000"/>
                </a:solidFill>
                <a:effectLst>
                  <a:outerShdw blurRad="38100" dist="38100" dir="2700000" algn="tl">
                    <a:srgbClr val="C0C0C0"/>
                  </a:outerShdw>
                </a:effectLst>
                <a:latin typeface="Times New Roman" pitchFamily="18" charset="0"/>
                <a:cs typeface="Times New Roman" pitchFamily="18" charset="0"/>
              </a:rPr>
              <a:t/>
            </a:r>
            <a:br>
              <a:rPr lang="ru-RU" sz="4000" b="1" smtClean="0">
                <a:solidFill>
                  <a:srgbClr val="FF0000"/>
                </a:solidFill>
                <a:effectLst>
                  <a:outerShdw blurRad="38100" dist="38100" dir="2700000" algn="tl">
                    <a:srgbClr val="C0C0C0"/>
                  </a:outerShdw>
                </a:effectLst>
                <a:latin typeface="Times New Roman" pitchFamily="18" charset="0"/>
                <a:cs typeface="Times New Roman" pitchFamily="18" charset="0"/>
              </a:rPr>
            </a:br>
            <a:r>
              <a:rPr lang="ru-RU" sz="4800" b="1" smtClean="0">
                <a:solidFill>
                  <a:srgbClr val="FF0000"/>
                </a:solidFill>
                <a:effectLst>
                  <a:outerShdw blurRad="38100" dist="38100" dir="2700000" algn="tl">
                    <a:srgbClr val="C0C0C0"/>
                  </a:outerShdw>
                </a:effectLst>
                <a:latin typeface="Times New Roman" pitchFamily="18" charset="0"/>
                <a:cs typeface="Times New Roman" pitchFamily="18" charset="0"/>
              </a:rPr>
              <a:t/>
            </a:r>
            <a:br>
              <a:rPr lang="ru-RU" sz="4800" b="1" smtClean="0">
                <a:solidFill>
                  <a:srgbClr val="FF0000"/>
                </a:solidFill>
                <a:effectLst>
                  <a:outerShdw blurRad="38100" dist="38100" dir="2700000" algn="tl">
                    <a:srgbClr val="C0C0C0"/>
                  </a:outerShdw>
                </a:effectLst>
                <a:latin typeface="Times New Roman" pitchFamily="18" charset="0"/>
                <a:cs typeface="Times New Roman" pitchFamily="18" charset="0"/>
              </a:rPr>
            </a:br>
            <a:r>
              <a:rPr lang="ru-RU" sz="4800" b="1" smtClean="0">
                <a:solidFill>
                  <a:srgbClr val="FF0000"/>
                </a:solidFill>
                <a:effectLst>
                  <a:outerShdw blurRad="38100" dist="38100" dir="2700000" algn="tl">
                    <a:srgbClr val="C0C0C0"/>
                  </a:outerShdw>
                </a:effectLst>
                <a:latin typeface="Times New Roman" pitchFamily="18" charset="0"/>
                <a:cs typeface="Times New Roman" pitchFamily="18" charset="0"/>
              </a:rPr>
              <a:t/>
            </a:r>
            <a:br>
              <a:rPr lang="ru-RU" sz="4800" b="1" smtClean="0">
                <a:solidFill>
                  <a:srgbClr val="FF0000"/>
                </a:solidFill>
                <a:effectLst>
                  <a:outerShdw blurRad="38100" dist="38100" dir="2700000" algn="tl">
                    <a:srgbClr val="C0C0C0"/>
                  </a:outerShdw>
                </a:effectLst>
                <a:latin typeface="Times New Roman" pitchFamily="18" charset="0"/>
                <a:cs typeface="Times New Roman" pitchFamily="18" charset="0"/>
              </a:rPr>
            </a:br>
            <a:r>
              <a:rPr lang="ru-RU" sz="4800" b="1" smtClean="0">
                <a:solidFill>
                  <a:srgbClr val="FF0000"/>
                </a:solidFill>
                <a:effectLst>
                  <a:outerShdw blurRad="38100" dist="38100" dir="2700000" algn="tl">
                    <a:srgbClr val="C0C0C0"/>
                  </a:outerShdw>
                </a:effectLst>
                <a:latin typeface="Times New Roman" pitchFamily="18" charset="0"/>
                <a:cs typeface="Times New Roman" pitchFamily="18" charset="0"/>
              </a:rPr>
              <a:t/>
            </a:r>
            <a:br>
              <a:rPr lang="ru-RU" sz="4800" b="1" smtClean="0">
                <a:solidFill>
                  <a:srgbClr val="FF0000"/>
                </a:solidFill>
                <a:effectLst>
                  <a:outerShdw blurRad="38100" dist="38100" dir="2700000" algn="tl">
                    <a:srgbClr val="C0C0C0"/>
                  </a:outerShdw>
                </a:effectLst>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600" b="1" smtClean="0">
                <a:solidFill>
                  <a:srgbClr val="984807"/>
                </a:solidFill>
                <a:latin typeface="Times New Roman" pitchFamily="18" charset="0"/>
                <a:cs typeface="Times New Roman" pitchFamily="18" charset="0"/>
              </a:rPr>
              <a:t/>
            </a:r>
            <a:br>
              <a:rPr lang="ru-RU" sz="1600" b="1" smtClean="0">
                <a:solidFill>
                  <a:srgbClr val="984807"/>
                </a:solidFill>
                <a:latin typeface="Times New Roman" pitchFamily="18" charset="0"/>
                <a:cs typeface="Times New Roman" pitchFamily="18" charset="0"/>
              </a:rPr>
            </a:br>
            <a:r>
              <a:rPr lang="ru-RU" sz="1300" smtClean="0"/>
              <a:t/>
            </a:r>
            <a:br>
              <a:rPr lang="ru-RU" sz="1300" smtClean="0"/>
            </a:br>
            <a:r>
              <a:rPr lang="ru-RU" sz="1300" smtClean="0"/>
              <a:t/>
            </a:r>
            <a:br>
              <a:rPr lang="ru-RU" sz="1300" smtClean="0"/>
            </a:br>
            <a:endParaRPr lang="ru-RU" sz="1600" smtClean="0"/>
          </a:p>
        </p:txBody>
      </p:sp>
      <p:sp>
        <p:nvSpPr>
          <p:cNvPr id="16402" name="Rectangle 18"/>
          <p:cNvSpPr>
            <a:spLocks noChangeArrowheads="1"/>
          </p:cNvSpPr>
          <p:nvPr/>
        </p:nvSpPr>
        <p:spPr bwMode="auto">
          <a:xfrm>
            <a:off x="1416050" y="120650"/>
            <a:ext cx="6197600" cy="822325"/>
          </a:xfrm>
          <a:prstGeom prst="rect">
            <a:avLst/>
          </a:prstGeom>
          <a:noFill/>
          <a:ln w="9525">
            <a:noFill/>
            <a:miter lim="800000"/>
            <a:headEnd/>
            <a:tailEnd/>
          </a:ln>
          <a:effectLst/>
        </p:spPr>
        <p:txBody>
          <a:bodyPr wrap="none" anchor="ctr">
            <a:spAutoFit/>
          </a:bodyPr>
          <a:lstStyle/>
          <a:p>
            <a:pPr algn="ctr"/>
            <a:r>
              <a:rPr lang="ru-RU" sz="2400" b="1">
                <a:solidFill>
                  <a:srgbClr val="0000FF"/>
                </a:solidFill>
                <a:effectLst>
                  <a:outerShdw blurRad="38100" dist="38100" dir="2700000" algn="tl">
                    <a:srgbClr val="C0C0C0"/>
                  </a:outerShdw>
                </a:effectLst>
              </a:rPr>
              <a:t>Районная программа</a:t>
            </a:r>
          </a:p>
          <a:p>
            <a:pPr algn="ctr"/>
            <a:r>
              <a:rPr lang="ru-RU" sz="2400" b="1">
                <a:solidFill>
                  <a:srgbClr val="0000FF"/>
                </a:solidFill>
                <a:effectLst>
                  <a:outerShdw blurRad="38100" dist="38100" dir="2700000" algn="tl">
                    <a:srgbClr val="C0C0C0"/>
                  </a:outerShdw>
                </a:effectLst>
              </a:rPr>
              <a:t>«Способные. Творческие. Одаренные»</a:t>
            </a:r>
            <a:r>
              <a:rPr lang="ru-RU" b="1">
                <a:solidFill>
                  <a:srgbClr val="0000FF"/>
                </a:solidFill>
                <a:effectLst>
                  <a:outerShdw blurRad="38100" dist="38100" dir="2700000" algn="tl">
                    <a:srgbClr val="C0C0C0"/>
                  </a:outerShdw>
                </a:effectLst>
              </a:rPr>
              <a:t> </a:t>
            </a:r>
          </a:p>
        </p:txBody>
      </p:sp>
      <p:sp>
        <p:nvSpPr>
          <p:cNvPr id="16403" name="Rectangle 19"/>
          <p:cNvSpPr>
            <a:spLocks noChangeArrowheads="1"/>
          </p:cNvSpPr>
          <p:nvPr/>
        </p:nvSpPr>
        <p:spPr bwMode="auto">
          <a:xfrm>
            <a:off x="179388" y="981075"/>
            <a:ext cx="8713787" cy="3763963"/>
          </a:xfrm>
          <a:prstGeom prst="rect">
            <a:avLst/>
          </a:prstGeom>
          <a:noFill/>
          <a:ln w="9525">
            <a:noFill/>
            <a:miter lim="800000"/>
            <a:headEnd/>
            <a:tailEnd/>
          </a:ln>
          <a:effectLst/>
        </p:spPr>
        <p:txBody>
          <a:bodyPr/>
          <a:lstStyle/>
          <a:p>
            <a:pPr marL="342900" indent="-342900">
              <a:spcBef>
                <a:spcPct val="20000"/>
              </a:spcBef>
              <a:buFont typeface="Arial" charset="0"/>
              <a:buChar char="•"/>
            </a:pPr>
            <a:r>
              <a:rPr lang="ru-RU" sz="2400" b="1" i="1">
                <a:latin typeface="Calibri" pitchFamily="34" charset="0"/>
              </a:rPr>
              <a:t>Всероссийский конкурс сочинений.</a:t>
            </a:r>
            <a:r>
              <a:rPr lang="ru-RU" sz="2400">
                <a:latin typeface="Calibri" pitchFamily="34" charset="0"/>
              </a:rPr>
              <a:t> </a:t>
            </a:r>
          </a:p>
          <a:p>
            <a:pPr marL="342900" indent="-342900">
              <a:spcBef>
                <a:spcPct val="20000"/>
              </a:spcBef>
              <a:buFont typeface="Arial" charset="0"/>
              <a:buChar char="•"/>
            </a:pPr>
            <a:r>
              <a:rPr lang="ru-RU" sz="2400" b="1" i="1">
                <a:latin typeface="Calibri" pitchFamily="34" charset="0"/>
              </a:rPr>
              <a:t>«Я эти строки посвящаю Крыму» (в рамках Республиканского конкурса «Крым в моём сердце»)</a:t>
            </a:r>
            <a:r>
              <a:rPr lang="ru-RU" sz="2400">
                <a:latin typeface="Calibri" pitchFamily="34" charset="0"/>
              </a:rPr>
              <a:t> </a:t>
            </a:r>
          </a:p>
          <a:p>
            <a:pPr marL="342900" indent="-342900">
              <a:spcBef>
                <a:spcPct val="20000"/>
              </a:spcBef>
              <a:buFont typeface="Arial" charset="0"/>
              <a:buChar char="•"/>
            </a:pPr>
            <a:r>
              <a:rPr lang="ru-RU" sz="2400" b="1" i="1">
                <a:latin typeface="Calibri" pitchFamily="34" charset="0"/>
              </a:rPr>
              <a:t>Конкурс школьных литературных газет</a:t>
            </a:r>
          </a:p>
          <a:p>
            <a:pPr marL="342900" indent="-342900">
              <a:spcBef>
                <a:spcPct val="20000"/>
              </a:spcBef>
              <a:buFont typeface="Arial" charset="0"/>
              <a:buChar char="•"/>
            </a:pPr>
            <a:r>
              <a:rPr lang="ru-RU" sz="2400" b="1" i="1">
                <a:latin typeface="Calibri" pitchFamily="34" charset="0"/>
              </a:rPr>
              <a:t>«Базовые национальные ценности» (номинация «Стихотворение»)</a:t>
            </a:r>
          </a:p>
          <a:p>
            <a:pPr marL="342900" indent="-342900">
              <a:spcBef>
                <a:spcPct val="20000"/>
              </a:spcBef>
              <a:buFont typeface="Arial" charset="0"/>
              <a:buChar char="•"/>
            </a:pPr>
            <a:r>
              <a:rPr lang="ru-RU" sz="2400">
                <a:latin typeface="Calibri" pitchFamily="34" charset="0"/>
              </a:rPr>
              <a:t> </a:t>
            </a:r>
            <a:r>
              <a:rPr lang="ru-RU" sz="2400" b="1" i="1">
                <a:latin typeface="Calibri" pitchFamily="34" charset="0"/>
              </a:rPr>
              <a:t>конкурс «Ради жизни на земле..!» «Литературное творчество»</a:t>
            </a:r>
            <a:r>
              <a:rPr lang="ru-RU" sz="3200">
                <a:latin typeface="Calibri" pitchFamily="34" charset="0"/>
              </a:rPr>
              <a:t> </a:t>
            </a:r>
          </a:p>
          <a:p>
            <a:pPr marL="342900" indent="-342900">
              <a:spcBef>
                <a:spcPct val="20000"/>
              </a:spcBef>
              <a:buFont typeface="Arial" charset="0"/>
              <a:buChar char="•"/>
            </a:pPr>
            <a:r>
              <a:rPr lang="ru-RU" sz="2400" b="1" i="1">
                <a:latin typeface="Calibri" pitchFamily="34" charset="0"/>
              </a:rPr>
              <a:t>конкурс юных журналистов, поэтов и прозаиков «Мой голос»</a:t>
            </a:r>
            <a:endParaRPr lang="ru-RU" sz="2400">
              <a:latin typeface="Calibri" pitchFamily="34" charset="0"/>
            </a:endParaRPr>
          </a:p>
          <a:p>
            <a:pPr marL="342900" indent="-342900">
              <a:spcBef>
                <a:spcPct val="20000"/>
              </a:spcBef>
              <a:buFont typeface="Arial" charset="0"/>
              <a:buChar char="•"/>
            </a:pPr>
            <a:r>
              <a:rPr lang="ru-RU" sz="2400" b="1" i="1">
                <a:latin typeface="Calibri" pitchFamily="34" charset="0"/>
              </a:rPr>
              <a:t>конкурс юных чтецов «Живая классика»</a:t>
            </a:r>
          </a:p>
          <a:p>
            <a:pPr marL="342900" indent="-342900">
              <a:spcBef>
                <a:spcPct val="20000"/>
              </a:spcBef>
              <a:buFont typeface="Arial" charset="0"/>
              <a:buChar char="•"/>
            </a:pPr>
            <a:r>
              <a:rPr lang="ru-RU" sz="2400" b="1" i="1">
                <a:latin typeface="Calibri" pitchFamily="34" charset="0"/>
              </a:rPr>
              <a:t>конкурс «Язык – душа народа</a:t>
            </a:r>
            <a:endParaRPr lang="ru-RU" sz="2400">
              <a:latin typeface="Calibri" pitchFamily="34" charset="0"/>
            </a:endParaRPr>
          </a:p>
          <a:p>
            <a:pPr marL="342900" indent="-342900">
              <a:spcBef>
                <a:spcPct val="20000"/>
              </a:spcBef>
              <a:buFont typeface="Arial" charset="0"/>
              <a:buChar char="•"/>
            </a:pPr>
            <a:r>
              <a:rPr lang="ru-RU" sz="2400" b="1" i="1">
                <a:latin typeface="Calibri" pitchFamily="34" charset="0"/>
              </a:rPr>
              <a:t>конкурс «Сердце, отданное людям»</a:t>
            </a:r>
            <a:endParaRPr lang="ru-RU" sz="2400">
              <a:latin typeface="Calibri" pitchFamily="34" charset="0"/>
            </a:endParaRPr>
          </a:p>
        </p:txBody>
      </p:sp>
      <p:pic>
        <p:nvPicPr>
          <p:cNvPr id="16404" name="Picture 1" descr="j0290266"/>
          <p:cNvPicPr>
            <a:picLocks noChangeAspect="1" noChangeArrowheads="1"/>
          </p:cNvPicPr>
          <p:nvPr/>
        </p:nvPicPr>
        <p:blipFill>
          <a:blip r:embed="rId3"/>
          <a:srcRect/>
          <a:stretch>
            <a:fillRect/>
          </a:stretch>
        </p:blipFill>
        <p:spPr bwMode="auto">
          <a:xfrm>
            <a:off x="6948488" y="4516438"/>
            <a:ext cx="2195512" cy="2043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Объект 3"/>
          <p:cNvPicPr>
            <a:picLocks noGrp="1" noChangeAspect="1"/>
          </p:cNvPicPr>
          <p:nvPr>
            <p:ph idx="1"/>
          </p:nvPr>
        </p:nvPicPr>
        <p:blipFill>
          <a:blip r:embed="rId3"/>
          <a:srcRect/>
          <a:stretch>
            <a:fillRect/>
          </a:stretch>
        </p:blipFill>
        <p:spPr>
          <a:xfrm>
            <a:off x="0" y="0"/>
            <a:ext cx="9144000" cy="6985000"/>
          </a:xfrm>
        </p:spPr>
      </p:pic>
      <p:sp>
        <p:nvSpPr>
          <p:cNvPr id="2" name="Заголовок 1"/>
          <p:cNvSpPr>
            <a:spLocks noGrp="1"/>
          </p:cNvSpPr>
          <p:nvPr>
            <p:ph type="title"/>
          </p:nvPr>
        </p:nvSpPr>
        <p:spPr>
          <a:xfrm>
            <a:off x="468313" y="620713"/>
            <a:ext cx="8229600" cy="993775"/>
          </a:xfrm>
        </p:spPr>
        <p:txBody>
          <a:bodyPr>
            <a:normAutofit/>
          </a:bodyPr>
          <a:lstStyle/>
          <a:p>
            <a:pPr>
              <a:lnSpc>
                <a:spcPct val="95000"/>
              </a:lnSpc>
            </a:pPr>
            <a:r>
              <a:rPr lang="ru-RU" b="1" smtClean="0">
                <a:solidFill>
                  <a:srgbClr val="CC0000"/>
                </a:solidFill>
                <a:effectLst>
                  <a:outerShdw blurRad="38100" dist="38100" dir="2700000" algn="tl">
                    <a:srgbClr val="C0C0C0"/>
                  </a:outerShdw>
                </a:effectLst>
              </a:rPr>
              <a:t>Рейтинг предметных конкурсов</a:t>
            </a:r>
          </a:p>
        </p:txBody>
      </p:sp>
      <p:pic>
        <p:nvPicPr>
          <p:cNvPr id="17414" name="Picture 6" descr="http://nachalo4ka.ru/wp-content/uploads/2014/08/portfeli-shkolnyie-prinadlezhnosti.png"/>
          <p:cNvPicPr>
            <a:picLocks noChangeAspect="1" noChangeArrowheads="1"/>
          </p:cNvPicPr>
          <p:nvPr/>
        </p:nvPicPr>
        <p:blipFill>
          <a:blip r:embed="rId4" r:link="rId5"/>
          <a:srcRect/>
          <a:stretch>
            <a:fillRect/>
          </a:stretch>
        </p:blipFill>
        <p:spPr bwMode="auto">
          <a:xfrm>
            <a:off x="7308850" y="5219700"/>
            <a:ext cx="1638300" cy="1638300"/>
          </a:xfrm>
          <a:prstGeom prst="rect">
            <a:avLst/>
          </a:prstGeom>
          <a:noFill/>
          <a:ln w="9525">
            <a:noFill/>
            <a:miter lim="800000"/>
            <a:headEnd/>
            <a:tailEnd/>
          </a:ln>
        </p:spPr>
      </p:pic>
      <p:sp>
        <p:nvSpPr>
          <p:cNvPr id="17416" name="Rectangle 8"/>
          <p:cNvSpPr>
            <a:spLocks noChangeArrowheads="1"/>
          </p:cNvSpPr>
          <p:nvPr/>
        </p:nvSpPr>
        <p:spPr bwMode="auto">
          <a:xfrm>
            <a:off x="179388" y="2084388"/>
            <a:ext cx="8856662" cy="2833687"/>
          </a:xfrm>
          <a:prstGeom prst="rect">
            <a:avLst/>
          </a:prstGeom>
          <a:noFill/>
          <a:ln w="9525">
            <a:noFill/>
            <a:miter lim="800000"/>
            <a:headEnd/>
            <a:tailEnd/>
          </a:ln>
          <a:effectLst/>
        </p:spPr>
        <p:txBody>
          <a:bodyPr anchor="ctr">
            <a:spAutoFit/>
          </a:bodyPr>
          <a:lstStyle/>
          <a:p>
            <a:pPr algn="just"/>
            <a:r>
              <a:rPr lang="ru-RU" sz="2400" b="1" i="1"/>
              <a:t>В творческих конкурсах высокий процент участия и высокую результативность показывают  учащиеся следующих МБОУ:</a:t>
            </a:r>
          </a:p>
          <a:p>
            <a:endParaRPr lang="ru-RU" sz="2400" b="1" i="1"/>
          </a:p>
          <a:p>
            <a:r>
              <a:rPr lang="ru-RU" sz="2800" b="1" i="1"/>
              <a:t>1 место -  «Гвардейская школа-гимназия №2»</a:t>
            </a:r>
          </a:p>
          <a:p>
            <a:r>
              <a:rPr lang="ru-RU" sz="2800" b="1" i="1"/>
              <a:t>2 место - «Родниковская школа-гимназия»,</a:t>
            </a:r>
          </a:p>
          <a:p>
            <a:r>
              <a:rPr lang="ru-RU" sz="2800" b="1" i="1"/>
              <a:t>3 место - «Гвардейская школа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Объект 3"/>
          <p:cNvPicPr>
            <a:picLocks noChangeAspect="1"/>
          </p:cNvPicPr>
          <p:nvPr/>
        </p:nvPicPr>
        <p:blipFill>
          <a:blip r:embed="rId2"/>
          <a:srcRect/>
          <a:stretch>
            <a:fillRect/>
          </a:stretch>
        </p:blipFill>
        <p:spPr bwMode="auto">
          <a:xfrm>
            <a:off x="4763" y="0"/>
            <a:ext cx="9139237" cy="6858000"/>
          </a:xfrm>
          <a:prstGeom prst="rect">
            <a:avLst/>
          </a:prstGeom>
          <a:noFill/>
          <a:ln w="9525">
            <a:noFill/>
            <a:miter lim="800000"/>
            <a:headEnd/>
            <a:tailEnd/>
          </a:ln>
        </p:spPr>
      </p:pic>
      <p:sp>
        <p:nvSpPr>
          <p:cNvPr id="19463" name="Rectangle 7"/>
          <p:cNvSpPr>
            <a:spLocks noChangeArrowheads="1"/>
          </p:cNvSpPr>
          <p:nvPr/>
        </p:nvSpPr>
        <p:spPr bwMode="auto">
          <a:xfrm>
            <a:off x="179388" y="487363"/>
            <a:ext cx="8785225" cy="5561012"/>
          </a:xfrm>
          <a:prstGeom prst="rect">
            <a:avLst/>
          </a:prstGeom>
          <a:noFill/>
          <a:ln w="9525">
            <a:noFill/>
            <a:miter lim="800000"/>
            <a:headEnd/>
            <a:tailEnd/>
          </a:ln>
          <a:effectLst/>
        </p:spPr>
        <p:txBody>
          <a:bodyPr anchor="ctr">
            <a:spAutoFit/>
          </a:bodyPr>
          <a:lstStyle/>
          <a:p>
            <a:pPr indent="628650" algn="ctr"/>
            <a:r>
              <a:rPr lang="ru-RU" b="1" i="1">
                <a:solidFill>
                  <a:srgbClr val="CC0000"/>
                </a:solidFill>
              </a:rPr>
              <a:t>- </a:t>
            </a:r>
            <a:r>
              <a:rPr lang="ru-RU" b="1" i="1">
                <a:solidFill>
                  <a:srgbClr val="CC0000"/>
                </a:solidFill>
                <a:effectLst>
                  <a:outerShdw blurRad="38100" dist="38100" dir="2700000" algn="tl">
                    <a:srgbClr val="C0C0C0"/>
                  </a:outerShdw>
                </a:effectLst>
              </a:rPr>
              <a:t>Конкурс-защита научно-исследовательских работ учащихся-членов МАН школьников Крыма «Искатель».</a:t>
            </a:r>
            <a:r>
              <a:rPr lang="ru-RU" b="1" i="1"/>
              <a:t> </a:t>
            </a:r>
            <a:r>
              <a:rPr lang="ru-RU" sz="1600" b="1"/>
              <a:t>По отделению</a:t>
            </a:r>
            <a:r>
              <a:rPr lang="ru-RU" b="1"/>
              <a:t> </a:t>
            </a:r>
            <a:r>
              <a:rPr lang="ru-RU" sz="1600" b="1"/>
              <a:t>«Языкознание и литературоведение» было представлено 6 работ.</a:t>
            </a:r>
          </a:p>
          <a:p>
            <a:pPr indent="628650"/>
            <a:r>
              <a:rPr lang="ru-RU" sz="1600" b="1"/>
              <a:t>    В секции русская литература (базовая дисциплина – русский язык и литература):</a:t>
            </a:r>
          </a:p>
          <a:p>
            <a:pPr indent="628650"/>
            <a:r>
              <a:rPr lang="ru-RU" sz="1600" b="1"/>
              <a:t>1 место – Ибрагимова Амина, учащаяся 10 класса МБОУ «Родниковская школа-гимназия», руководитель Бондарчук Анжелина Витальевна. 1 место в республике.</a:t>
            </a:r>
          </a:p>
          <a:p>
            <a:pPr indent="628650"/>
            <a:r>
              <a:rPr lang="ru-RU" sz="1600" b="1"/>
              <a:t>в секции литературное творчество (базовая дисциплина – русский язык и литература):</a:t>
            </a:r>
          </a:p>
          <a:p>
            <a:pPr indent="628650"/>
            <a:r>
              <a:rPr lang="ru-RU" sz="1600" b="1"/>
              <a:t>1 место – Коваль Артур, учащийся 11 класса МБОУ «Гвардейская школа-гимназия № 2», руководитель Головко Людмила Ивановна.</a:t>
            </a:r>
          </a:p>
          <a:p>
            <a:pPr indent="628650" algn="ctr"/>
            <a:endParaRPr lang="ru-RU" sz="1600" b="1"/>
          </a:p>
          <a:p>
            <a:pPr indent="628650" algn="ctr"/>
            <a:r>
              <a:rPr lang="ru-RU" b="1" i="1"/>
              <a:t>- </a:t>
            </a:r>
            <a:r>
              <a:rPr lang="ru-RU" b="1" i="1">
                <a:solidFill>
                  <a:srgbClr val="CC0000"/>
                </a:solidFill>
                <a:effectLst>
                  <a:outerShdw blurRad="38100" dist="38100" dir="2700000" algn="tl">
                    <a:srgbClr val="C0C0C0"/>
                  </a:outerShdw>
                </a:effectLst>
              </a:rPr>
              <a:t>Районный этап конкурса «Шаг в науку»</a:t>
            </a:r>
            <a:r>
              <a:rPr lang="ru-RU" b="1" i="1"/>
              <a:t> </a:t>
            </a:r>
            <a:r>
              <a:rPr lang="ru-RU" sz="1600" b="1"/>
              <a:t>Всего 7 участников из МБОУ «Родниковская школа-гимназия», МБОУ «Гвардейская школа-гимназия №2», МБОУ «Чистенская школа-гимназия», МБОУ «Гвардейская школа №1». </a:t>
            </a:r>
          </a:p>
          <a:p>
            <a:pPr indent="628650" algn="ctr"/>
            <a:r>
              <a:rPr lang="ru-RU" sz="1600" b="1"/>
              <a:t>Победитель районного и республиканского этапов конкурса </a:t>
            </a:r>
          </a:p>
          <a:p>
            <a:pPr indent="628650" algn="ctr"/>
            <a:r>
              <a:rPr lang="ru-RU" sz="1600" b="1"/>
              <a:t>Лысенко Мария, МБОУ «Родниковская школа-гимназия» (Бондарчук А.В.).</a:t>
            </a:r>
          </a:p>
          <a:p>
            <a:pPr indent="628650" algn="ctr"/>
            <a:r>
              <a:rPr lang="ru-RU" sz="1600" b="1"/>
              <a:t>Призёры районного этапа:</a:t>
            </a:r>
          </a:p>
          <a:p>
            <a:pPr indent="628650" algn="ctr"/>
            <a:r>
              <a:rPr lang="ru-RU" sz="1600" b="1"/>
              <a:t>Скопин Даниил, МБОУ «Чистенская школа-гимназия» (Мухитдинова Д.Р.);</a:t>
            </a:r>
          </a:p>
          <a:p>
            <a:pPr indent="628650" algn="ctr"/>
            <a:r>
              <a:rPr lang="ru-RU" sz="1600" b="1"/>
              <a:t>Белялов Сервер, МБОУ «Чистенская школа-гимназия» (Асанова Г.Э.);</a:t>
            </a:r>
          </a:p>
          <a:p>
            <a:pPr indent="628650" algn="ctr"/>
            <a:r>
              <a:rPr lang="ru-RU" sz="1600" b="1"/>
              <a:t>Никитина Анастасия, МБОУ «Гвардейская школа-гимназия №3» (Личман О.В.),</a:t>
            </a:r>
          </a:p>
          <a:p>
            <a:pPr indent="628650" algn="ctr"/>
            <a:r>
              <a:rPr lang="ru-RU" sz="1600" b="1"/>
              <a:t>Заливатская Ольга, МБОУ «Родниковская школа-гимназия» (Бондарчук А.В.);</a:t>
            </a:r>
          </a:p>
          <a:p>
            <a:pPr indent="628650" algn="ctr"/>
            <a:r>
              <a:rPr lang="ru-RU" sz="1600" b="1"/>
              <a:t>Юрченко Алина, МБОУ «Гвардейская школа№1» (Босько Т.Ю.).</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Объект 3"/>
          <p:cNvPicPr>
            <a:picLocks noGrp="1" noChangeAspect="1"/>
          </p:cNvPicPr>
          <p:nvPr>
            <p:ph idx="1"/>
          </p:nvPr>
        </p:nvPicPr>
        <p:blipFill>
          <a:blip r:embed="rId2"/>
          <a:srcRect/>
          <a:stretch>
            <a:fillRect/>
          </a:stretch>
        </p:blipFill>
        <p:spPr>
          <a:xfrm>
            <a:off x="0" y="0"/>
            <a:ext cx="9144000" cy="6884988"/>
          </a:xfrm>
        </p:spPr>
      </p:pic>
      <p:sp>
        <p:nvSpPr>
          <p:cNvPr id="2" name="Заголовок 1"/>
          <p:cNvSpPr>
            <a:spLocks noGrp="1"/>
          </p:cNvSpPr>
          <p:nvPr>
            <p:ph type="title"/>
          </p:nvPr>
        </p:nvSpPr>
        <p:spPr>
          <a:xfrm>
            <a:off x="457200" y="274638"/>
            <a:ext cx="8229600" cy="993775"/>
          </a:xfrm>
        </p:spPr>
        <p:txBody>
          <a:bodyPr>
            <a:normAutofit/>
          </a:bodyPr>
          <a:lstStyle/>
          <a:p>
            <a:pPr>
              <a:lnSpc>
                <a:spcPct val="95000"/>
              </a:lnSpc>
            </a:pPr>
            <a:r>
              <a:rPr lang="ru-RU" sz="3600" b="1" i="1" smtClean="0">
                <a:solidFill>
                  <a:srgbClr val="CC0000"/>
                </a:solidFill>
              </a:rPr>
              <a:t>Всероссийская  олимпиада школьников</a:t>
            </a:r>
            <a:r>
              <a:rPr lang="ru-RU" smtClean="0"/>
              <a:t> </a:t>
            </a:r>
          </a:p>
        </p:txBody>
      </p:sp>
      <p:sp>
        <p:nvSpPr>
          <p:cNvPr id="20486" name="Rectangle 6"/>
          <p:cNvSpPr>
            <a:spLocks noChangeArrowheads="1"/>
          </p:cNvSpPr>
          <p:nvPr/>
        </p:nvSpPr>
        <p:spPr bwMode="auto">
          <a:xfrm>
            <a:off x="179388" y="1085850"/>
            <a:ext cx="8964612" cy="4329113"/>
          </a:xfrm>
          <a:prstGeom prst="rect">
            <a:avLst/>
          </a:prstGeom>
          <a:noFill/>
          <a:ln w="9525">
            <a:noFill/>
            <a:miter lim="800000"/>
            <a:headEnd/>
            <a:tailEnd/>
          </a:ln>
          <a:effectLst/>
        </p:spPr>
        <p:txBody>
          <a:bodyPr anchor="ctr">
            <a:spAutoFit/>
          </a:bodyPr>
          <a:lstStyle/>
          <a:p>
            <a:pPr indent="449263" algn="ctr">
              <a:tabLst>
                <a:tab pos="-533400" algn="l"/>
              </a:tabLst>
            </a:pPr>
            <a:r>
              <a:rPr lang="ru-RU" sz="2400" b="1" i="1">
                <a:solidFill>
                  <a:srgbClr val="0000FF"/>
                </a:solidFill>
                <a:effectLst>
                  <a:outerShdw blurRad="38100" dist="38100" dir="2700000" algn="tl">
                    <a:srgbClr val="C0C0C0"/>
                  </a:outerShdw>
                </a:effectLst>
              </a:rPr>
              <a:t>по русскому  языку</a:t>
            </a:r>
          </a:p>
          <a:p>
            <a:pPr indent="449263" algn="ctr">
              <a:tabLst>
                <a:tab pos="-533400" algn="l"/>
              </a:tabLst>
            </a:pPr>
            <a:endParaRPr lang="ru-RU" sz="2400" b="1" i="1">
              <a:solidFill>
                <a:srgbClr val="0000FF"/>
              </a:solidFill>
              <a:effectLst>
                <a:outerShdw blurRad="38100" dist="38100" dir="2700000" algn="tl">
                  <a:srgbClr val="C0C0C0"/>
                </a:outerShdw>
              </a:effectLst>
            </a:endParaRPr>
          </a:p>
          <a:p>
            <a:pPr indent="449263">
              <a:tabLst>
                <a:tab pos="-533400" algn="l"/>
              </a:tabLst>
            </a:pPr>
            <a:r>
              <a:rPr lang="ru-RU" sz="2000" b="1" i="1"/>
              <a:t>приняли участие 67 учащихся 7-11 классов из 32 МБОУ Симферопольского района.</a:t>
            </a:r>
          </a:p>
          <a:p>
            <a:pPr indent="449263">
              <a:tabLst>
                <a:tab pos="-533400" algn="l"/>
              </a:tabLst>
            </a:pPr>
            <a:r>
              <a:rPr lang="ru-RU" sz="2000" b="1" i="1"/>
              <a:t>     </a:t>
            </a:r>
          </a:p>
          <a:p>
            <a:pPr indent="449263">
              <a:tabLst>
                <a:tab pos="-533400" algn="l"/>
              </a:tabLst>
            </a:pPr>
            <a:r>
              <a:rPr lang="ru-RU" b="1" i="1"/>
              <a:t>Не приняли участие в муниципальном этапе олимпиады учащиеся МБОУ «Донская школа», МБОУ «Журавлёвская школа», МБОУ «Клёновская школа», МБОУ «Мазанская школа», МБОУ «Новосёловская школа», МБОУ «Тепловская школа».</a:t>
            </a:r>
          </a:p>
          <a:p>
            <a:pPr indent="449263" algn="ctr">
              <a:tabLst>
                <a:tab pos="-533400" algn="l"/>
              </a:tabLst>
            </a:pPr>
            <a:endParaRPr lang="ru-RU" b="1" i="1"/>
          </a:p>
          <a:p>
            <a:pPr indent="449263" algn="ctr">
              <a:tabLst>
                <a:tab pos="-533400" algn="l"/>
              </a:tabLst>
            </a:pPr>
            <a:endParaRPr lang="ru-RU" sz="2000" b="1" i="1"/>
          </a:p>
          <a:p>
            <a:pPr indent="449263" algn="ctr">
              <a:tabLst>
                <a:tab pos="-533400" algn="l"/>
              </a:tabLst>
            </a:pPr>
            <a:r>
              <a:rPr lang="en-US" sz="2000" b="1" i="1">
                <a:solidFill>
                  <a:srgbClr val="07077F"/>
                </a:solidFill>
                <a:effectLst>
                  <a:outerShdw blurRad="38100" dist="38100" dir="2700000" algn="tl">
                    <a:srgbClr val="C0C0C0"/>
                  </a:outerShdw>
                </a:effectLst>
              </a:rPr>
              <a:t>I</a:t>
            </a:r>
            <a:r>
              <a:rPr lang="ru-RU" sz="2000" b="1" i="1">
                <a:solidFill>
                  <a:srgbClr val="07077F"/>
                </a:solidFill>
                <a:effectLst>
                  <a:outerShdw blurRad="38100" dist="38100" dir="2700000" algn="tl">
                    <a:srgbClr val="C0C0C0"/>
                  </a:outerShdw>
                </a:effectLst>
              </a:rPr>
              <a:t> место – МБОУ «Кольчугинская школа №2»</a:t>
            </a:r>
          </a:p>
          <a:p>
            <a:pPr indent="449263" algn="ctr">
              <a:tabLst>
                <a:tab pos="-533400" algn="l"/>
              </a:tabLst>
            </a:pPr>
            <a:r>
              <a:rPr lang="en-US" sz="2000" b="1" i="1">
                <a:solidFill>
                  <a:srgbClr val="07077F"/>
                </a:solidFill>
                <a:effectLst>
                  <a:outerShdw blurRad="38100" dist="38100" dir="2700000" algn="tl">
                    <a:srgbClr val="C0C0C0"/>
                  </a:outerShdw>
                </a:effectLst>
              </a:rPr>
              <a:t>II</a:t>
            </a:r>
            <a:r>
              <a:rPr lang="ru-RU" sz="2000" b="1" i="1">
                <a:solidFill>
                  <a:srgbClr val="07077F"/>
                </a:solidFill>
                <a:effectLst>
                  <a:outerShdw blurRad="38100" dist="38100" dir="2700000" algn="tl">
                    <a:srgbClr val="C0C0C0"/>
                  </a:outerShdw>
                </a:effectLst>
              </a:rPr>
              <a:t> место – МБОУ «Перовская школа-гимназия»</a:t>
            </a:r>
          </a:p>
          <a:p>
            <a:pPr indent="449263" algn="ctr">
              <a:tabLst>
                <a:tab pos="-533400" algn="l"/>
              </a:tabLst>
            </a:pPr>
            <a:r>
              <a:rPr lang="en-US" sz="2000" b="1" i="1">
                <a:solidFill>
                  <a:srgbClr val="07077F"/>
                </a:solidFill>
                <a:effectLst>
                  <a:outerShdw blurRad="38100" dist="38100" dir="2700000" algn="tl">
                    <a:srgbClr val="C0C0C0"/>
                  </a:outerShdw>
                </a:effectLst>
              </a:rPr>
              <a:t>III</a:t>
            </a:r>
            <a:r>
              <a:rPr lang="ru-RU" sz="2000" b="1" i="1">
                <a:solidFill>
                  <a:srgbClr val="07077F"/>
                </a:solidFill>
                <a:effectLst>
                  <a:outerShdw blurRad="38100" dist="38100" dir="2700000" algn="tl">
                    <a:srgbClr val="C0C0C0"/>
                  </a:outerShdw>
                </a:effectLst>
              </a:rPr>
              <a:t> место – МБОУ «Маленская школа»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Объект 3"/>
          <p:cNvPicPr>
            <a:picLocks noGrp="1" noChangeAspect="1"/>
          </p:cNvPicPr>
          <p:nvPr>
            <p:ph idx="4294967295"/>
          </p:nvPr>
        </p:nvPicPr>
        <p:blipFill>
          <a:blip r:embed="rId2"/>
          <a:srcRect/>
          <a:stretch>
            <a:fillRect/>
          </a:stretch>
        </p:blipFill>
        <p:spPr>
          <a:xfrm>
            <a:off x="0" y="0"/>
            <a:ext cx="9144000" cy="6884988"/>
          </a:xfrm>
        </p:spPr>
      </p:pic>
      <p:sp>
        <p:nvSpPr>
          <p:cNvPr id="2" name="Заголовок 1"/>
          <p:cNvSpPr>
            <a:spLocks noGrp="1"/>
          </p:cNvSpPr>
          <p:nvPr>
            <p:ph type="title" idx="4294967295"/>
          </p:nvPr>
        </p:nvSpPr>
        <p:spPr>
          <a:xfrm>
            <a:off x="457200" y="274638"/>
            <a:ext cx="8229600" cy="993775"/>
          </a:xfrm>
        </p:spPr>
        <p:txBody>
          <a:bodyPr>
            <a:normAutofit/>
          </a:bodyPr>
          <a:lstStyle/>
          <a:p>
            <a:pPr>
              <a:lnSpc>
                <a:spcPct val="95000"/>
              </a:lnSpc>
            </a:pPr>
            <a:r>
              <a:rPr lang="ru-RU" sz="3600" b="1" i="1" smtClean="0">
                <a:solidFill>
                  <a:srgbClr val="CC0000"/>
                </a:solidFill>
              </a:rPr>
              <a:t>Всероссийская  олимпиада школьников</a:t>
            </a:r>
            <a:r>
              <a:rPr lang="ru-RU" smtClean="0"/>
              <a:t> </a:t>
            </a:r>
          </a:p>
        </p:txBody>
      </p:sp>
      <p:sp>
        <p:nvSpPr>
          <p:cNvPr id="49156" name="Rectangle 4"/>
          <p:cNvSpPr>
            <a:spLocks noChangeArrowheads="1"/>
          </p:cNvSpPr>
          <p:nvPr/>
        </p:nvSpPr>
        <p:spPr bwMode="auto">
          <a:xfrm>
            <a:off x="179388" y="1196975"/>
            <a:ext cx="8964612" cy="3994150"/>
          </a:xfrm>
          <a:prstGeom prst="rect">
            <a:avLst/>
          </a:prstGeom>
          <a:noFill/>
          <a:ln w="9525">
            <a:noFill/>
            <a:miter lim="800000"/>
            <a:headEnd/>
            <a:tailEnd/>
          </a:ln>
          <a:effectLst/>
        </p:spPr>
        <p:txBody>
          <a:bodyPr anchor="ctr">
            <a:spAutoFit/>
          </a:bodyPr>
          <a:lstStyle/>
          <a:p>
            <a:pPr indent="449263" algn="ctr">
              <a:tabLst>
                <a:tab pos="-533400" algn="l"/>
              </a:tabLst>
            </a:pPr>
            <a:r>
              <a:rPr lang="ru-RU" sz="2400" b="1" i="1">
                <a:solidFill>
                  <a:srgbClr val="0000FF"/>
                </a:solidFill>
                <a:effectLst>
                  <a:outerShdw blurRad="38100" dist="38100" dir="2700000" algn="tl">
                    <a:srgbClr val="C0C0C0"/>
                  </a:outerShdw>
                </a:effectLst>
              </a:rPr>
              <a:t>по литературе</a:t>
            </a:r>
          </a:p>
          <a:p>
            <a:pPr indent="449263" algn="ctr">
              <a:tabLst>
                <a:tab pos="-533400" algn="l"/>
              </a:tabLst>
            </a:pPr>
            <a:endParaRPr lang="ru-RU" sz="2400" b="1" i="1">
              <a:solidFill>
                <a:srgbClr val="0000FF"/>
              </a:solidFill>
              <a:effectLst>
                <a:outerShdw blurRad="38100" dist="38100" dir="2700000" algn="tl">
                  <a:srgbClr val="C0C0C0"/>
                </a:outerShdw>
              </a:effectLst>
            </a:endParaRPr>
          </a:p>
          <a:p>
            <a:pPr indent="449263" algn="ctr">
              <a:tabLst>
                <a:tab pos="-533400" algn="l"/>
              </a:tabLst>
            </a:pPr>
            <a:r>
              <a:rPr lang="ru-RU" b="1" i="1"/>
              <a:t>Принимали участие 59  учащихся 7-11 классов из 33 МБОУ района.</a:t>
            </a:r>
          </a:p>
          <a:p>
            <a:pPr indent="449263" algn="ctr">
              <a:tabLst>
                <a:tab pos="-533400" algn="l"/>
              </a:tabLst>
            </a:pPr>
            <a:endParaRPr lang="ru-RU" b="1" i="1"/>
          </a:p>
          <a:p>
            <a:pPr indent="449263">
              <a:tabLst>
                <a:tab pos="-533400" algn="l"/>
              </a:tabLst>
            </a:pPr>
            <a:r>
              <a:rPr lang="ru-RU" b="1" i="1"/>
              <a:t>     Не приняли участие в муниципальном этапе олимпиады следующие МБОУ: «Винницкая школа», «Донская школа», «Клёновская школа», «Тепловская школа», «Укромновская школа».</a:t>
            </a:r>
            <a:endParaRPr lang="en-US" b="1" i="1"/>
          </a:p>
          <a:p>
            <a:pPr indent="449263">
              <a:tabLst>
                <a:tab pos="-533400" algn="l"/>
              </a:tabLst>
            </a:pPr>
            <a:endParaRPr lang="ru-RU" b="1" i="1"/>
          </a:p>
          <a:p>
            <a:pPr indent="449263" algn="ctr">
              <a:tabLst>
                <a:tab pos="-533400" algn="l"/>
              </a:tabLst>
            </a:pPr>
            <a:r>
              <a:rPr lang="en-US" sz="2000" b="1" i="1">
                <a:solidFill>
                  <a:srgbClr val="07077F"/>
                </a:solidFill>
                <a:effectLst>
                  <a:outerShdw blurRad="38100" dist="38100" dir="2700000" algn="tl">
                    <a:srgbClr val="C0C0C0"/>
                  </a:outerShdw>
                </a:effectLst>
              </a:rPr>
              <a:t>I</a:t>
            </a:r>
            <a:r>
              <a:rPr lang="ru-RU" sz="2000" b="1" i="1">
                <a:solidFill>
                  <a:srgbClr val="07077F"/>
                </a:solidFill>
                <a:effectLst>
                  <a:outerShdw blurRad="38100" dist="38100" dir="2700000" algn="tl">
                    <a:srgbClr val="C0C0C0"/>
                  </a:outerShdw>
                </a:effectLst>
              </a:rPr>
              <a:t> место – МБОУ «Молодёжненская школа №2»,</a:t>
            </a:r>
          </a:p>
          <a:p>
            <a:pPr indent="449263" algn="ctr">
              <a:tabLst>
                <a:tab pos="-533400" algn="l"/>
              </a:tabLst>
            </a:pPr>
            <a:r>
              <a:rPr lang="ru-RU" sz="2000" b="1" i="1">
                <a:solidFill>
                  <a:srgbClr val="07077F"/>
                </a:solidFill>
                <a:effectLst>
                  <a:outerShdw blurRad="38100" dist="38100" dir="2700000" algn="tl">
                    <a:srgbClr val="C0C0C0"/>
                  </a:outerShdw>
                </a:effectLst>
              </a:rPr>
              <a:t>	МБОУ «Перовская школа-гимназия»,</a:t>
            </a:r>
          </a:p>
          <a:p>
            <a:pPr indent="449263" algn="ctr">
              <a:tabLst>
                <a:tab pos="-533400" algn="l"/>
              </a:tabLst>
            </a:pPr>
            <a:r>
              <a:rPr lang="ru-RU" sz="2000" b="1" i="1">
                <a:solidFill>
                  <a:srgbClr val="07077F"/>
                </a:solidFill>
                <a:effectLst>
                  <a:outerShdw blurRad="38100" dist="38100" dir="2700000" algn="tl">
                    <a:srgbClr val="C0C0C0"/>
                  </a:outerShdw>
                </a:effectLst>
              </a:rPr>
              <a:t>МБОУ «Трудовская школа»</a:t>
            </a:r>
            <a:endParaRPr lang="en-US" sz="2000" b="1" i="1">
              <a:solidFill>
                <a:srgbClr val="07077F"/>
              </a:solidFill>
              <a:effectLst>
                <a:outerShdw blurRad="38100" dist="38100" dir="2700000" algn="tl">
                  <a:srgbClr val="C0C0C0"/>
                </a:outerShdw>
              </a:effectLst>
            </a:endParaRPr>
          </a:p>
          <a:p>
            <a:pPr indent="449263" algn="ctr">
              <a:tabLst>
                <a:tab pos="-533400" algn="l"/>
              </a:tabLst>
            </a:pPr>
            <a:r>
              <a:rPr lang="en-US" sz="2000" b="1" i="1">
                <a:solidFill>
                  <a:srgbClr val="07077F"/>
                </a:solidFill>
                <a:effectLst>
                  <a:outerShdw blurRad="38100" dist="38100" dir="2700000" algn="tl">
                    <a:srgbClr val="C0C0C0"/>
                  </a:outerShdw>
                </a:effectLst>
              </a:rPr>
              <a:t>II</a:t>
            </a:r>
            <a:r>
              <a:rPr lang="ru-RU" sz="2000" b="1" i="1">
                <a:solidFill>
                  <a:srgbClr val="07077F"/>
                </a:solidFill>
                <a:effectLst>
                  <a:outerShdw blurRad="38100" dist="38100" dir="2700000" algn="tl">
                    <a:srgbClr val="C0C0C0"/>
                  </a:outerShdw>
                </a:effectLst>
              </a:rPr>
              <a:t> место – МБОУ «Константиновская школа»</a:t>
            </a:r>
            <a:endParaRPr lang="en-US" sz="2000" b="1" i="1">
              <a:solidFill>
                <a:srgbClr val="07077F"/>
              </a:solidFill>
              <a:effectLst>
                <a:outerShdw blurRad="38100" dist="38100" dir="2700000" algn="tl">
                  <a:srgbClr val="C0C0C0"/>
                </a:outerShdw>
              </a:effectLst>
            </a:endParaRPr>
          </a:p>
          <a:p>
            <a:pPr indent="449263" algn="ctr">
              <a:tabLst>
                <a:tab pos="-533400" algn="l"/>
              </a:tabLst>
            </a:pPr>
            <a:r>
              <a:rPr lang="en-US" sz="2000" b="1" i="1">
                <a:solidFill>
                  <a:srgbClr val="07077F"/>
                </a:solidFill>
                <a:effectLst>
                  <a:outerShdw blurRad="38100" dist="38100" dir="2700000" algn="tl">
                    <a:srgbClr val="C0C0C0"/>
                  </a:outerShdw>
                </a:effectLst>
              </a:rPr>
              <a:t>III</a:t>
            </a:r>
            <a:r>
              <a:rPr lang="ru-RU" sz="2000" b="1" i="1">
                <a:solidFill>
                  <a:srgbClr val="07077F"/>
                </a:solidFill>
                <a:effectLst>
                  <a:outerShdw blurRad="38100" dist="38100" dir="2700000" algn="tl">
                    <a:srgbClr val="C0C0C0"/>
                  </a:outerShdw>
                </a:effectLst>
              </a:rPr>
              <a:t> место – МБОУ «Гвардейская школа-гимназия №3».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Объект 3"/>
          <p:cNvPicPr>
            <a:picLocks noGrp="1" noChangeAspect="1"/>
          </p:cNvPicPr>
          <p:nvPr>
            <p:ph idx="4294967295"/>
          </p:nvPr>
        </p:nvPicPr>
        <p:blipFill>
          <a:blip r:embed="rId3"/>
          <a:srcRect/>
          <a:stretch>
            <a:fillRect/>
          </a:stretch>
        </p:blipFill>
        <p:spPr>
          <a:xfrm>
            <a:off x="0" y="0"/>
            <a:ext cx="9144000" cy="6985000"/>
          </a:xfrm>
        </p:spPr>
      </p:pic>
      <p:sp>
        <p:nvSpPr>
          <p:cNvPr id="2" name="Заголовок 1"/>
          <p:cNvSpPr>
            <a:spLocks noGrp="1"/>
          </p:cNvSpPr>
          <p:nvPr>
            <p:ph type="title" idx="4294967295"/>
          </p:nvPr>
        </p:nvSpPr>
        <p:spPr>
          <a:xfrm>
            <a:off x="468313" y="620713"/>
            <a:ext cx="8229600" cy="993775"/>
          </a:xfrm>
          <a:effectLst>
            <a:outerShdw dist="35921" dir="2700000" algn="ctr" rotWithShape="0">
              <a:schemeClr val="bg2"/>
            </a:outerShdw>
          </a:effectLst>
        </p:spPr>
        <p:txBody>
          <a:bodyPr/>
          <a:lstStyle/>
          <a:p>
            <a:pPr>
              <a:lnSpc>
                <a:spcPct val="95000"/>
              </a:lnSpc>
            </a:pPr>
            <a:r>
              <a:rPr lang="ru-RU" sz="3200" b="1" smtClean="0">
                <a:solidFill>
                  <a:srgbClr val="CC0000"/>
                </a:solidFill>
                <a:effectLst>
                  <a:outerShdw blurRad="38100" dist="38100" dir="2700000" algn="tl">
                    <a:srgbClr val="C0C0C0"/>
                  </a:outerShdw>
                </a:effectLst>
              </a:rPr>
              <a:t>Анализ качества знаний по русскому языку за 2019/2020 учебный год</a:t>
            </a:r>
          </a:p>
        </p:txBody>
      </p:sp>
      <p:pic>
        <p:nvPicPr>
          <p:cNvPr id="50180" name="Picture 4" descr="http://nachalo4ka.ru/wp-content/uploads/2014/08/portfeli-shkolnyie-prinadlezhnosti.png"/>
          <p:cNvPicPr>
            <a:picLocks noChangeAspect="1" noChangeArrowheads="1"/>
          </p:cNvPicPr>
          <p:nvPr/>
        </p:nvPicPr>
        <p:blipFill>
          <a:blip r:embed="rId4" r:link="rId5"/>
          <a:srcRect/>
          <a:stretch>
            <a:fillRect/>
          </a:stretch>
        </p:blipFill>
        <p:spPr bwMode="auto">
          <a:xfrm>
            <a:off x="7308850" y="5219700"/>
            <a:ext cx="1638300" cy="1638300"/>
          </a:xfrm>
          <a:prstGeom prst="rect">
            <a:avLst/>
          </a:prstGeom>
          <a:noFill/>
          <a:ln w="9525">
            <a:noFill/>
            <a:miter lim="800000"/>
            <a:headEnd/>
            <a:tailEnd/>
          </a:ln>
        </p:spPr>
      </p:pic>
      <p:sp>
        <p:nvSpPr>
          <p:cNvPr id="50182" name="Rectangle 6"/>
          <p:cNvSpPr>
            <a:spLocks noChangeArrowheads="1"/>
          </p:cNvSpPr>
          <p:nvPr/>
        </p:nvSpPr>
        <p:spPr bwMode="auto">
          <a:xfrm>
            <a:off x="0" y="1882775"/>
            <a:ext cx="9144000" cy="3692525"/>
          </a:xfrm>
          <a:prstGeom prst="rect">
            <a:avLst/>
          </a:prstGeom>
          <a:noFill/>
          <a:ln w="9525">
            <a:noFill/>
            <a:miter lim="800000"/>
            <a:headEnd/>
            <a:tailEnd/>
          </a:ln>
          <a:effectLst/>
        </p:spPr>
        <p:txBody>
          <a:bodyPr anchor="ctr">
            <a:spAutoFit/>
          </a:bodyPr>
          <a:lstStyle/>
          <a:p>
            <a:pPr indent="381000" algn="ctr"/>
            <a:r>
              <a:rPr lang="ru-RU" sz="2000" b="1">
                <a:solidFill>
                  <a:srgbClr val="07077F"/>
                </a:solidFill>
              </a:rPr>
              <a:t>средний показатель по району</a:t>
            </a:r>
            <a:r>
              <a:rPr lang="ru-RU" sz="2000">
                <a:solidFill>
                  <a:srgbClr val="07077F"/>
                </a:solidFill>
              </a:rPr>
              <a:t> составил </a:t>
            </a:r>
            <a:r>
              <a:rPr lang="ru-RU" sz="2000" b="1">
                <a:solidFill>
                  <a:srgbClr val="CC0000"/>
                </a:solidFill>
              </a:rPr>
              <a:t>55,3%</a:t>
            </a:r>
          </a:p>
          <a:p>
            <a:pPr indent="381000" algn="ctr"/>
            <a:r>
              <a:rPr lang="ru-RU"/>
              <a:t>(2018/2019г.- 50,9 %; динамика +4,4%).</a:t>
            </a:r>
          </a:p>
          <a:p>
            <a:pPr indent="381000" algn="ctr"/>
            <a:endParaRPr lang="ru-RU"/>
          </a:p>
          <a:p>
            <a:pPr indent="381000" algn="ctr"/>
            <a:r>
              <a:rPr lang="ru-RU" b="1">
                <a:solidFill>
                  <a:srgbClr val="07077F"/>
                </a:solidFill>
                <a:effectLst>
                  <a:outerShdw blurRad="38100" dist="38100" dir="2700000" algn="tl">
                    <a:srgbClr val="C0C0C0"/>
                  </a:outerShdw>
                </a:effectLst>
              </a:rPr>
              <a:t>Показатели выше среднего</a:t>
            </a:r>
            <a:r>
              <a:rPr lang="ru-RU"/>
              <a:t> (</a:t>
            </a:r>
            <a:r>
              <a:rPr lang="ru-RU" b="1"/>
              <a:t>от 56 % и выше</a:t>
            </a:r>
            <a:r>
              <a:rPr lang="ru-RU"/>
              <a:t>) по району в следующих МБОУ: </a:t>
            </a:r>
          </a:p>
          <a:p>
            <a:pPr indent="381000" algn="ctr"/>
            <a:r>
              <a:rPr lang="ru-RU"/>
              <a:t>«Денисовская школа» (56%), «Перевальненская школа» (58%),</a:t>
            </a:r>
          </a:p>
          <a:p>
            <a:pPr indent="381000" algn="ctr"/>
            <a:r>
              <a:rPr lang="ru-RU"/>
              <a:t>«Мирновская школа №2» (58 %),  «Мирновская  школа №1» (58%),</a:t>
            </a:r>
          </a:p>
          <a:p>
            <a:pPr indent="381000" algn="ctr"/>
            <a:r>
              <a:rPr lang="ru-RU"/>
              <a:t>«Широковская школа (59%), «Краснолесская основная школа» (59%),</a:t>
            </a:r>
          </a:p>
          <a:p>
            <a:pPr indent="381000" algn="ctr"/>
            <a:r>
              <a:rPr lang="ru-RU"/>
              <a:t>«Трудовская школа» (60%), «Скворцовская школа» (60%),</a:t>
            </a:r>
          </a:p>
          <a:p>
            <a:pPr indent="381000" algn="ctr"/>
            <a:r>
              <a:rPr lang="ru-RU"/>
              <a:t>«Пожарская школа» (60%),  «Кольчугинская школа №2» (60%),</a:t>
            </a:r>
          </a:p>
          <a:p>
            <a:pPr indent="381000" algn="ctr"/>
            <a:r>
              <a:rPr lang="ru-RU"/>
              <a:t>«Гвардейская гимназия № 3» (61%), «Молодежненская школа № 2» (64 %), «Кубанская школа» (64 %), «Чистенская школа-гимназия» (66 %),</a:t>
            </a:r>
          </a:p>
          <a:p>
            <a:pPr indent="381000" algn="ctr"/>
            <a:r>
              <a:rPr lang="ru-RU"/>
              <a:t>«Гвардейская гимназия №2» (66%), «Николаевская школа» (68%),</a:t>
            </a:r>
          </a:p>
          <a:p>
            <a:pPr indent="381000" algn="ctr"/>
            <a:r>
              <a:rPr lang="ru-RU"/>
              <a:t>«Кольчугинская школа №1» (69 %).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Объект 3"/>
          <p:cNvPicPr>
            <a:picLocks noGrp="1" noChangeAspect="1"/>
          </p:cNvPicPr>
          <p:nvPr>
            <p:ph idx="4294967295"/>
          </p:nvPr>
        </p:nvPicPr>
        <p:blipFill>
          <a:blip r:embed="rId3"/>
          <a:srcRect/>
          <a:stretch>
            <a:fillRect/>
          </a:stretch>
        </p:blipFill>
        <p:spPr>
          <a:xfrm>
            <a:off x="0" y="0"/>
            <a:ext cx="9144000" cy="6985000"/>
          </a:xfrm>
        </p:spPr>
      </p:pic>
      <p:pic>
        <p:nvPicPr>
          <p:cNvPr id="52228" name="Picture 4" descr="http://nachalo4ka.ru/wp-content/uploads/2014/08/portfeli-shkolnyie-prinadlezhnosti.png"/>
          <p:cNvPicPr>
            <a:picLocks noChangeAspect="1" noChangeArrowheads="1"/>
          </p:cNvPicPr>
          <p:nvPr/>
        </p:nvPicPr>
        <p:blipFill>
          <a:blip r:embed="rId4" r:link="rId5"/>
          <a:srcRect/>
          <a:stretch>
            <a:fillRect/>
          </a:stretch>
        </p:blipFill>
        <p:spPr bwMode="auto">
          <a:xfrm>
            <a:off x="7308850" y="5219700"/>
            <a:ext cx="1638300" cy="1638300"/>
          </a:xfrm>
          <a:prstGeom prst="rect">
            <a:avLst/>
          </a:prstGeom>
          <a:noFill/>
          <a:ln w="9525">
            <a:noFill/>
            <a:miter lim="800000"/>
            <a:headEnd/>
            <a:tailEnd/>
          </a:ln>
        </p:spPr>
      </p:pic>
      <p:sp>
        <p:nvSpPr>
          <p:cNvPr id="52229" name="Rectangle 5"/>
          <p:cNvSpPr>
            <a:spLocks noChangeArrowheads="1"/>
          </p:cNvSpPr>
          <p:nvPr/>
        </p:nvSpPr>
        <p:spPr bwMode="auto">
          <a:xfrm>
            <a:off x="179388" y="3241675"/>
            <a:ext cx="8856662" cy="519113"/>
          </a:xfrm>
          <a:prstGeom prst="rect">
            <a:avLst/>
          </a:prstGeom>
          <a:noFill/>
          <a:ln w="9525">
            <a:noFill/>
            <a:miter lim="800000"/>
            <a:headEnd/>
            <a:tailEnd/>
          </a:ln>
          <a:effectLst/>
        </p:spPr>
        <p:txBody>
          <a:bodyPr anchor="ctr">
            <a:spAutoFit/>
          </a:bodyPr>
          <a:lstStyle/>
          <a:p>
            <a:pPr algn="just"/>
            <a:endParaRPr lang="ru-RU" sz="2800" b="1" i="1"/>
          </a:p>
        </p:txBody>
      </p:sp>
      <p:sp>
        <p:nvSpPr>
          <p:cNvPr id="52230" name="Rectangle 6"/>
          <p:cNvSpPr>
            <a:spLocks noChangeArrowheads="1"/>
          </p:cNvSpPr>
          <p:nvPr/>
        </p:nvSpPr>
        <p:spPr bwMode="auto">
          <a:xfrm>
            <a:off x="250825" y="1403350"/>
            <a:ext cx="8316913" cy="3937000"/>
          </a:xfrm>
          <a:prstGeom prst="rect">
            <a:avLst/>
          </a:prstGeom>
          <a:noFill/>
          <a:ln w="9525">
            <a:noFill/>
            <a:miter lim="800000"/>
            <a:headEnd/>
            <a:tailEnd/>
          </a:ln>
          <a:effectLst/>
        </p:spPr>
        <p:txBody>
          <a:bodyPr anchor="ctr">
            <a:spAutoFit/>
          </a:bodyPr>
          <a:lstStyle/>
          <a:p>
            <a:pPr algn="just"/>
            <a:r>
              <a:rPr lang="ru-RU" b="1">
                <a:solidFill>
                  <a:srgbClr val="07077F"/>
                </a:solidFill>
                <a:effectLst>
                  <a:outerShdw blurRad="38100" dist="38100" dir="2700000" algn="tl">
                    <a:srgbClr val="C0C0C0"/>
                  </a:outerShdw>
                </a:effectLst>
              </a:rPr>
              <a:t>Низкий показатель качества знаний по русскому языку (от 49% до 39%)</a:t>
            </a:r>
            <a:r>
              <a:rPr lang="ru-RU"/>
              <a:t> по району в следующих МБОУ: «Журавлевская школа» (49%), «Мазанская школа» (49%), «Новоселовская школа» (49%), «Первомайская школа» (48 %), «Добровская школа-гимназия» (47%), «Винницкая школа» (45%), «Укромновская школа» (45%), «Константиновская школа» (43%), «Украинская школа» (39%).</a:t>
            </a:r>
          </a:p>
          <a:p>
            <a:pPr algn="just"/>
            <a:endParaRPr lang="ru-RU" b="1"/>
          </a:p>
          <a:p>
            <a:pPr algn="just"/>
            <a:r>
              <a:rPr lang="ru-RU" b="1"/>
              <a:t>Неуспевающих по русскому языку</a:t>
            </a:r>
            <a:r>
              <a:rPr lang="ru-RU"/>
              <a:t> имеют 6 МБОУ:</a:t>
            </a:r>
          </a:p>
          <a:p>
            <a:pPr algn="just"/>
            <a:r>
              <a:rPr lang="ru-RU"/>
              <a:t>«Добровская школа-гимназия» (5),</a:t>
            </a:r>
          </a:p>
          <a:p>
            <a:pPr algn="just"/>
            <a:r>
              <a:rPr lang="ru-RU"/>
              <a:t>«Кольчугинская школа №1» (1),</a:t>
            </a:r>
          </a:p>
          <a:p>
            <a:pPr algn="just"/>
            <a:r>
              <a:rPr lang="ru-RU"/>
              <a:t>«Маленская школа» (1),</a:t>
            </a:r>
          </a:p>
          <a:p>
            <a:pPr algn="just"/>
            <a:r>
              <a:rPr lang="ru-RU"/>
              <a:t>«Мирновская школа №1» (3),</a:t>
            </a:r>
          </a:p>
          <a:p>
            <a:pPr algn="just"/>
            <a:r>
              <a:rPr lang="ru-RU"/>
              <a:t>«Молодёжненская школа №2» (1),</a:t>
            </a:r>
          </a:p>
          <a:p>
            <a:pPr algn="just"/>
            <a:r>
              <a:rPr lang="ru-RU"/>
              <a:t>«Первомайская школа»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1909</TotalTime>
  <Words>2231</Words>
  <Application>Microsoft Office PowerPoint</Application>
  <PresentationFormat>Экран (4:3)</PresentationFormat>
  <Paragraphs>493</Paragraphs>
  <Slides>27</Slides>
  <Notes>7</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27</vt:i4>
      </vt:variant>
    </vt:vector>
  </HeadingPairs>
  <TitlesOfParts>
    <vt:vector size="31" baseType="lpstr">
      <vt:lpstr>Calibri</vt:lpstr>
      <vt:lpstr>Arial</vt:lpstr>
      <vt:lpstr>Times New Roman</vt:lpstr>
      <vt:lpstr>Тема Office</vt:lpstr>
      <vt:lpstr>Слайд 1</vt:lpstr>
      <vt:lpstr>Слайд 2</vt:lpstr>
      <vt:lpstr>               </vt:lpstr>
      <vt:lpstr>Рейтинг предметных конкурсов</vt:lpstr>
      <vt:lpstr>Слайд 5</vt:lpstr>
      <vt:lpstr>Всероссийская  олимпиада школьников </vt:lpstr>
      <vt:lpstr>Всероссийская  олимпиада школьников </vt:lpstr>
      <vt:lpstr>Анализ качества знаний по русскому языку за 2019/2020 учебный год</vt:lpstr>
      <vt:lpstr>Слайд 9</vt:lpstr>
      <vt:lpstr>Анализ качества знаний по литературе за 2019/2020 учебный год</vt:lpstr>
      <vt:lpstr>Слайд 11</vt:lpstr>
      <vt:lpstr>Анализ результатов ЕГЭ</vt:lpstr>
      <vt:lpstr>Анализ результатов ЕГЭ</vt:lpstr>
      <vt:lpstr>Слайд 14</vt:lpstr>
      <vt:lpstr>Слайд 15</vt:lpstr>
      <vt:lpstr>Слайд 16</vt:lpstr>
      <vt:lpstr>Слайд 17</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Смирнова Ирина Александровна</dc:creator>
  <cp:lastModifiedBy>SAMSUNG</cp:lastModifiedBy>
  <cp:revision>214</cp:revision>
  <dcterms:created xsi:type="dcterms:W3CDTF">2016-01-19T07:40:48Z</dcterms:created>
  <dcterms:modified xsi:type="dcterms:W3CDTF">2020-08-26T20:26:32Z</dcterms:modified>
</cp:coreProperties>
</file>