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63" r:id="rId7"/>
    <p:sldId id="262" r:id="rId8"/>
    <p:sldId id="271" r:id="rId9"/>
    <p:sldId id="270" r:id="rId10"/>
    <p:sldId id="269" r:id="rId11"/>
    <p:sldId id="268" r:id="rId12"/>
    <p:sldId id="273" r:id="rId13"/>
    <p:sldId id="267" r:id="rId14"/>
    <p:sldId id="266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/>
        </p:nvGrpSpPr>
        <p:grpSpPr>
          <a:xfrm>
            <a:off x="179512" y="955357"/>
            <a:ext cx="8759808" cy="4947284"/>
            <a:chOff x="0" y="0"/>
            <a:chExt cx="9144000" cy="4947284"/>
          </a:xfrm>
        </p:grpSpPr>
        <p:sp>
          <p:nvSpPr>
            <p:cNvPr id="5" name="Graphic 15"/>
            <p:cNvSpPr/>
            <p:nvPr/>
          </p:nvSpPr>
          <p:spPr>
            <a:xfrm>
              <a:off x="0" y="4602479"/>
              <a:ext cx="9144000" cy="344805"/>
            </a:xfrm>
            <a:custGeom>
              <a:avLst/>
              <a:gdLst/>
              <a:ahLst/>
              <a:cxnLst/>
              <a:rect l="l" t="t" r="r" b="b"/>
              <a:pathLst>
                <a:path w="9144000" h="344805">
                  <a:moveTo>
                    <a:pt x="9144000" y="0"/>
                  </a:moveTo>
                  <a:lnTo>
                    <a:pt x="0" y="0"/>
                  </a:lnTo>
                  <a:lnTo>
                    <a:pt x="0" y="344424"/>
                  </a:lnTo>
                  <a:lnTo>
                    <a:pt x="9144000" y="344424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2583C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" name="Graphic 16"/>
            <p:cNvSpPr/>
            <p:nvPr/>
          </p:nvSpPr>
          <p:spPr>
            <a:xfrm>
              <a:off x="0" y="4553711"/>
              <a:ext cx="9144000" cy="48895"/>
            </a:xfrm>
            <a:custGeom>
              <a:avLst/>
              <a:gdLst/>
              <a:ahLst/>
              <a:cxnLst/>
              <a:rect l="l" t="t" r="r" b="b"/>
              <a:pathLst>
                <a:path w="9144000" h="48895">
                  <a:moveTo>
                    <a:pt x="9144000" y="0"/>
                  </a:moveTo>
                  <a:lnTo>
                    <a:pt x="0" y="0"/>
                  </a:lnTo>
                  <a:lnTo>
                    <a:pt x="0" y="48767"/>
                  </a:lnTo>
                  <a:lnTo>
                    <a:pt x="9144000" y="48767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1CACE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Graphic 17"/>
            <p:cNvSpPr/>
            <p:nvPr/>
          </p:nvSpPr>
          <p:spPr>
            <a:xfrm>
              <a:off x="896111" y="1106424"/>
              <a:ext cx="7475855" cy="1270"/>
            </a:xfrm>
            <a:custGeom>
              <a:avLst/>
              <a:gdLst/>
              <a:ahLst/>
              <a:cxnLst/>
              <a:rect l="l" t="t" r="r" b="b"/>
              <a:pathLst>
                <a:path w="7475855">
                  <a:moveTo>
                    <a:pt x="0" y="0"/>
                  </a:moveTo>
                  <a:lnTo>
                    <a:pt x="7475473" y="0"/>
                  </a:lnTo>
                </a:path>
              </a:pathLst>
            </a:custGeom>
            <a:ln w="6096">
              <a:solidFill>
                <a:srgbClr val="7E7E7E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8" name="Image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088" y="0"/>
              <a:ext cx="6669024" cy="4605528"/>
            </a:xfrm>
            <a:prstGeom prst="rect">
              <a:avLst/>
            </a:prstGeom>
          </p:spPr>
        </p:pic>
        <p:pic>
          <p:nvPicPr>
            <p:cNvPr id="9" name="Image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05216" y="0"/>
              <a:ext cx="730005" cy="576072"/>
            </a:xfrm>
            <a:prstGeom prst="rect">
              <a:avLst/>
            </a:prstGeom>
          </p:spPr>
        </p:pic>
        <p:sp>
          <p:nvSpPr>
            <p:cNvPr id="10" name="Graphic 20"/>
            <p:cNvSpPr/>
            <p:nvPr/>
          </p:nvSpPr>
          <p:spPr>
            <a:xfrm>
              <a:off x="899160" y="3678935"/>
              <a:ext cx="1948180" cy="741045"/>
            </a:xfrm>
            <a:custGeom>
              <a:avLst/>
              <a:gdLst/>
              <a:ahLst/>
              <a:cxnLst/>
              <a:rect l="l" t="t" r="r" b="b"/>
              <a:pathLst>
                <a:path w="1948180" h="741045">
                  <a:moveTo>
                    <a:pt x="1947672" y="0"/>
                  </a:moveTo>
                  <a:lnTo>
                    <a:pt x="0" y="0"/>
                  </a:lnTo>
                  <a:lnTo>
                    <a:pt x="0" y="740664"/>
                  </a:lnTo>
                  <a:lnTo>
                    <a:pt x="1947672" y="740664"/>
                  </a:lnTo>
                  <a:lnTo>
                    <a:pt x="1947672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11" name="Image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88223" y="3508247"/>
              <a:ext cx="633983" cy="9387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37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74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8640"/>
            <a:ext cx="914400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7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36" y="260648"/>
            <a:ext cx="9126163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6966" t="15670" r="28738" b="5704"/>
          <a:stretch>
            <a:fillRect/>
          </a:stretch>
        </p:blipFill>
        <p:spPr bwMode="auto">
          <a:xfrm>
            <a:off x="4716016" y="20247"/>
            <a:ext cx="4427984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6765" t="15670" r="28738" b="5704"/>
          <a:stretch>
            <a:fillRect/>
          </a:stretch>
        </p:blipFill>
        <p:spPr bwMode="auto">
          <a:xfrm>
            <a:off x="0" y="20247"/>
            <a:ext cx="4851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882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364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ПЕРЕЧЕНЬ СПРАВОЧНЫХ МАТЕРИАЛОВ, СРЕДСТВ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СВЯЗИ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ЭЛЕКТРОННО-ВЫЧИСЛИТЕЛЬНОЙ ТЕХНИКИ, РАЗРЕШЁННЫХ К ИСПОЛЬЗОВАНИЮ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ПРОВЕДЕНИЯ ОЛИМПИАДЫ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выполнении заданий теоретического и практического туров олимпиады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допускается использование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справочных материалов, средств связи и электронно- вычислительной техники, предоставленных организаторами, предусмотренных в заданиях и критериях оценивания.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Запрещается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пользоваться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принесёнными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собой калькуляторами,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справочными материалами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средствами связи и электронно- вычислительной техникой.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случае нарушения участником олимпиады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Порядка проведения всероссийской олимпиады школьников и (или)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утверждённых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требований к организации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проведению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соответствующего этапа олимпиады по технологии представитель организатора олимпиады вправе удалить данного участника олимпиады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аудитории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составив акт об удалении участника олимпиады.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Участники олимпиады, которые были удалены, лишаются права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дальнейшего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участия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олимпиаде по технологии в текущем году.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ПОДВЕДЕНИЕ ИТОГОВ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Суммарное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количество баллов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набранное каждым участником в конкурсах, позволяет жюри с высокой степенью объективности определить победителей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призёров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олимпиады.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Максимальное количество баллов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участников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олимпиады определяется по каждому направлению отдельно.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Итоги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должны быть доступны обучающимся для ознакомления.</a:t>
            </a:r>
          </a:p>
        </p:txBody>
      </p:sp>
      <p:pic>
        <p:nvPicPr>
          <p:cNvPr id="5" name="Image 8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9562" y="3212976"/>
            <a:ext cx="6984875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3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3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>
          <a:xfrm>
            <a:off x="152827" y="332656"/>
            <a:ext cx="8818493" cy="6336704"/>
            <a:chOff x="0" y="0"/>
            <a:chExt cx="8818493" cy="4081691"/>
          </a:xfrm>
        </p:grpSpPr>
        <p:pic>
          <p:nvPicPr>
            <p:cNvPr id="5" name="Image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754877" cy="1205954"/>
            </a:xfrm>
            <a:prstGeom prst="rect">
              <a:avLst/>
            </a:prstGeom>
          </p:spPr>
        </p:pic>
        <p:sp>
          <p:nvSpPr>
            <p:cNvPr id="6" name="Graphic 28"/>
            <p:cNvSpPr/>
            <p:nvPr/>
          </p:nvSpPr>
          <p:spPr>
            <a:xfrm>
              <a:off x="1618863" y="789851"/>
              <a:ext cx="7199630" cy="3291840"/>
            </a:xfrm>
            <a:custGeom>
              <a:avLst/>
              <a:gdLst/>
              <a:ahLst/>
              <a:cxnLst/>
              <a:rect l="l" t="t" r="r" b="b"/>
              <a:pathLst>
                <a:path w="7199630" h="3291840">
                  <a:moveTo>
                    <a:pt x="7199376" y="0"/>
                  </a:moveTo>
                  <a:lnTo>
                    <a:pt x="0" y="0"/>
                  </a:lnTo>
                  <a:lnTo>
                    <a:pt x="0" y="3291840"/>
                  </a:lnTo>
                  <a:lnTo>
                    <a:pt x="7199376" y="3291840"/>
                  </a:lnTo>
                  <a:lnTo>
                    <a:pt x="7199376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899498" y="0"/>
            <a:ext cx="719963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 организации и проведению школьного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этапов олимпиады по труду (технологии)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Муниципальный этап Всероссийской олимпиады школьников по технологии (далее – Олимпиада) проводится в соответствии с приказом Министерства просвещения Российской Федерации от 27.11.2020 г. № 678 «Об утверждении Порядка проведения всероссийской олимпиады школьников, методическими рекомендациями по проведению школьного и муниципального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этапов всероссийской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олимпиады школьников по труду (технологии) в 2024/25 учебном году, утвержденными на заседании Центральной предметно- методической комиссии по технологии (10.06.2024 г. (Протокол № 2), приказов Министерства образования, науки и молодежи Республики Крым от 31.07.2024 г. №1166 «О проведении школьного этапа всероссийской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олимпиады школьников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2024/2025 учебном году» приложение «Требования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проведению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Республике Крым всероссийской олимпиады школьников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2023/2024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учебном году».</a:t>
            </a:r>
          </a:p>
        </p:txBody>
      </p:sp>
    </p:spTree>
    <p:extLst>
      <p:ext uri="{BB962C8B-B14F-4D97-AF65-F5344CB8AC3E}">
        <p14:creationId xmlns:p14="http://schemas.microsoft.com/office/powerpoint/2010/main" val="64184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08" y="-14777"/>
            <a:ext cx="9036496" cy="2564904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Форма проведения муниципального этапа олимпиады по технологии – очная.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проведении олимпиады допускается использование информационно- коммуникационных технологий и может проводиться в дистанционном режиме в части организации выполнения олимпиадных заданий, анализа и показа олимпиадных заданий, процедуры апелляции при условии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требований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законодательства Российской Федерации в области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защиты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персональных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данных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508" y="2420888"/>
            <a:ext cx="8784976" cy="4248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Срок окончания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школьного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этапа олимпиады – не позднее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ноября 2024 года.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Дата проведения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этапа олимпиады –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декабря 2024 года.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Дата проведения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регионального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этапа олимпиады –	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февраля 2025 года.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343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37"/>
          <p:cNvSpPr>
            <a:spLocks/>
          </p:cNvSpPr>
          <p:nvPr/>
        </p:nvSpPr>
        <p:spPr>
          <a:xfrm>
            <a:off x="17481" y="116632"/>
            <a:ext cx="9126519" cy="1675519"/>
          </a:xfrm>
          <a:custGeom>
            <a:avLst/>
            <a:gdLst/>
            <a:ahLst/>
            <a:cxnLst/>
            <a:rect l="l" t="t" r="r" b="b"/>
            <a:pathLst>
              <a:path w="8787765" h="1908175">
                <a:moveTo>
                  <a:pt x="8787384" y="0"/>
                </a:moveTo>
                <a:lnTo>
                  <a:pt x="0" y="0"/>
                </a:lnTo>
                <a:lnTo>
                  <a:pt x="0" y="1908047"/>
                </a:lnTo>
                <a:lnTo>
                  <a:pt x="8787384" y="1908047"/>
                </a:lnTo>
                <a:lnTo>
                  <a:pt x="8787384" y="0"/>
                </a:lnTo>
                <a:close/>
              </a:path>
            </a:pathLst>
          </a:custGeom>
          <a:solidFill>
            <a:srgbClr val="FCEADA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pSp>
        <p:nvGrpSpPr>
          <p:cNvPr id="8" name="Group 38"/>
          <p:cNvGrpSpPr>
            <a:grpSpLocks/>
          </p:cNvGrpSpPr>
          <p:nvPr/>
        </p:nvGrpSpPr>
        <p:grpSpPr>
          <a:xfrm>
            <a:off x="11373" y="1792152"/>
            <a:ext cx="9036496" cy="2308324"/>
            <a:chOff x="0" y="0"/>
            <a:chExt cx="8461702" cy="3174896"/>
          </a:xfrm>
        </p:grpSpPr>
        <p:sp>
          <p:nvSpPr>
            <p:cNvPr id="9" name="Graphic 39"/>
            <p:cNvSpPr/>
            <p:nvPr/>
          </p:nvSpPr>
          <p:spPr>
            <a:xfrm>
              <a:off x="0" y="0"/>
              <a:ext cx="8281670" cy="3174896"/>
            </a:xfrm>
            <a:custGeom>
              <a:avLst/>
              <a:gdLst/>
              <a:ahLst/>
              <a:cxnLst/>
              <a:rect l="l" t="t" r="r" b="b"/>
              <a:pathLst>
                <a:path w="8281670" h="1938655">
                  <a:moveTo>
                    <a:pt x="8281416" y="0"/>
                  </a:moveTo>
                  <a:lnTo>
                    <a:pt x="0" y="0"/>
                  </a:lnTo>
                  <a:lnTo>
                    <a:pt x="0" y="1938527"/>
                  </a:lnTo>
                  <a:lnTo>
                    <a:pt x="8281416" y="1938527"/>
                  </a:lnTo>
                  <a:lnTo>
                    <a:pt x="8281416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10" name="Image 4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69160" y="86258"/>
              <a:ext cx="2292542" cy="3088638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126233" y="1792151"/>
            <a:ext cx="6857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Участники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муниципального этапа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олимпиады по технологии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делятся на три группы: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первая группа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обучающиеся 7–8 классов;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вторая группа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обучающиеся 9 классов;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третья группа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обучающиеся 10–11 классов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160935"/>
            <a:ext cx="903649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этап олимпиады по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труду (технологии)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проводится по разработанным региональными предметно-методическими комиссиями заданиям по технологии, основанным на содержании образовательных программ основного общего и среднего общего образования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углублённого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уровня и соответствующей направленности,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для 7–11 классов.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4668" y="4086739"/>
            <a:ext cx="90323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 задания теоретического конкурса и все варианты практических заданий должны быть утверждены на заседании предметно-методической комиссии и оргкомитета, при этом должна быть обеспечена полная секретность содержания заданий.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целях предотвращения преждевременного доступа к текстам заданий со стороны участников олимпиады, а также их учителей тур в каком-либо образовательном учреждении данного муниципалитета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может начинаться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если он уже закончился в другом образовательном учреждении этого муниципалитета.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74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7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32656"/>
            <a:ext cx="914400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Group 68"/>
          <p:cNvGrpSpPr>
            <a:grpSpLocks/>
          </p:cNvGrpSpPr>
          <p:nvPr/>
        </p:nvGrpSpPr>
        <p:grpSpPr>
          <a:xfrm>
            <a:off x="7525385" y="59690"/>
            <a:ext cx="1165225" cy="1254760"/>
            <a:chOff x="0" y="0"/>
            <a:chExt cx="1165225" cy="1254760"/>
          </a:xfrm>
        </p:grpSpPr>
        <p:pic>
          <p:nvPicPr>
            <p:cNvPr id="4" name="Image 6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9338" y="191572"/>
              <a:ext cx="595423" cy="1062961"/>
            </a:xfrm>
            <a:prstGeom prst="rect">
              <a:avLst/>
            </a:prstGeom>
          </p:spPr>
        </p:pic>
        <p:pic>
          <p:nvPicPr>
            <p:cNvPr id="5" name="Image 7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749807" cy="752856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179512" y="1052737"/>
            <a:ext cx="896448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Муниципальный этап олимпиады по технологии проводится по профилям: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«Техника, технологии и техническое творчество», «Культура дома, дизайн и технологии», «Робототехника» и «Информационная безопасность». Состоит из трех туров индивидуальных состязаний участников: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тур – теоретический;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тур – практическая работа;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тур – представление и защита проекта.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Регламент проведения муниципального этапа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694" y="168632"/>
            <a:ext cx="71226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Время	начала	муниципального	этапа	олимпиады в 9:00 ч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50204"/>
              </p:ext>
            </p:extLst>
          </p:nvPr>
        </p:nvGraphicFramePr>
        <p:xfrm>
          <a:off x="179512" y="3668838"/>
          <a:ext cx="8867460" cy="30921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88070"/>
                <a:gridCol w="2485517"/>
                <a:gridCol w="1477395"/>
                <a:gridCol w="2216478"/>
              </a:tblGrid>
              <a:tr h="712408">
                <a:tc>
                  <a:txBody>
                    <a:bodyPr/>
                    <a:lstStyle/>
                    <a:p>
                      <a:pPr marL="70485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392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7-8</a:t>
                      </a:r>
                      <a:r>
                        <a:rPr lang="ru-RU" sz="2400" spc="-2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5465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</a:t>
                      </a:r>
                      <a:r>
                        <a:rPr lang="ru-RU" sz="2400" spc="-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2785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2400" spc="-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10-11</a:t>
                      </a:r>
                      <a:r>
                        <a:rPr lang="ru-RU" sz="2400" spc="-6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712408">
                <a:tc>
                  <a:txBody>
                    <a:bodyPr/>
                    <a:lstStyle/>
                    <a:p>
                      <a:pPr marL="70485" marR="132715" algn="r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2400" spc="-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Теоретический</a:t>
                      </a:r>
                      <a:r>
                        <a:rPr lang="ru-RU" sz="2400" spc="3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2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206375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sz="2400" spc="-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</a:t>
                      </a:r>
                      <a:r>
                        <a:rPr lang="ru-RU" sz="2400" spc="-3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r>
                        <a:rPr lang="ru-RU" sz="2400" spc="-3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минут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9512">
                <a:tc>
                  <a:txBody>
                    <a:bodyPr/>
                    <a:lstStyle/>
                    <a:p>
                      <a:pPr marL="70485" marR="164465" algn="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Практический</a:t>
                      </a:r>
                      <a:r>
                        <a:rPr lang="ru-RU" sz="2400" spc="-1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2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473075"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более</a:t>
                      </a:r>
                      <a:r>
                        <a:rPr lang="ru-RU" sz="2400" spc="-2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r>
                        <a:rPr lang="ru-RU" sz="2400" spc="-25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минут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3075" marR="3810" algn="ctr"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</a:t>
                      </a:r>
                      <a:r>
                        <a:rPr lang="ru-RU" sz="24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зависимости</a:t>
                      </a:r>
                      <a:r>
                        <a:rPr lang="ru-RU" sz="2400" spc="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</a:t>
                      </a:r>
                      <a:r>
                        <a:rPr lang="ru-RU" sz="2400" spc="-4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профиля)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6195">
                <a:tc>
                  <a:txBody>
                    <a:bodyPr/>
                    <a:lstStyle/>
                    <a:p>
                      <a:pPr marL="525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spc="-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Презентация</a:t>
                      </a:r>
                      <a:endParaRPr lang="ru-RU" sz="2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525780" marR="80645">
                        <a:lnSpc>
                          <a:spcPts val="1900"/>
                        </a:lnSpc>
                        <a:spcBef>
                          <a:spcPts val="45"/>
                        </a:spcBef>
                        <a:spcAft>
                          <a:spcPts val="0"/>
                        </a:spcAft>
                      </a:pPr>
                      <a:r>
                        <a:rPr lang="ru-RU" sz="2400" spc="-2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творческого </a:t>
                      </a:r>
                      <a:r>
                        <a:rPr lang="ru-RU" sz="2400" spc="-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проекта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83515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7-10</a:t>
                      </a:r>
                      <a:r>
                        <a:rPr lang="ru-RU" sz="2400" spc="-3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минут</a:t>
                      </a:r>
                      <a:r>
                        <a:rPr lang="ru-RU" sz="2400" spc="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lang="ru-RU" sz="2400" spc="-2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участника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0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71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1" y="260648"/>
            <a:ext cx="9143109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8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72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8640"/>
            <a:ext cx="9252520" cy="6408712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419872" y="3284984"/>
            <a:ext cx="2304256" cy="4429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325590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73075" algn="ctr">
              <a:spcBef>
                <a:spcPts val="100"/>
              </a:spcBef>
              <a:spcAft>
                <a:spcPts val="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более</a:t>
            </a:r>
            <a:r>
              <a:rPr lang="ru-RU" b="1" i="1" spc="-25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b="1" i="1" spc="-25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-2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7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96" y="332656"/>
            <a:ext cx="8867684" cy="619268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05572" y="1698423"/>
            <a:ext cx="2664296" cy="4429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71981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73075" algn="ctr">
              <a:spcBef>
                <a:spcPts val="10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более</a:t>
            </a:r>
            <a:r>
              <a:rPr lang="ru-RU" sz="2000" b="1" i="1" spc="-25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sz="2000" b="1" i="1" spc="-25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spc="-2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626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Оля</cp:lastModifiedBy>
  <cp:revision>12</cp:revision>
  <dcterms:created xsi:type="dcterms:W3CDTF">2024-10-14T19:44:50Z</dcterms:created>
  <dcterms:modified xsi:type="dcterms:W3CDTF">2024-10-14T21:25:12Z</dcterms:modified>
</cp:coreProperties>
</file>