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  <p:sldMasterId id="2147483691" r:id="rId3"/>
  </p:sldMasterIdLst>
  <p:notesMasterIdLst>
    <p:notesMasterId r:id="rId14"/>
  </p:notesMasterIdLst>
  <p:sldIdLst>
    <p:sldId id="257" r:id="rId4"/>
    <p:sldId id="274" r:id="rId5"/>
    <p:sldId id="283" r:id="rId6"/>
    <p:sldId id="284" r:id="rId7"/>
    <p:sldId id="286" r:id="rId8"/>
    <p:sldId id="287" r:id="rId9"/>
    <p:sldId id="288" r:id="rId10"/>
    <p:sldId id="290" r:id="rId11"/>
    <p:sldId id="292" r:id="rId12"/>
    <p:sldId id="28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3372" autoAdjust="0"/>
  </p:normalViewPr>
  <p:slideViewPr>
    <p:cSldViewPr>
      <p:cViewPr varScale="1">
        <p:scale>
          <a:sx n="104" d="100"/>
          <a:sy n="104" d="100"/>
        </p:scale>
        <p:origin x="172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9F713C-4E02-44E7-8C3F-C321FCCCFE3C}" type="datetimeFigureOut">
              <a:rPr lang="en-US"/>
              <a:pPr>
                <a:defRPr/>
              </a:pPr>
              <a:t>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AEE13EC-27BB-4E6B-9749-F9273F131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67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/>
          </a:p>
        </p:txBody>
      </p:sp>
      <p:sp>
        <p:nvSpPr>
          <p:cNvPr id="18436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865190-CEA0-49E6-A782-8C9990A99F4C}" type="datetime8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2/27/2020 2:28 PM</a:t>
            </a:fld>
            <a:endParaRPr lang="en-US"/>
          </a:p>
        </p:txBody>
      </p:sp>
      <p:sp>
        <p:nvSpPr>
          <p:cNvPr id="1843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61722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" smtClean="0">
                <a:solidFill>
                  <a:srgbClr val="000000"/>
                </a:solidFill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" smtClean="0">
                <a:solidFill>
                  <a:srgbClr val="000000"/>
                </a:solidFill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sz="500" smtClean="0">
                <a:solidFill>
                  <a:srgbClr val="000000"/>
                </a:solidFill>
              </a:rPr>
            </a:br>
            <a:r>
              <a:rPr lang="en-US" sz="500" smtClean="0">
                <a:solidFill>
                  <a:srgbClr val="000000"/>
                </a:solidFill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500" smtClean="0"/>
          </a:p>
        </p:txBody>
      </p:sp>
      <p:sp>
        <p:nvSpPr>
          <p:cNvPr id="1843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6172200" y="8685213"/>
            <a:ext cx="684213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BE5B8E-BDDE-49BB-9E91-E47BB8CF883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67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E13EC-27BB-4E6B-9749-F9273F1319C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43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E13EC-27BB-4E6B-9749-F9273F1319C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98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E13EC-27BB-4E6B-9749-F9273F1319C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03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en-US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9559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1006217 w 8042"/>
              <a:gd name="T1" fmla="*/ 781050 h 10000"/>
              <a:gd name="T2" fmla="*/ 1034327 w 8042"/>
              <a:gd name="T3" fmla="*/ 771677 h 10000"/>
              <a:gd name="T4" fmla="*/ 1039012 w 8042"/>
              <a:gd name="T5" fmla="*/ 766991 h 10000"/>
              <a:gd name="T6" fmla="*/ 1395413 w 8042"/>
              <a:gd name="T7" fmla="*/ 410832 h 10000"/>
              <a:gd name="T8" fmla="*/ 1395413 w 8042"/>
              <a:gd name="T9" fmla="*/ 368734 h 10000"/>
              <a:gd name="T10" fmla="*/ 1039012 w 8042"/>
              <a:gd name="T11" fmla="*/ 17261 h 10000"/>
              <a:gd name="T12" fmla="*/ 1034327 w 8042"/>
              <a:gd name="T13" fmla="*/ 12497 h 10000"/>
              <a:gd name="T14" fmla="*/ 1006217 w 8042"/>
              <a:gd name="T15" fmla="*/ 3202 h 10000"/>
              <a:gd name="T16" fmla="*/ 3123 w 8042"/>
              <a:gd name="T17" fmla="*/ 0 h 10000"/>
              <a:gd name="T18" fmla="*/ 0 w 8042"/>
              <a:gd name="T19" fmla="*/ 780347 h 10000"/>
              <a:gd name="T20" fmla="*/ 1006217 w 8042"/>
              <a:gd name="T21" fmla="*/ 781050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C280B-D6FA-4437-A288-2CD8B2C6CC12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6896-8128-4C42-89C9-57EE8562CB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5302548"/>
      </p:ext>
    </p:extLst>
  </p:cSld>
  <p:clrMapOvr>
    <a:masterClrMapping/>
  </p:clrMapOvr>
  <p:transition spd="med"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3DD30-6762-4CC3-9EC4-09959E685B00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3BBC9-8025-4480-85D8-E7CFED10C4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2900533"/>
      </p:ext>
    </p:extLst>
  </p:cSld>
  <p:clrMapOvr>
    <a:masterClrMapping/>
  </p:clrMapOvr>
  <p:transition spd="med"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2E6B9-1907-4F6C-BC0E-9792AB3A7AA8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ED892-C66D-4028-B46C-EA1FAA41A8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8916328"/>
      </p:ext>
    </p:extLst>
  </p:cSld>
  <p:clrMapOvr>
    <a:masterClrMapping/>
  </p:clrMapOvr>
  <p:transition spd="med"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63F7E-C499-47A0-9B01-937EB05DEC60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36117-F25A-49B6-81B7-D953FAD64C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9211021"/>
      </p:ext>
    </p:extLst>
  </p:cSld>
  <p:clrMapOvr>
    <a:masterClrMapping/>
  </p:clrMapOvr>
  <p:transition spd="med"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80C7B-FF9E-4617-90EF-67292F9879E9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1A48E-F9A1-4B8A-9349-2B079574D8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1528904"/>
      </p:ext>
    </p:extLst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en-US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44597-B169-434A-A883-530F4391F4D4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E21B3-1C91-46F7-B483-3E3811C979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5166535"/>
      </p:ext>
    </p:extLst>
  </p:cSld>
  <p:clrMapOvr>
    <a:masterClrMapping/>
  </p:clrMapOvr>
  <p:transition spd="med"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D436C-CED0-49BA-92D0-411185F87E64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5CB77-13C5-450D-B8AF-588F70795D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5617369"/>
      </p:ext>
    </p:extLst>
  </p:cSld>
  <p:clrMapOvr>
    <a:masterClrMapping/>
  </p:clrMapOvr>
  <p:transition spd="med"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A60A9-0BDF-44BB-8146-64D648E63BA7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E99DD-C146-4DAE-9922-AFE17AE299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336484"/>
      </p:ext>
    </p:extLst>
  </p:cSld>
  <p:clrMapOvr>
    <a:masterClrMapping/>
  </p:clrMapOvr>
  <p:transition spd="med"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6171C-50C6-4F81-8BF9-7CBBBC1E35E4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B5E71-C3BF-48A2-85C4-5D8219AFD1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4336342"/>
      </p:ext>
    </p:extLst>
  </p:cSld>
  <p:clrMapOvr>
    <a:masterClrMapping/>
  </p:clrMapOvr>
  <p:transition spd="med"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270AF-62CC-4E38-AB64-BDC566748337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9B6A0-8C44-438E-8C9E-7DB7BC8B13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47027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5FE19-0658-4D2A-8105-4B88B30D2653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8BF67-80C8-421B-922D-29D0422C7D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0639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3622-B136-4B0A-ABFB-12218C0A5D1E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65365-DEE1-4AF4-A9B4-D18E7E180F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48860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E63D1-A324-4345-976A-88534C01A629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883DC-F60A-4BD8-9CFF-CD2B3614D6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95664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2C1D1-6888-4A8B-8250-E5374E49FB5D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587DC-D073-4788-98AB-79B09BCD6B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93824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7E1DD-BE5A-4CF6-BEE3-E598D6B230BC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C8189-F511-4794-A233-19361A3F0F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2637085"/>
      </p:ext>
    </p:extLst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7F143-8894-437B-A673-C81DE5972D05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E7FD0-9910-4249-9439-49FB4EAD5E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9137740"/>
      </p:ext>
    </p:extLst>
  </p:cSld>
  <p:clrMapOvr>
    <a:masterClrMapping/>
  </p:clrMapOvr>
  <p:transition spd="med"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773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4" r:id="rId3"/>
    <p:sldLayoutId id="2147483683" r:id="rId4"/>
    <p:sldLayoutId id="2147483682" r:id="rId5"/>
    <p:sldLayoutId id="2147483681" r:id="rId6"/>
    <p:sldLayoutId id="2147483680" r:id="rId7"/>
    <p:sldLayoutId id="2147483679" r:id="rId8"/>
    <p:sldLayoutId id="2147483678" r:id="rId9"/>
    <p:sldLayoutId id="2147483688" r:id="rId10"/>
    <p:sldLayoutId id="2147483689" r:id="rId11"/>
    <p:sldLayoutId id="2147483677" r:id="rId12"/>
    <p:sldLayoutId id="2147483690" r:id="rId13"/>
  </p:sldLayoutIdLst>
  <p:transition>
    <p:fade/>
  </p:transition>
  <p:txStyles>
    <p:titleStyle>
      <a:lvl1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2pPr>
      <a:lvl3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3pPr>
      <a:lvl4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4pPr>
      <a:lvl5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96875" indent="-396875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 descr="white rectangle.png"/>
          <p:cNvPicPr>
            <a:picLocks noChangeAspect="1"/>
          </p:cNvPicPr>
          <p:nvPr/>
        </p:nvPicPr>
        <p:blipFill>
          <a:blip r:embed="rId4" cstate="print"/>
          <a:srcRect b="10452"/>
          <a:stretch>
            <a:fillRect/>
          </a:stretch>
        </p:blipFill>
        <p:spPr bwMode="auto">
          <a:xfrm>
            <a:off x="0" y="1300163"/>
            <a:ext cx="9144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4340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1905000"/>
            <a:ext cx="80406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2pPr>
      <a:lvl3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3pPr>
      <a:lvl4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4pPr>
      <a:lvl5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algn="l" defTabSz="912813" rtl="0" fontAlgn="base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175" indent="-635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0413" indent="-635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3788" indent="635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5575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2070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85725 w 22"/>
                <a:gd name="T1" fmla="*/ 533400 h 136"/>
                <a:gd name="T2" fmla="*/ 66242 w 22"/>
                <a:gd name="T3" fmla="*/ 313765 h 136"/>
                <a:gd name="T4" fmla="*/ 0 w 22"/>
                <a:gd name="T5" fmla="*/ 0 h 136"/>
                <a:gd name="T6" fmla="*/ 0 w 22"/>
                <a:gd name="T7" fmla="*/ 137272 h 136"/>
                <a:gd name="T8" fmla="*/ 77932 w 22"/>
                <a:gd name="T9" fmla="*/ 486335 h 136"/>
                <a:gd name="T10" fmla="*/ 85725 w 22"/>
                <a:gd name="T11" fmla="*/ 533400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1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338387 w 140"/>
                <a:gd name="T1" fmla="*/ 1373628 h 504"/>
                <a:gd name="T2" fmla="*/ 546928 w 140"/>
                <a:gd name="T3" fmla="*/ 1978025 h 504"/>
                <a:gd name="T4" fmla="*/ 550863 w 140"/>
                <a:gd name="T5" fmla="*/ 1875984 h 504"/>
                <a:gd name="T6" fmla="*/ 373800 w 140"/>
                <a:gd name="T7" fmla="*/ 1361855 h 504"/>
                <a:gd name="T8" fmla="*/ 0 w 140"/>
                <a:gd name="T9" fmla="*/ 0 h 504"/>
                <a:gd name="T10" fmla="*/ 23608 w 140"/>
                <a:gd name="T11" fmla="*/ 239404 h 504"/>
                <a:gd name="T12" fmla="*/ 338387 w 140"/>
                <a:gd name="T13" fmla="*/ 1373628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2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31461 w 132"/>
                <a:gd name="T1" fmla="*/ 86405 h 308"/>
                <a:gd name="T2" fmla="*/ 0 w 132"/>
                <a:gd name="T3" fmla="*/ 0 h 308"/>
                <a:gd name="T4" fmla="*/ 0 w 132"/>
                <a:gd name="T5" fmla="*/ 113898 h 308"/>
                <a:gd name="T6" fmla="*/ 267422 w 132"/>
                <a:gd name="T7" fmla="*/ 761938 h 308"/>
                <a:gd name="T8" fmla="*/ 483719 w 132"/>
                <a:gd name="T9" fmla="*/ 1209675 h 308"/>
                <a:gd name="T10" fmla="*/ 519113 w 132"/>
                <a:gd name="T11" fmla="*/ 1209675 h 308"/>
                <a:gd name="T12" fmla="*/ 302816 w 132"/>
                <a:gd name="T13" fmla="*/ 746228 h 308"/>
                <a:gd name="T14" fmla="*/ 31461 w 132"/>
                <a:gd name="T15" fmla="*/ 86405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3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110524 w 37"/>
                <a:gd name="T1" fmla="*/ 309563 h 79"/>
                <a:gd name="T2" fmla="*/ 146050 w 37"/>
                <a:gd name="T3" fmla="*/ 309563 h 79"/>
                <a:gd name="T4" fmla="*/ 0 w 37"/>
                <a:gd name="T5" fmla="*/ 0 h 79"/>
                <a:gd name="T6" fmla="*/ 110524 w 37"/>
                <a:gd name="T7" fmla="*/ 30956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4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637159 w 178"/>
                <a:gd name="T1" fmla="*/ 2591803 h 722"/>
                <a:gd name="T2" fmla="*/ 456237 w 178"/>
                <a:gd name="T3" fmla="*/ 2097004 h 722"/>
                <a:gd name="T4" fmla="*/ 157323 w 178"/>
                <a:gd name="T5" fmla="*/ 926766 h 722"/>
                <a:gd name="T6" fmla="*/ 47197 w 178"/>
                <a:gd name="T7" fmla="*/ 200276 h 722"/>
                <a:gd name="T8" fmla="*/ 0 w 178"/>
                <a:gd name="T9" fmla="*/ 0 h 722"/>
                <a:gd name="T10" fmla="*/ 129792 w 178"/>
                <a:gd name="T11" fmla="*/ 930693 h 722"/>
                <a:gd name="T12" fmla="*/ 420839 w 178"/>
                <a:gd name="T13" fmla="*/ 2108785 h 722"/>
                <a:gd name="T14" fmla="*/ 629293 w 178"/>
                <a:gd name="T15" fmla="*/ 2674269 h 722"/>
                <a:gd name="T16" fmla="*/ 700088 w 178"/>
                <a:gd name="T17" fmla="*/ 2835275 h 722"/>
                <a:gd name="T18" fmla="*/ 684356 w 178"/>
                <a:gd name="T19" fmla="*/ 2780297 h 722"/>
                <a:gd name="T20" fmla="*/ 637159 w 178"/>
                <a:gd name="T21" fmla="*/ 2591803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5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43277 w 23"/>
                <a:gd name="T1" fmla="*/ 2266168 h 635"/>
                <a:gd name="T2" fmla="*/ 47211 w 23"/>
                <a:gd name="T3" fmla="*/ 2313298 h 635"/>
                <a:gd name="T4" fmla="*/ 86554 w 23"/>
                <a:gd name="T5" fmla="*/ 2482180 h 635"/>
                <a:gd name="T6" fmla="*/ 90488 w 23"/>
                <a:gd name="T7" fmla="*/ 2493963 h 635"/>
                <a:gd name="T8" fmla="*/ 66882 w 23"/>
                <a:gd name="T9" fmla="*/ 2262240 h 635"/>
                <a:gd name="T10" fmla="*/ 19671 w 23"/>
                <a:gd name="T11" fmla="*/ 1056498 h 635"/>
                <a:gd name="T12" fmla="*/ 59014 w 23"/>
                <a:gd name="T13" fmla="*/ 0 h 635"/>
                <a:gd name="T14" fmla="*/ 47211 w 23"/>
                <a:gd name="T15" fmla="*/ 0 h 635"/>
                <a:gd name="T16" fmla="*/ 3934 w 23"/>
                <a:gd name="T17" fmla="*/ 1056498 h 635"/>
                <a:gd name="T18" fmla="*/ 43277 w 23"/>
                <a:gd name="T19" fmla="*/ 2266168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6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9610 w 17"/>
                <a:gd name="T3" fmla="*/ 220173 h 107"/>
                <a:gd name="T4" fmla="*/ 66675 w 17"/>
                <a:gd name="T5" fmla="*/ 420688 h 107"/>
                <a:gd name="T6" fmla="*/ 43143 w 17"/>
                <a:gd name="T7" fmla="*/ 180857 h 107"/>
                <a:gd name="T8" fmla="*/ 39221 w 17"/>
                <a:gd name="T9" fmla="*/ 169062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7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19747 w 41"/>
                <a:gd name="T3" fmla="*/ 365769 h 222"/>
                <a:gd name="T4" fmla="*/ 67140 w 41"/>
                <a:gd name="T5" fmla="*/ 652877 h 222"/>
                <a:gd name="T6" fmla="*/ 94785 w 41"/>
                <a:gd name="T7" fmla="*/ 723671 h 222"/>
                <a:gd name="T8" fmla="*/ 161925 w 41"/>
                <a:gd name="T9" fmla="*/ 873125 h 222"/>
                <a:gd name="T10" fmla="*/ 150077 w 41"/>
                <a:gd name="T11" fmla="*/ 833795 h 222"/>
                <a:gd name="T12" fmla="*/ 51342 w 41"/>
                <a:gd name="T13" fmla="*/ 361836 h 222"/>
                <a:gd name="T14" fmla="*/ 31595 w 41"/>
                <a:gd name="T15" fmla="*/ 86526 h 222"/>
                <a:gd name="T16" fmla="*/ 27646 w 41"/>
                <a:gd name="T17" fmla="*/ 70794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8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7510 w 450"/>
                <a:gd name="T1" fmla="*/ 3353798 h 878"/>
                <a:gd name="T2" fmla="*/ 196497 w 450"/>
                <a:gd name="T3" fmla="*/ 2407352 h 878"/>
                <a:gd name="T4" fmla="*/ 585562 w 450"/>
                <a:gd name="T5" fmla="*/ 1523740 h 878"/>
                <a:gd name="T6" fmla="*/ 1120034 w 450"/>
                <a:gd name="T7" fmla="*/ 718671 h 878"/>
                <a:gd name="T8" fmla="*/ 1430500 w 450"/>
                <a:gd name="T9" fmla="*/ 349518 h 878"/>
                <a:gd name="T10" fmla="*/ 1595557 w 450"/>
                <a:gd name="T11" fmla="*/ 172795 h 878"/>
                <a:gd name="T12" fmla="*/ 1768475 w 450"/>
                <a:gd name="T13" fmla="*/ 3927 h 878"/>
                <a:gd name="T14" fmla="*/ 1768475 w 450"/>
                <a:gd name="T15" fmla="*/ 0 h 878"/>
                <a:gd name="T16" fmla="*/ 1591628 w 450"/>
                <a:gd name="T17" fmla="*/ 168868 h 878"/>
                <a:gd name="T18" fmla="*/ 1426570 w 450"/>
                <a:gd name="T19" fmla="*/ 345590 h 878"/>
                <a:gd name="T20" fmla="*/ 1112174 w 450"/>
                <a:gd name="T21" fmla="*/ 710817 h 878"/>
                <a:gd name="T22" fmla="*/ 569842 w 450"/>
                <a:gd name="T23" fmla="*/ 1515885 h 878"/>
                <a:gd name="T24" fmla="*/ 176848 w 450"/>
                <a:gd name="T25" fmla="*/ 2399497 h 878"/>
                <a:gd name="T26" fmla="*/ 0 w 450"/>
                <a:gd name="T27" fmla="*/ 3353798 h 878"/>
                <a:gd name="T28" fmla="*/ 0 w 450"/>
                <a:gd name="T29" fmla="*/ 3373434 h 878"/>
                <a:gd name="T30" fmla="*/ 27510 w 450"/>
                <a:gd name="T31" fmla="*/ 3448050 h 878"/>
                <a:gd name="T32" fmla="*/ 27510 w 450"/>
                <a:gd name="T33" fmla="*/ 3353798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9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102598 w 35"/>
                <a:gd name="T3" fmla="*/ 287338 h 73"/>
                <a:gd name="T4" fmla="*/ 138113 w 35"/>
                <a:gd name="T5" fmla="*/ 287338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80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7781 w 8"/>
                <a:gd name="T1" fmla="*/ 173170 h 48"/>
                <a:gd name="T2" fmla="*/ 31750 w 8"/>
                <a:gd name="T3" fmla="*/ 188913 h 48"/>
                <a:gd name="T4" fmla="*/ 31750 w 8"/>
                <a:gd name="T5" fmla="*/ 74778 h 48"/>
                <a:gd name="T6" fmla="*/ 3969 w 8"/>
                <a:gd name="T7" fmla="*/ 0 h 48"/>
                <a:gd name="T8" fmla="*/ 0 w 8"/>
                <a:gd name="T9" fmla="*/ 102328 h 48"/>
                <a:gd name="T10" fmla="*/ 27781 w 8"/>
                <a:gd name="T11" fmla="*/ 17317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81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7354 w 52"/>
                <a:gd name="T1" fmla="*/ 70697 h 135"/>
                <a:gd name="T2" fmla="*/ 0 w 52"/>
                <a:gd name="T3" fmla="*/ 0 h 135"/>
                <a:gd name="T4" fmla="*/ 46892 w 52"/>
                <a:gd name="T5" fmla="*/ 188524 h 135"/>
                <a:gd name="T6" fmla="*/ 62523 w 52"/>
                <a:gd name="T7" fmla="*/ 243511 h 135"/>
                <a:gd name="T8" fmla="*/ 199292 w 52"/>
                <a:gd name="T9" fmla="*/ 530225 h 135"/>
                <a:gd name="T10" fmla="*/ 203200 w 52"/>
                <a:gd name="T11" fmla="*/ 530225 h 135"/>
                <a:gd name="T12" fmla="*/ 93785 w 52"/>
                <a:gd name="T13" fmla="*/ 219945 h 135"/>
                <a:gd name="T14" fmla="*/ 27354 w 52"/>
                <a:gd name="T15" fmla="*/ 7069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51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2058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>
                <a:gd name="T0" fmla="*/ 27835 w 103"/>
                <a:gd name="T1" fmla="*/ 832351 h 920"/>
                <a:gd name="T2" fmla="*/ 103388 w 103"/>
                <a:gd name="T3" fmla="*/ 1763790 h 920"/>
                <a:gd name="T4" fmla="*/ 226658 w 103"/>
                <a:gd name="T5" fmla="*/ 2691267 h 920"/>
                <a:gd name="T6" fmla="*/ 401622 w 103"/>
                <a:gd name="T7" fmla="*/ 3610816 h 920"/>
                <a:gd name="T8" fmla="*/ 409575 w 103"/>
                <a:gd name="T9" fmla="*/ 3646488 h 920"/>
                <a:gd name="T10" fmla="*/ 393669 w 103"/>
                <a:gd name="T11" fmla="*/ 3464164 h 920"/>
                <a:gd name="T12" fmla="*/ 393669 w 103"/>
                <a:gd name="T13" fmla="*/ 3432455 h 920"/>
                <a:gd name="T14" fmla="*/ 250517 w 103"/>
                <a:gd name="T15" fmla="*/ 2687303 h 920"/>
                <a:gd name="T16" fmla="*/ 119294 w 103"/>
                <a:gd name="T17" fmla="*/ 1759827 h 920"/>
                <a:gd name="T18" fmla="*/ 35788 w 103"/>
                <a:gd name="T19" fmla="*/ 828387 h 920"/>
                <a:gd name="T20" fmla="*/ 11929 w 103"/>
                <a:gd name="T21" fmla="*/ 364649 h 920"/>
                <a:gd name="T22" fmla="*/ 3976 w 103"/>
                <a:gd name="T23" fmla="*/ 0 h 920"/>
                <a:gd name="T24" fmla="*/ 0 w 103"/>
                <a:gd name="T25" fmla="*/ 0 h 920"/>
                <a:gd name="T26" fmla="*/ 3976 w 103"/>
                <a:gd name="T27" fmla="*/ 364649 h 920"/>
                <a:gd name="T28" fmla="*/ 27835 w 103"/>
                <a:gd name="T29" fmla="*/ 832351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9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1300 w 88"/>
                <a:gd name="T1" fmla="*/ 908844 h 330"/>
                <a:gd name="T2" fmla="*/ 350838 w 88"/>
                <a:gd name="T3" fmla="*/ 1309688 h 330"/>
                <a:gd name="T4" fmla="*/ 350838 w 88"/>
                <a:gd name="T5" fmla="*/ 1222375 h 330"/>
                <a:gd name="T6" fmla="*/ 350838 w 88"/>
                <a:gd name="T7" fmla="*/ 1206500 h 330"/>
                <a:gd name="T8" fmla="*/ 247181 w 88"/>
                <a:gd name="T9" fmla="*/ 896938 h 330"/>
                <a:gd name="T10" fmla="*/ 0 w 88"/>
                <a:gd name="T11" fmla="*/ 0 h 330"/>
                <a:gd name="T12" fmla="*/ 27908 w 88"/>
                <a:gd name="T13" fmla="*/ 250031 h 330"/>
                <a:gd name="T14" fmla="*/ 211300 w 88"/>
                <a:gd name="T15" fmla="*/ 908844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0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3813 w 90"/>
                <a:gd name="T1" fmla="*/ 59474 h 207"/>
                <a:gd name="T2" fmla="*/ 0 w 90"/>
                <a:gd name="T3" fmla="*/ 0 h 207"/>
                <a:gd name="T4" fmla="*/ 3969 w 90"/>
                <a:gd name="T5" fmla="*/ 114983 h 207"/>
                <a:gd name="T6" fmla="*/ 166688 w 90"/>
                <a:gd name="T7" fmla="*/ 503545 h 207"/>
                <a:gd name="T8" fmla="*/ 317500 w 90"/>
                <a:gd name="T9" fmla="*/ 820738 h 207"/>
                <a:gd name="T10" fmla="*/ 357188 w 90"/>
                <a:gd name="T11" fmla="*/ 820738 h 207"/>
                <a:gd name="T12" fmla="*/ 198438 w 90"/>
                <a:gd name="T13" fmla="*/ 487685 h 207"/>
                <a:gd name="T14" fmla="*/ 23813 w 90"/>
                <a:gd name="T15" fmla="*/ 59474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1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401541 w 115"/>
                <a:gd name="T1" fmla="*/ 1622524 h 467"/>
                <a:gd name="T2" fmla="*/ 310101 w 115"/>
                <a:gd name="T3" fmla="*/ 1364666 h 467"/>
                <a:gd name="T4" fmla="*/ 115294 w 115"/>
                <a:gd name="T5" fmla="*/ 599025 h 467"/>
                <a:gd name="T6" fmla="*/ 51683 w 115"/>
                <a:gd name="T7" fmla="*/ 210254 h 467"/>
                <a:gd name="T8" fmla="*/ 0 w 115"/>
                <a:gd name="T9" fmla="*/ 0 h 467"/>
                <a:gd name="T10" fmla="*/ 83489 w 115"/>
                <a:gd name="T11" fmla="*/ 602992 h 467"/>
                <a:gd name="T12" fmla="*/ 274320 w 115"/>
                <a:gd name="T13" fmla="*/ 1376567 h 467"/>
                <a:gd name="T14" fmla="*/ 409492 w 115"/>
                <a:gd name="T15" fmla="*/ 1749470 h 467"/>
                <a:gd name="T16" fmla="*/ 457200 w 115"/>
                <a:gd name="T17" fmla="*/ 1852613 h 467"/>
                <a:gd name="T18" fmla="*/ 445273 w 115"/>
                <a:gd name="T19" fmla="*/ 1816910 h 467"/>
                <a:gd name="T20" fmla="*/ 401541 w 115"/>
                <a:gd name="T21" fmla="*/ 1622524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2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68219 w 36"/>
                <a:gd name="T1" fmla="*/ 2508250 h 633"/>
                <a:gd name="T2" fmla="*/ 52167 w 36"/>
                <a:gd name="T3" fmla="*/ 2365601 h 633"/>
                <a:gd name="T4" fmla="*/ 20064 w 36"/>
                <a:gd name="T5" fmla="*/ 1577067 h 633"/>
                <a:gd name="T6" fmla="*/ 52167 w 36"/>
                <a:gd name="T7" fmla="*/ 784571 h 633"/>
                <a:gd name="T8" fmla="*/ 88283 w 36"/>
                <a:gd name="T9" fmla="*/ 392286 h 633"/>
                <a:gd name="T10" fmla="*/ 144463 w 36"/>
                <a:gd name="T11" fmla="*/ 0 h 633"/>
                <a:gd name="T12" fmla="*/ 140450 w 36"/>
                <a:gd name="T13" fmla="*/ 0 h 633"/>
                <a:gd name="T14" fmla="*/ 80257 w 36"/>
                <a:gd name="T15" fmla="*/ 392286 h 633"/>
                <a:gd name="T16" fmla="*/ 40129 w 36"/>
                <a:gd name="T17" fmla="*/ 784571 h 633"/>
                <a:gd name="T18" fmla="*/ 4013 w 36"/>
                <a:gd name="T19" fmla="*/ 1577067 h 633"/>
                <a:gd name="T20" fmla="*/ 28090 w 36"/>
                <a:gd name="T21" fmla="*/ 2333901 h 633"/>
                <a:gd name="T22" fmla="*/ 64206 w 36"/>
                <a:gd name="T23" fmla="*/ 2504288 h 633"/>
                <a:gd name="T24" fmla="*/ 68219 w 36"/>
                <a:gd name="T25" fmla="*/ 2508250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3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87313 w 28"/>
                <a:gd name="T1" fmla="*/ 233363 h 59"/>
                <a:gd name="T2" fmla="*/ 111125 w 28"/>
                <a:gd name="T3" fmla="*/ 233363 h 59"/>
                <a:gd name="T4" fmla="*/ 0 w 28"/>
                <a:gd name="T5" fmla="*/ 0 h 59"/>
                <a:gd name="T6" fmla="*/ 87313 w 28"/>
                <a:gd name="T7" fmla="*/ 233363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16062 w 17"/>
                <a:gd name="T1" fmla="*/ 213912 h 107"/>
                <a:gd name="T2" fmla="*/ 68263 w 17"/>
                <a:gd name="T3" fmla="*/ 423863 h 107"/>
                <a:gd name="T4" fmla="*/ 40155 w 17"/>
                <a:gd name="T5" fmla="*/ 174299 h 107"/>
                <a:gd name="T6" fmla="*/ 36139 w 17"/>
                <a:gd name="T7" fmla="*/ 170337 h 107"/>
                <a:gd name="T8" fmla="*/ 0 w 17"/>
                <a:gd name="T9" fmla="*/ 0 h 107"/>
                <a:gd name="T10" fmla="*/ 0 w 17"/>
                <a:gd name="T11" fmla="*/ 31691 h 107"/>
                <a:gd name="T12" fmla="*/ 16062 w 17"/>
                <a:gd name="T13" fmla="*/ 21391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31793 w 294"/>
                <a:gd name="T1" fmla="*/ 2191628 h 568"/>
                <a:gd name="T2" fmla="*/ 139095 w 294"/>
                <a:gd name="T3" fmla="*/ 1573375 h 568"/>
                <a:gd name="T4" fmla="*/ 393441 w 294"/>
                <a:gd name="T5" fmla="*/ 998716 h 568"/>
                <a:gd name="T6" fmla="*/ 743166 w 294"/>
                <a:gd name="T7" fmla="*/ 471616 h 568"/>
                <a:gd name="T8" fmla="*/ 945848 w 294"/>
                <a:gd name="T9" fmla="*/ 229863 h 568"/>
                <a:gd name="T10" fmla="*/ 1053150 w 294"/>
                <a:gd name="T11" fmla="*/ 110968 h 568"/>
                <a:gd name="T12" fmla="*/ 1168400 w 294"/>
                <a:gd name="T13" fmla="*/ 0 h 568"/>
                <a:gd name="T14" fmla="*/ 1164426 w 294"/>
                <a:gd name="T15" fmla="*/ 0 h 568"/>
                <a:gd name="T16" fmla="*/ 1049176 w 294"/>
                <a:gd name="T17" fmla="*/ 107005 h 568"/>
                <a:gd name="T18" fmla="*/ 941873 w 294"/>
                <a:gd name="T19" fmla="*/ 221937 h 568"/>
                <a:gd name="T20" fmla="*/ 735218 w 294"/>
                <a:gd name="T21" fmla="*/ 463690 h 568"/>
                <a:gd name="T22" fmla="*/ 377544 w 294"/>
                <a:gd name="T23" fmla="*/ 986827 h 568"/>
                <a:gd name="T24" fmla="*/ 119224 w 294"/>
                <a:gd name="T25" fmla="*/ 1569411 h 568"/>
                <a:gd name="T26" fmla="*/ 0 w 294"/>
                <a:gd name="T27" fmla="*/ 2175775 h 568"/>
                <a:gd name="T28" fmla="*/ 27819 w 294"/>
                <a:gd name="T29" fmla="*/ 2251075 h 568"/>
                <a:gd name="T30" fmla="*/ 31793 w 294"/>
                <a:gd name="T31" fmla="*/ 2191628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6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76010 w 25"/>
                <a:gd name="T3" fmla="*/ 209550 h 53"/>
                <a:gd name="T4" fmla="*/ 100013 w 25"/>
                <a:gd name="T5" fmla="*/ 209550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7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7590 w 29"/>
                <a:gd name="T3" fmla="*/ 352718 h 141"/>
                <a:gd name="T4" fmla="*/ 70945 w 29"/>
                <a:gd name="T5" fmla="*/ 463685 h 141"/>
                <a:gd name="T6" fmla="*/ 114300 w 29"/>
                <a:gd name="T7" fmla="*/ 558800 h 141"/>
                <a:gd name="T8" fmla="*/ 106417 w 29"/>
                <a:gd name="T9" fmla="*/ 535021 h 141"/>
                <a:gd name="T10" fmla="*/ 31531 w 29"/>
                <a:gd name="T11" fmla="*/ 87189 h 141"/>
                <a:gd name="T12" fmla="*/ 15766 w 29"/>
                <a:gd name="T13" fmla="*/ 43594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8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102328 h 48"/>
                <a:gd name="T2" fmla="*/ 15875 w 8"/>
                <a:gd name="T3" fmla="*/ 145620 h 48"/>
                <a:gd name="T4" fmla="*/ 31750 w 8"/>
                <a:gd name="T5" fmla="*/ 188913 h 48"/>
                <a:gd name="T6" fmla="*/ 27781 w 8"/>
                <a:gd name="T7" fmla="*/ 74778 h 48"/>
                <a:gd name="T8" fmla="*/ 0 w 8"/>
                <a:gd name="T9" fmla="*/ 0 h 48"/>
                <a:gd name="T10" fmla="*/ 0 w 8"/>
                <a:gd name="T11" fmla="*/ 15743 h 48"/>
                <a:gd name="T12" fmla="*/ 0 w 8"/>
                <a:gd name="T13" fmla="*/ 10232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9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43656 w 44"/>
                <a:gd name="T1" fmla="*/ 110925 h 111"/>
                <a:gd name="T2" fmla="*/ 0 w 44"/>
                <a:gd name="T3" fmla="*/ 0 h 111"/>
                <a:gd name="T4" fmla="*/ 43656 w 44"/>
                <a:gd name="T5" fmla="*/ 194119 h 111"/>
                <a:gd name="T6" fmla="*/ 55563 w 44"/>
                <a:gd name="T7" fmla="*/ 229773 h 111"/>
                <a:gd name="T8" fmla="*/ 154781 w 44"/>
                <a:gd name="T9" fmla="*/ 439738 h 111"/>
                <a:gd name="T10" fmla="*/ 174625 w 44"/>
                <a:gd name="T11" fmla="*/ 439738 h 111"/>
                <a:gd name="T12" fmla="*/ 87313 w 44"/>
                <a:gd name="T13" fmla="*/ 206003 h 111"/>
                <a:gd name="T14" fmla="*/ 43656 w 44"/>
                <a:gd name="T15" fmla="*/ 110925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53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AFBAEF0B-2087-4A85-AA59-9C26A7A3C3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525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3898715" y="4365104"/>
            <a:ext cx="42352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Каширина Екатерина Николаевна,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Зав. Территориальной ПМПК</a:t>
            </a:r>
          </a:p>
        </p:txBody>
      </p:sp>
      <p:sp>
        <p:nvSpPr>
          <p:cNvPr id="5" name="Горизонтальный свиток 4"/>
          <p:cNvSpPr/>
          <p:nvPr/>
        </p:nvSpPr>
        <p:spPr bwMode="auto">
          <a:xfrm>
            <a:off x="971600" y="1268760"/>
            <a:ext cx="7128792" cy="2232248"/>
          </a:xfrm>
          <a:prstGeom prst="horizontalScroll">
            <a:avLst/>
          </a:prstGeom>
          <a:solidFill>
            <a:schemeClr val="tx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1002">
            <a:schemeClr val="dk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Порядок представления обучающихся на  ТПМПК </a:t>
            </a:r>
            <a:endParaRPr lang="ru-RU" sz="3600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2"/>
            <a:ext cx="8136904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ГРАФИК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ВЫЕЗДНЫХ ЗАСЕДАНИЙ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территориальной психолого-медико-педагогической комиссии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2020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год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7013" t="39539" r="34243" b="4100"/>
          <a:stretch/>
        </p:blipFill>
        <p:spPr>
          <a:xfrm>
            <a:off x="2123728" y="1087611"/>
            <a:ext cx="5256584" cy="579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07867"/>
      </p:ext>
    </p:extLst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14388" y="0"/>
            <a:ext cx="8329612" cy="1108075"/>
          </a:xfrm>
        </p:spPr>
        <p:txBody>
          <a:bodyPr anchor="t" anchorCtr="0"/>
          <a:lstStyle/>
          <a:p>
            <a:pPr algn="ctr" eaLnBrk="1" hangingPunct="1">
              <a:defRPr/>
            </a:pPr>
            <a:r>
              <a:rPr lang="ru-RU" sz="4000" i="1" dirty="0" smtClean="0"/>
              <a:t/>
            </a:r>
            <a:br>
              <a:rPr lang="ru-RU" sz="4000" i="1" dirty="0" smtClean="0"/>
            </a:br>
            <a:endParaRPr lang="ru-RU" sz="40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412875"/>
            <a:ext cx="8382000" cy="9842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ru-RU" dirty="0" smtClean="0"/>
          </a:p>
          <a:p>
            <a:pPr eaLnBrk="1" hangingPunct="1">
              <a:buFontTx/>
              <a:buNone/>
              <a:defRPr/>
            </a:pPr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48862"/>
            <a:ext cx="8208912" cy="536027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4040" y="258826"/>
            <a:ext cx="8024495" cy="4512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</a:pPr>
            <a:r>
              <a:rPr sz="3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Обучающийся </a:t>
            </a:r>
            <a:r>
              <a:rPr sz="3700" b="1" dirty="0">
                <a:solidFill>
                  <a:srgbClr val="FF0000"/>
                </a:solidFill>
                <a:latin typeface="Times New Roman"/>
                <a:cs typeface="Times New Roman"/>
              </a:rPr>
              <a:t>с </a:t>
            </a:r>
            <a:r>
              <a:rPr sz="3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ограниченными  возможностями здоровья </a:t>
            </a:r>
            <a:r>
              <a:rPr sz="3700" spc="-5" dirty="0">
                <a:latin typeface="Times New Roman"/>
                <a:cs typeface="Times New Roman"/>
              </a:rPr>
              <a:t>–  физическое лицо, имеющее недостатки  в физическом и </a:t>
            </a:r>
            <a:r>
              <a:rPr sz="3700" dirty="0">
                <a:latin typeface="Times New Roman"/>
                <a:cs typeface="Times New Roman"/>
              </a:rPr>
              <a:t>(или) </a:t>
            </a:r>
            <a:r>
              <a:rPr sz="3700" spc="-5" dirty="0">
                <a:latin typeface="Times New Roman"/>
                <a:cs typeface="Times New Roman"/>
              </a:rPr>
              <a:t>психологическом  развитии, </a:t>
            </a:r>
            <a:r>
              <a:rPr sz="3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подтвержденные </a:t>
            </a:r>
            <a:r>
              <a:rPr sz="3700" spc="-5" dirty="0">
                <a:latin typeface="Times New Roman"/>
                <a:cs typeface="Times New Roman"/>
              </a:rPr>
              <a:t>психолого-  медико-педагогической комиссией и  </a:t>
            </a:r>
            <a:r>
              <a:rPr sz="3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препятствующие </a:t>
            </a:r>
            <a:r>
              <a:rPr sz="3700" spc="-5" dirty="0">
                <a:latin typeface="Times New Roman"/>
                <a:cs typeface="Times New Roman"/>
              </a:rPr>
              <a:t>получению  образования </a:t>
            </a:r>
            <a:r>
              <a:rPr sz="3700" u="heavy" spc="-5" dirty="0">
                <a:latin typeface="Times New Roman"/>
                <a:cs typeface="Times New Roman"/>
              </a:rPr>
              <a:t>без </a:t>
            </a:r>
            <a:r>
              <a:rPr sz="3700" u="heavy" dirty="0">
                <a:latin typeface="Times New Roman"/>
                <a:cs typeface="Times New Roman"/>
              </a:rPr>
              <a:t>создания</a:t>
            </a:r>
            <a:r>
              <a:rPr sz="3700" u="heavy" spc="-15" dirty="0">
                <a:latin typeface="Times New Roman"/>
                <a:cs typeface="Times New Roman"/>
              </a:rPr>
              <a:t> </a:t>
            </a:r>
            <a:r>
              <a:rPr sz="3700" u="heavy" spc="-5" dirty="0">
                <a:latin typeface="Times New Roman"/>
                <a:cs typeface="Times New Roman"/>
              </a:rPr>
              <a:t>специальных</a:t>
            </a:r>
            <a:endParaRPr sz="3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4040" y="4770882"/>
            <a:ext cx="1662430" cy="563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700" u="heavy" spc="-930" dirty="0">
                <a:latin typeface="Times New Roman"/>
                <a:cs typeface="Times New Roman"/>
              </a:rPr>
              <a:t> </a:t>
            </a:r>
            <a:r>
              <a:rPr sz="3700" u="heavy" spc="-5" dirty="0">
                <a:latin typeface="Times New Roman"/>
                <a:cs typeface="Times New Roman"/>
              </a:rPr>
              <a:t>услови</a:t>
            </a:r>
            <a:r>
              <a:rPr sz="3700" u="heavy" dirty="0">
                <a:latin typeface="Times New Roman"/>
                <a:cs typeface="Times New Roman"/>
              </a:rPr>
              <a:t>й</a:t>
            </a:r>
            <a:endParaRPr sz="3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0630" y="5547563"/>
            <a:ext cx="5410200" cy="405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6720">
              <a:lnSpc>
                <a:spcPts val="1595"/>
              </a:lnSpc>
            </a:pPr>
            <a:r>
              <a:rPr sz="1400" dirty="0">
                <a:latin typeface="Times New Roman"/>
                <a:cs typeface="Times New Roman"/>
              </a:rPr>
              <a:t>Федеральный Закон Российской Федерации от 29 декабря 2012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95"/>
              </a:lnSpc>
            </a:pPr>
            <a:r>
              <a:rPr sz="1400" dirty="0">
                <a:latin typeface="Times New Roman"/>
                <a:cs typeface="Times New Roman"/>
              </a:rPr>
              <a:t>№ 273-ФЗ </a:t>
            </a:r>
            <a:r>
              <a:rPr sz="1400" spc="-5" dirty="0">
                <a:latin typeface="Times New Roman"/>
                <a:cs typeface="Times New Roman"/>
              </a:rPr>
              <a:t>«Об </a:t>
            </a:r>
            <a:r>
              <a:rPr sz="1400" dirty="0">
                <a:latin typeface="Times New Roman"/>
                <a:cs typeface="Times New Roman"/>
              </a:rPr>
              <a:t>образовании в Российской </a:t>
            </a:r>
            <a:r>
              <a:rPr sz="1400" spc="-5" dirty="0">
                <a:latin typeface="Times New Roman"/>
                <a:cs typeface="Times New Roman"/>
              </a:rPr>
              <a:t>Федерации» </a:t>
            </a:r>
            <a:r>
              <a:rPr sz="1400" dirty="0">
                <a:latin typeface="Times New Roman"/>
                <a:cs typeface="Times New Roman"/>
              </a:rPr>
              <a:t>(Гл.1, ст.2,п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16)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5139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512" y="488950"/>
            <a:ext cx="8643178" cy="44755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07670">
              <a:lnSpc>
                <a:spcPct val="100000"/>
              </a:lnSpc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 возможностями здоровья 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принимаются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обучение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основной  общеобразовательной  программе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согласия  родителей (законных  представителей) и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</a:t>
            </a:r>
            <a:r>
              <a:rPr sz="36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8915">
              <a:lnSpc>
                <a:spcPct val="100000"/>
              </a:lnSpc>
              <a:spcBef>
                <a:spcPts val="1265"/>
              </a:spcBef>
            </a:pP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декабря 2012</a:t>
            </a:r>
            <a:r>
              <a:rPr sz="12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92985">
              <a:lnSpc>
                <a:spcPct val="100000"/>
              </a:lnSpc>
            </a:pP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273-ФЗ «Об 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Федерации» 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(Гл.6, 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ст.55,</a:t>
            </a:r>
            <a:r>
              <a:rPr sz="12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п.3)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689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381000"/>
            <a:ext cx="7571105" cy="1295400"/>
          </a:xfrm>
          <a:prstGeom prst="rect">
            <a:avLst/>
          </a:prstGeom>
          <a:solidFill>
            <a:srgbClr val="F0F8F8"/>
          </a:solidFill>
          <a:ln w="25400">
            <a:solidFill>
              <a:srgbClr val="1F1F1F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2243455" marR="149225" indent="-2085339">
              <a:lnSpc>
                <a:spcPct val="100000"/>
              </a:lnSpc>
              <a:spcBef>
                <a:spcPts val="1540"/>
              </a:spcBef>
            </a:pP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Центральная 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психолого-медико-педагогическая  </a:t>
            </a:r>
            <a:r>
              <a:rPr sz="2800" spc="-30" dirty="0">
                <a:solidFill>
                  <a:srgbClr val="000000"/>
                </a:solidFill>
                <a:latin typeface="Times New Roman"/>
                <a:cs typeface="Times New Roman"/>
              </a:rPr>
              <a:t>комиссия</a:t>
            </a:r>
            <a:r>
              <a:rPr sz="280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(ЦПМПК)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3888" y="2226746"/>
            <a:ext cx="7706816" cy="921405"/>
          </a:xfrm>
          <a:prstGeom prst="rect">
            <a:avLst/>
          </a:prstGeom>
          <a:solidFill>
            <a:srgbClr val="F0F8F8"/>
          </a:solidFill>
          <a:ln w="25400">
            <a:solidFill>
              <a:srgbClr val="1F1F1F"/>
            </a:solidFill>
          </a:ln>
        </p:spPr>
        <p:txBody>
          <a:bodyPr vert="horz" wrap="square" lIns="0" tIns="59054" rIns="0" bIns="0" rtlCol="0">
            <a:spAutoFit/>
          </a:bodyPr>
          <a:lstStyle/>
          <a:p>
            <a:pPr marL="202565" marR="196850" indent="2540" algn="ctr">
              <a:lnSpc>
                <a:spcPct val="100000"/>
              </a:lnSpc>
              <a:spcBef>
                <a:spcPts val="464"/>
              </a:spcBef>
            </a:pPr>
            <a:r>
              <a:rPr sz="2800" spc="-15" dirty="0" err="1" smtClean="0">
                <a:latin typeface="Times New Roman"/>
                <a:cs typeface="Times New Roman"/>
              </a:rPr>
              <a:t>Территориальн</a:t>
            </a:r>
            <a:r>
              <a:rPr lang="ru-RU" sz="2800" spc="-15" dirty="0" err="1" smtClean="0">
                <a:latin typeface="Times New Roman"/>
                <a:cs typeface="Times New Roman"/>
              </a:rPr>
              <a:t>ая</a:t>
            </a:r>
            <a:r>
              <a:rPr sz="2800" spc="-15" dirty="0" smtClean="0">
                <a:latin typeface="Times New Roman"/>
                <a:cs typeface="Times New Roman"/>
              </a:rPr>
              <a:t> </a:t>
            </a:r>
            <a:r>
              <a:rPr sz="2800" spc="-20" dirty="0" err="1">
                <a:latin typeface="Times New Roman"/>
                <a:cs typeface="Times New Roman"/>
              </a:rPr>
              <a:t>психолого</a:t>
            </a:r>
            <a:r>
              <a:rPr sz="2800" spc="-20" dirty="0">
                <a:latin typeface="Times New Roman"/>
                <a:cs typeface="Times New Roman"/>
              </a:rPr>
              <a:t>-  </a:t>
            </a:r>
            <a:r>
              <a:rPr sz="2800" spc="-15" dirty="0" err="1" smtClean="0">
                <a:latin typeface="Times New Roman"/>
                <a:cs typeface="Times New Roman"/>
              </a:rPr>
              <a:t>медико</a:t>
            </a:r>
            <a:r>
              <a:rPr sz="2800" spc="-15" dirty="0" smtClean="0">
                <a:latin typeface="Times New Roman"/>
                <a:cs typeface="Times New Roman"/>
              </a:rPr>
              <a:t>-</a:t>
            </a:r>
            <a:r>
              <a:rPr lang="ru-RU" sz="2800" spc="-15" dirty="0" smtClean="0">
                <a:latin typeface="Times New Roman"/>
                <a:cs typeface="Times New Roman"/>
              </a:rPr>
              <a:t>         </a:t>
            </a:r>
            <a:r>
              <a:rPr sz="2800" spc="-15" dirty="0" err="1" smtClean="0">
                <a:latin typeface="Times New Roman"/>
                <a:cs typeface="Times New Roman"/>
              </a:rPr>
              <a:t>педагогическ</a:t>
            </a:r>
            <a:r>
              <a:rPr lang="ru-RU" sz="2800" spc="-15" dirty="0" err="1" smtClean="0">
                <a:latin typeface="Times New Roman"/>
                <a:cs typeface="Times New Roman"/>
              </a:rPr>
              <a:t>ая</a:t>
            </a:r>
            <a:r>
              <a:rPr lang="ru-RU" sz="2800" spc="-15" dirty="0" smtClean="0">
                <a:latin typeface="Times New Roman"/>
                <a:cs typeface="Times New Roman"/>
              </a:rPr>
              <a:t> </a:t>
            </a:r>
            <a:r>
              <a:rPr sz="2800" spc="-30" dirty="0" err="1" smtClean="0">
                <a:latin typeface="Times New Roman"/>
                <a:cs typeface="Times New Roman"/>
              </a:rPr>
              <a:t>комисси</a:t>
            </a:r>
            <a:r>
              <a:rPr lang="ru-RU" sz="2800" spc="-30" dirty="0" smtClean="0">
                <a:latin typeface="Times New Roman"/>
                <a:cs typeface="Times New Roman"/>
              </a:rPr>
              <a:t>я</a:t>
            </a:r>
            <a:r>
              <a:rPr sz="2800" spc="-30" dirty="0" smtClean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(ТПМПК)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599" y="4497451"/>
            <a:ext cx="7571105" cy="1272143"/>
          </a:xfrm>
          <a:prstGeom prst="rect">
            <a:avLst/>
          </a:prstGeom>
          <a:solidFill>
            <a:srgbClr val="F0F8F8"/>
          </a:solidFill>
          <a:ln w="25400">
            <a:solidFill>
              <a:srgbClr val="1F1F1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160"/>
              </a:lnSpc>
            </a:pPr>
            <a:r>
              <a:rPr sz="2800" spc="-25" dirty="0" err="1" smtClean="0">
                <a:latin typeface="Times New Roman"/>
                <a:cs typeface="Times New Roman"/>
              </a:rPr>
              <a:t>Психолого</a:t>
            </a:r>
            <a:r>
              <a:rPr lang="ru-RU" sz="2800" spc="-25" dirty="0" smtClean="0">
                <a:latin typeface="Times New Roman"/>
                <a:cs typeface="Times New Roman"/>
              </a:rPr>
              <a:t>-</a:t>
            </a:r>
            <a:endParaRPr sz="2800" dirty="0">
              <a:latin typeface="Times New Roman"/>
              <a:cs typeface="Times New Roman"/>
            </a:endParaRPr>
          </a:p>
          <a:p>
            <a:pPr marL="556260" marR="548640" indent="-1905" algn="ctr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педагогические  </a:t>
            </a:r>
            <a:r>
              <a:rPr sz="2800" spc="-25" dirty="0">
                <a:latin typeface="Times New Roman"/>
                <a:cs typeface="Times New Roman"/>
              </a:rPr>
              <a:t>консилиумы </a:t>
            </a:r>
            <a:r>
              <a:rPr sz="2800" spc="-5" dirty="0">
                <a:latin typeface="Times New Roman"/>
                <a:cs typeface="Times New Roman"/>
              </a:rPr>
              <a:t>(</a:t>
            </a:r>
            <a:r>
              <a:rPr sz="2800" spc="-5" dirty="0" err="1" smtClean="0">
                <a:latin typeface="Times New Roman"/>
                <a:cs typeface="Times New Roman"/>
              </a:rPr>
              <a:t>ППк</a:t>
            </a:r>
            <a:r>
              <a:rPr sz="2800" spc="-5" dirty="0">
                <a:latin typeface="Times New Roman"/>
                <a:cs typeface="Times New Roman"/>
              </a:rPr>
              <a:t>)  </a:t>
            </a:r>
            <a:r>
              <a:rPr sz="2800" spc="-15" dirty="0" err="1">
                <a:latin typeface="Times New Roman"/>
                <a:cs typeface="Times New Roman"/>
              </a:rPr>
              <a:t>образовательных</a:t>
            </a:r>
            <a:r>
              <a:rPr sz="2800" spc="-15" dirty="0">
                <a:latin typeface="Times New Roman"/>
                <a:cs typeface="Times New Roman"/>
              </a:rPr>
              <a:t>  </a:t>
            </a:r>
            <a:r>
              <a:rPr sz="2800" spc="-5" dirty="0" err="1" smtClean="0">
                <a:latin typeface="Times New Roman"/>
                <a:cs typeface="Times New Roman"/>
              </a:rPr>
              <a:t>учреждений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36951" y="1676400"/>
            <a:ext cx="484505" cy="619125"/>
          </a:xfrm>
          <a:custGeom>
            <a:avLst/>
            <a:gdLst/>
            <a:ahLst/>
            <a:cxnLst/>
            <a:rect l="l" t="t" r="r" b="b"/>
            <a:pathLst>
              <a:path w="484504" h="619125">
                <a:moveTo>
                  <a:pt x="363093" y="242062"/>
                </a:moveTo>
                <a:lnTo>
                  <a:pt x="121031" y="242062"/>
                </a:lnTo>
                <a:lnTo>
                  <a:pt x="121031" y="619125"/>
                </a:lnTo>
                <a:lnTo>
                  <a:pt x="363093" y="619125"/>
                </a:lnTo>
                <a:lnTo>
                  <a:pt x="363093" y="242062"/>
                </a:lnTo>
                <a:close/>
              </a:path>
              <a:path w="484504" h="619125">
                <a:moveTo>
                  <a:pt x="242062" y="0"/>
                </a:moveTo>
                <a:lnTo>
                  <a:pt x="0" y="242062"/>
                </a:lnTo>
                <a:lnTo>
                  <a:pt x="484124" y="242062"/>
                </a:lnTo>
                <a:lnTo>
                  <a:pt x="242062" y="0"/>
                </a:lnTo>
                <a:close/>
              </a:path>
            </a:pathLst>
          </a:custGeom>
          <a:solidFill>
            <a:srgbClr val="A2A2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36951" y="1676400"/>
            <a:ext cx="484505" cy="619125"/>
          </a:xfrm>
          <a:custGeom>
            <a:avLst/>
            <a:gdLst/>
            <a:ahLst/>
            <a:cxnLst/>
            <a:rect l="l" t="t" r="r" b="b"/>
            <a:pathLst>
              <a:path w="484504" h="619125">
                <a:moveTo>
                  <a:pt x="484124" y="242062"/>
                </a:moveTo>
                <a:lnTo>
                  <a:pt x="363093" y="242062"/>
                </a:lnTo>
                <a:lnTo>
                  <a:pt x="363093" y="619125"/>
                </a:lnTo>
                <a:lnTo>
                  <a:pt x="121031" y="619125"/>
                </a:lnTo>
                <a:lnTo>
                  <a:pt x="121031" y="242062"/>
                </a:lnTo>
                <a:lnTo>
                  <a:pt x="0" y="242062"/>
                </a:lnTo>
                <a:lnTo>
                  <a:pt x="242062" y="0"/>
                </a:lnTo>
                <a:lnTo>
                  <a:pt x="484124" y="242062"/>
                </a:lnTo>
                <a:close/>
              </a:path>
            </a:pathLst>
          </a:custGeom>
          <a:ln w="2540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36951" y="3730625"/>
            <a:ext cx="484505" cy="767080"/>
          </a:xfrm>
          <a:custGeom>
            <a:avLst/>
            <a:gdLst/>
            <a:ahLst/>
            <a:cxnLst/>
            <a:rect l="l" t="t" r="r" b="b"/>
            <a:pathLst>
              <a:path w="484504" h="767079">
                <a:moveTo>
                  <a:pt x="363093" y="242062"/>
                </a:moveTo>
                <a:lnTo>
                  <a:pt x="121031" y="242062"/>
                </a:lnTo>
                <a:lnTo>
                  <a:pt x="121031" y="766826"/>
                </a:lnTo>
                <a:lnTo>
                  <a:pt x="363093" y="766826"/>
                </a:lnTo>
                <a:lnTo>
                  <a:pt x="363093" y="242062"/>
                </a:lnTo>
                <a:close/>
              </a:path>
              <a:path w="484504" h="767079">
                <a:moveTo>
                  <a:pt x="242062" y="0"/>
                </a:moveTo>
                <a:lnTo>
                  <a:pt x="0" y="242062"/>
                </a:lnTo>
                <a:lnTo>
                  <a:pt x="484124" y="242062"/>
                </a:lnTo>
                <a:lnTo>
                  <a:pt x="242062" y="0"/>
                </a:lnTo>
                <a:close/>
              </a:path>
            </a:pathLst>
          </a:custGeom>
          <a:solidFill>
            <a:srgbClr val="A2A2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36951" y="3225562"/>
            <a:ext cx="484505" cy="1271889"/>
          </a:xfrm>
          <a:custGeom>
            <a:avLst/>
            <a:gdLst/>
            <a:ahLst/>
            <a:cxnLst/>
            <a:rect l="l" t="t" r="r" b="b"/>
            <a:pathLst>
              <a:path w="484504" h="767079">
                <a:moveTo>
                  <a:pt x="484124" y="242062"/>
                </a:moveTo>
                <a:lnTo>
                  <a:pt x="363093" y="242062"/>
                </a:lnTo>
                <a:lnTo>
                  <a:pt x="363093" y="766826"/>
                </a:lnTo>
                <a:lnTo>
                  <a:pt x="121031" y="766826"/>
                </a:lnTo>
                <a:lnTo>
                  <a:pt x="121031" y="242062"/>
                </a:lnTo>
                <a:lnTo>
                  <a:pt x="0" y="242062"/>
                </a:lnTo>
                <a:lnTo>
                  <a:pt x="242062" y="0"/>
                </a:lnTo>
                <a:lnTo>
                  <a:pt x="484124" y="242062"/>
                </a:lnTo>
                <a:close/>
              </a:path>
            </a:pathLst>
          </a:custGeom>
          <a:ln w="2539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6025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12765" y="186874"/>
            <a:ext cx="8640762" cy="1800225"/>
          </a:xfrm>
        </p:spPr>
        <p:txBody>
          <a:bodyPr lIns="45720" rIns="45720" anchor="ctr"/>
          <a:lstStyle/>
          <a:p>
            <a:pPr algn="ctr" eaLnBrk="1" hangingPunct="1"/>
            <a:r>
              <a:rPr lang="ru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деятельности </a:t>
            </a:r>
            <a:br>
              <a:rPr lang="ru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ТПМПК в 2019 году</a:t>
            </a:r>
            <a:r>
              <a:rPr lang="ru-RU" alt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722" y="1628800"/>
            <a:ext cx="76328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 обратились  5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из них: 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248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301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обратились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детей с РАС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с умственной отсталостью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 детей с ЗПР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с синдромом Дауна</a:t>
            </a: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01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332656"/>
            <a:ext cx="8424936" cy="494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100" algn="ctr">
              <a:lnSpc>
                <a:spcPct val="111000"/>
              </a:lnSpc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Обследование проводится только при наличии всех необходимых документов: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spcAft>
                <a:spcPts val="0"/>
              </a:spcAft>
              <a:buFont typeface="+mj-lt"/>
              <a:buAutoNum type="arabicPeriod"/>
              <a:tabLst>
                <a:tab pos="3879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 родителей (законных представителей) или ребенка (по достижении возраста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лет). В случае, если обращается законный представитель необходима копия документа, подтверждающего это право.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3937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Копия свидетельства о рождении (паспорта) ребенка.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 algn="just">
              <a:spcAft>
                <a:spcPts val="0"/>
              </a:spcAft>
              <a:buFont typeface="+mj-lt"/>
              <a:buAutoNum type="arabicPeriod"/>
              <a:tabLst>
                <a:tab pos="3879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на психолого-медико-педагогическую комиссию – дает организация, представляющая ребенка на ПМПК.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8100" lvl="0" indent="-342900" algn="just">
              <a:spcAft>
                <a:spcPts val="0"/>
              </a:spcAft>
              <a:buFont typeface="+mj-lt"/>
              <a:buAutoNum type="arabicPeriod"/>
              <a:tabLst>
                <a:tab pos="3879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Выписка из протокола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психолого-педагогического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консилиума образовательной организации – оформляется в школе/детском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саду.</a:t>
            </a:r>
            <a:endPara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8100" lvl="0" indent="-342900" algn="just">
              <a:spcAft>
                <a:spcPts val="0"/>
              </a:spcAft>
              <a:buFont typeface="+mj-lt"/>
              <a:buAutoNum type="arabicPeriod"/>
              <a:tabLst>
                <a:tab pos="387985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Выписка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 истории развития ребенка (медицинской карты) – оформляется в детской поликлинике.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 algn="just">
              <a:spcAft>
                <a:spcPts val="0"/>
              </a:spcAft>
              <a:buFont typeface="+mj-lt"/>
              <a:buAutoNum type="arabicPeriod"/>
              <a:tabLst>
                <a:tab pos="387985" algn="l"/>
                <a:tab pos="621093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Педагогическая характеристика на обучающегося - оформляется в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школе.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 algn="just">
              <a:spcAft>
                <a:spcPts val="0"/>
              </a:spcAft>
              <a:buFont typeface="+mj-lt"/>
              <a:buAutoNum type="arabicPeriod"/>
              <a:tabLst>
                <a:tab pos="387985" algn="l"/>
                <a:tab pos="621093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Логопедическая характеристика на обучающегося - оформляется в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школе.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 algn="just">
              <a:spcAft>
                <a:spcPts val="0"/>
              </a:spcAft>
              <a:buFont typeface="+mj-lt"/>
              <a:buAutoNum type="arabicPeriod"/>
              <a:tabLst>
                <a:tab pos="387985" algn="l"/>
                <a:tab pos="621093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Психологическая характеристика на обучающегося - оформляется в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школе.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 algn="just">
              <a:spcAft>
                <a:spcPts val="0"/>
              </a:spcAft>
              <a:buFont typeface="+mj-lt"/>
              <a:buAutoNum type="arabicPeriod"/>
              <a:tabLst>
                <a:tab pos="387985" algn="l"/>
                <a:tab pos="621093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Письменные работы по русскому языку, математике, результаты самостоятельной продуктивной деятельности ребенка – предъявляются родителями самостоятельно или передаются образовательной организацией.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45070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745894"/>
            <a:ext cx="7056784" cy="3330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100" indent="292100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Обратите внимание, что ПМПК: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26860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принимает решения о необходимости индивидуального обучения ребенка на дому (этот вопрос решается на врачебной комиссии в медицинском учреждении).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1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26860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оставляет ребенка на повторное обучение и не переводит из класса в класс (этот вопрос решается в образовательной организации).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26670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устанавливает инвалидность (этот вопрос решается на МСЭ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2667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готовность к обучению в первом классе детей, которые не достигли возраста 6л. 6 м. на 01.09.2020. Прохождение ПМПК не является гарантией приёма в школу!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178139"/>
      </p:ext>
    </p:extLst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7920880" cy="4070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100" indent="375285" algn="just">
              <a:lnSpc>
                <a:spcPct val="114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Целью деятельности ПМПК является выявление детей с особенностями в физическом и (или) психическом развитии и (или) отклонениями в поведении, проведение их комплексного психолого-медико-педагогического обследования и подготовка рекомендаций по оказанию им психолого-медико-педагогической помощи и организации их обучения и воспитания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indent="2921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Обследование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 осуществляется только в присутствии родителей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algn="just">
              <a:lnSpc>
                <a:spcPct val="113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(законных представителей), лучше, если это будет мама, поскольку именно она сможет ответить на вопросы специалистов по сбору информации о ходе раннего развития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если возникнет такая необходимость, в исключительных случаях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по доверенности.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indent="2921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Предварительная запись на обследование проводится также с согласия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663677"/>
      </p:ext>
    </p:extLst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Blue Segoe 4-3 template-template_April-17-2007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Легкий дым">
    <a:dk1>
      <a:sysClr val="windowText" lastClr="000000"/>
    </a:dk1>
    <a:lt1>
      <a:sysClr val="window" lastClr="FFFFFF"/>
    </a:lt1>
    <a:dk2>
      <a:srgbClr val="2E5369"/>
    </a:dk2>
    <a:lt2>
      <a:srgbClr val="CFE2E7"/>
    </a:lt2>
    <a:accent1>
      <a:srgbClr val="353535"/>
    </a:accent1>
    <a:accent2>
      <a:srgbClr val="1CACE3"/>
    </a:accent2>
    <a:accent3>
      <a:srgbClr val="265991"/>
    </a:accent3>
    <a:accent4>
      <a:srgbClr val="7E40CC"/>
    </a:accent4>
    <a:accent5>
      <a:srgbClr val="B927E9"/>
    </a:accent5>
    <a:accent6>
      <a:srgbClr val="E833BF"/>
    </a:accent6>
    <a:hlink>
      <a:srgbClr val="2DA0F1"/>
    </a:hlink>
    <a:folHlink>
      <a:srgbClr val="7ED1E6"/>
    </a:folHlink>
  </a:clrScheme>
</a:themeOverride>
</file>

<file path=ppt/theme/themeOverride2.xml><?xml version="1.0" encoding="utf-8"?>
<a:themeOverride xmlns:a="http://schemas.openxmlformats.org/drawingml/2006/main">
  <a:clrScheme name="Легкий дым">
    <a:dk1>
      <a:sysClr val="windowText" lastClr="000000"/>
    </a:dk1>
    <a:lt1>
      <a:sysClr val="window" lastClr="FFFFFF"/>
    </a:lt1>
    <a:dk2>
      <a:srgbClr val="2E5369"/>
    </a:dk2>
    <a:lt2>
      <a:srgbClr val="CFE2E7"/>
    </a:lt2>
    <a:accent1>
      <a:srgbClr val="353535"/>
    </a:accent1>
    <a:accent2>
      <a:srgbClr val="1CACE3"/>
    </a:accent2>
    <a:accent3>
      <a:srgbClr val="265991"/>
    </a:accent3>
    <a:accent4>
      <a:srgbClr val="7E40CC"/>
    </a:accent4>
    <a:accent5>
      <a:srgbClr val="B927E9"/>
    </a:accent5>
    <a:accent6>
      <a:srgbClr val="E833BF"/>
    </a:accent6>
    <a:hlink>
      <a:srgbClr val="2DA0F1"/>
    </a:hlink>
    <a:folHlink>
      <a:srgbClr val="7ED1E6"/>
    </a:folHlink>
  </a:clrScheme>
</a:themeOverride>
</file>

<file path=ppt/theme/themeOverride3.xml><?xml version="1.0" encoding="utf-8"?>
<a:themeOverride xmlns:a="http://schemas.openxmlformats.org/drawingml/2006/main">
  <a:clrScheme name="Легкий дым">
    <a:dk1>
      <a:sysClr val="windowText" lastClr="000000"/>
    </a:dk1>
    <a:lt1>
      <a:sysClr val="window" lastClr="FFFFFF"/>
    </a:lt1>
    <a:dk2>
      <a:srgbClr val="2E5369"/>
    </a:dk2>
    <a:lt2>
      <a:srgbClr val="CFE2E7"/>
    </a:lt2>
    <a:accent1>
      <a:srgbClr val="353535"/>
    </a:accent1>
    <a:accent2>
      <a:srgbClr val="1CACE3"/>
    </a:accent2>
    <a:accent3>
      <a:srgbClr val="265991"/>
    </a:accent3>
    <a:accent4>
      <a:srgbClr val="7E40CC"/>
    </a:accent4>
    <a:accent5>
      <a:srgbClr val="B927E9"/>
    </a:accent5>
    <a:accent6>
      <a:srgbClr val="E833BF"/>
    </a:accent6>
    <a:hlink>
      <a:srgbClr val="2DA0F1"/>
    </a:hlink>
    <a:folHlink>
      <a:srgbClr val="7ED1E6"/>
    </a:folHlink>
  </a:clrScheme>
</a:themeOverride>
</file>

<file path=ppt/theme/themeOverride4.xml><?xml version="1.0" encoding="utf-8"?>
<a:themeOverride xmlns:a="http://schemas.openxmlformats.org/drawingml/2006/main">
  <a:clrScheme name="Легкий дым">
    <a:dk1>
      <a:sysClr val="windowText" lastClr="000000"/>
    </a:dk1>
    <a:lt1>
      <a:sysClr val="window" lastClr="FFFFFF"/>
    </a:lt1>
    <a:dk2>
      <a:srgbClr val="2E5369"/>
    </a:dk2>
    <a:lt2>
      <a:srgbClr val="CFE2E7"/>
    </a:lt2>
    <a:accent1>
      <a:srgbClr val="353535"/>
    </a:accent1>
    <a:accent2>
      <a:srgbClr val="1CACE3"/>
    </a:accent2>
    <a:accent3>
      <a:srgbClr val="265991"/>
    </a:accent3>
    <a:accent4>
      <a:srgbClr val="7E40CC"/>
    </a:accent4>
    <a:accent5>
      <a:srgbClr val="B927E9"/>
    </a:accent5>
    <a:accent6>
      <a:srgbClr val="E833BF"/>
    </a:accent6>
    <a:hlink>
      <a:srgbClr val="2DA0F1"/>
    </a:hlink>
    <a:folHlink>
      <a:srgbClr val="7ED1E6"/>
    </a:folHlink>
  </a:clrScheme>
</a:themeOverride>
</file>

<file path=ppt/theme/themeOverride5.xml><?xml version="1.0" encoding="utf-8"?>
<a:themeOverride xmlns:a="http://schemas.openxmlformats.org/drawingml/2006/main">
  <a:clrScheme name="Легкий дым">
    <a:dk1>
      <a:sysClr val="windowText" lastClr="000000"/>
    </a:dk1>
    <a:lt1>
      <a:sysClr val="window" lastClr="FFFFFF"/>
    </a:lt1>
    <a:dk2>
      <a:srgbClr val="2E5369"/>
    </a:dk2>
    <a:lt2>
      <a:srgbClr val="CFE2E7"/>
    </a:lt2>
    <a:accent1>
      <a:srgbClr val="353535"/>
    </a:accent1>
    <a:accent2>
      <a:srgbClr val="1CACE3"/>
    </a:accent2>
    <a:accent3>
      <a:srgbClr val="265991"/>
    </a:accent3>
    <a:accent4>
      <a:srgbClr val="7E40CC"/>
    </a:accent4>
    <a:accent5>
      <a:srgbClr val="B927E9"/>
    </a:accent5>
    <a:accent6>
      <a:srgbClr val="E833BF"/>
    </a:accent6>
    <a:hlink>
      <a:srgbClr val="2DA0F1"/>
    </a:hlink>
    <a:folHlink>
      <a:srgbClr val="7ED1E6"/>
    </a:folHlink>
  </a:clrScheme>
</a:themeOverride>
</file>

<file path=ppt/theme/themeOverride6.xml><?xml version="1.0" encoding="utf-8"?>
<a:themeOverride xmlns:a="http://schemas.openxmlformats.org/drawingml/2006/main">
  <a:clrScheme name="Легкий дым">
    <a:dk1>
      <a:sysClr val="windowText" lastClr="000000"/>
    </a:dk1>
    <a:lt1>
      <a:sysClr val="window" lastClr="FFFFFF"/>
    </a:lt1>
    <a:dk2>
      <a:srgbClr val="2E5369"/>
    </a:dk2>
    <a:lt2>
      <a:srgbClr val="CFE2E7"/>
    </a:lt2>
    <a:accent1>
      <a:srgbClr val="353535"/>
    </a:accent1>
    <a:accent2>
      <a:srgbClr val="1CACE3"/>
    </a:accent2>
    <a:accent3>
      <a:srgbClr val="265991"/>
    </a:accent3>
    <a:accent4>
      <a:srgbClr val="7E40CC"/>
    </a:accent4>
    <a:accent5>
      <a:srgbClr val="B927E9"/>
    </a:accent5>
    <a:accent6>
      <a:srgbClr val="E833BF"/>
    </a:accent6>
    <a:hlink>
      <a:srgbClr val="2DA0F1"/>
    </a:hlink>
    <a:folHlink>
      <a:srgbClr val="7ED1E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TS010286709</Template>
  <TotalTime>1107</TotalTime>
  <Words>646</Words>
  <Application>Microsoft Office PowerPoint</Application>
  <PresentationFormat>Экран (4:3)</PresentationFormat>
  <Paragraphs>53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Monotype Corsiva</vt:lpstr>
      <vt:lpstr>Symbol</vt:lpstr>
      <vt:lpstr>Times New Roman</vt:lpstr>
      <vt:lpstr>Wingdings</vt:lpstr>
      <vt:lpstr>Wingdings 3</vt:lpstr>
      <vt:lpstr>Blue Segoe 4-3 template-template_April-17-2007</vt:lpstr>
      <vt:lpstr>Белый текст и шрифт Courier для слайдов с кодом</vt:lpstr>
      <vt:lpstr>Легкий дым</vt:lpstr>
      <vt:lpstr>Презентация PowerPoint</vt:lpstr>
      <vt:lpstr> </vt:lpstr>
      <vt:lpstr>Презентация PowerPoint</vt:lpstr>
      <vt:lpstr>Презентация PowerPoint</vt:lpstr>
      <vt:lpstr>Центральная психолого-медико-педагогическая  комиссия (ЦПМПК)</vt:lpstr>
      <vt:lpstr>Итоги деятельности  ТПМПК в 2019 году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Антонова</dc:creator>
  <cp:lastModifiedBy>Ekaterina</cp:lastModifiedBy>
  <cp:revision>119</cp:revision>
  <dcterms:created xsi:type="dcterms:W3CDTF">2014-03-24T06:55:57Z</dcterms:created>
  <dcterms:modified xsi:type="dcterms:W3CDTF">2020-02-27T11:29:27Z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TC102867099990</vt:lpwstr>
  </property>
</Properties>
</file>