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91" r:id="rId3"/>
  </p:sldMasterIdLst>
  <p:notesMasterIdLst>
    <p:notesMasterId r:id="rId14"/>
  </p:notesMasterIdLst>
  <p:sldIdLst>
    <p:sldId id="257" r:id="rId4"/>
    <p:sldId id="274" r:id="rId5"/>
    <p:sldId id="283" r:id="rId6"/>
    <p:sldId id="284" r:id="rId7"/>
    <p:sldId id="286" r:id="rId8"/>
    <p:sldId id="287" r:id="rId9"/>
    <p:sldId id="288" r:id="rId10"/>
    <p:sldId id="290" r:id="rId11"/>
    <p:sldId id="292" r:id="rId12"/>
    <p:sldId id="28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3372" autoAdjust="0"/>
  </p:normalViewPr>
  <p:slideViewPr>
    <p:cSldViewPr>
      <p:cViewPr varScale="1">
        <p:scale>
          <a:sx n="104" d="100"/>
          <a:sy n="104" d="100"/>
        </p:scale>
        <p:origin x="17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9F713C-4E02-44E7-8C3F-C321FCCCFE3C}" type="datetimeFigureOut">
              <a:rPr lang="en-US"/>
              <a:pPr>
                <a:defRPr/>
              </a:pPr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EE13EC-27BB-4E6B-9749-F9273F131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7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  <p:sp>
        <p:nvSpPr>
          <p:cNvPr id="18436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865190-CEA0-49E6-A782-8C9990A99F4C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2/27/2020 2:28 PM</a:t>
            </a:fld>
            <a:endParaRPr lang="en-US"/>
          </a:p>
        </p:txBody>
      </p:sp>
      <p:sp>
        <p:nvSpPr>
          <p:cNvPr id="18437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61722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smtClean="0">
                <a:solidFill>
                  <a:srgbClr val="000000"/>
                </a:solidFill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" smtClean="0">
                <a:solidFill>
                  <a:srgbClr val="000000"/>
                </a:solidFill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smtClean="0">
                <a:solidFill>
                  <a:srgbClr val="000000"/>
                </a:solidFill>
              </a:rPr>
            </a:br>
            <a:r>
              <a:rPr lang="en-US" sz="500" smtClean="0">
                <a:solidFill>
                  <a:srgbClr val="000000"/>
                </a:solidFill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smtClean="0"/>
          </a:p>
        </p:txBody>
      </p:sp>
      <p:sp>
        <p:nvSpPr>
          <p:cNvPr id="18438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6172200" y="8685213"/>
            <a:ext cx="684213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BE5B8E-BDDE-49BB-9E91-E47BB8CF88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67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E13EC-27BB-4E6B-9749-F9273F1319C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4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E13EC-27BB-4E6B-9749-F9273F1319C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9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EE13EC-27BB-4E6B-9749-F9273F1319C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0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9559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C280B-D6FA-4437-A288-2CD8B2C6CC12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6896-8128-4C42-89C9-57EE8562CB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302548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3DD30-6762-4CC3-9EC4-09959E685B00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3BBC9-8025-4480-85D8-E7CFED10C4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2900533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E6B9-1907-4F6C-BC0E-9792AB3A7AA8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ED892-C66D-4028-B46C-EA1FAA41A8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8916328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3F7E-C499-47A0-9B01-937EB05DEC60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36117-F25A-49B6-81B7-D953FAD64C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9211021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0C7B-FF9E-4617-90EF-67292F9879E9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1A48E-F9A1-4B8A-9349-2B079574D8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1528904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44597-B169-434A-A883-530F4391F4D4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21B3-1C91-46F7-B483-3E3811C979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166535"/>
      </p:ext>
    </p:extLst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436C-CED0-49BA-92D0-411185F87E64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5CB77-13C5-450D-B8AF-588F70795D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617369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A60A9-0BDF-44BB-8146-64D648E63BA7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99DD-C146-4DAE-9922-AFE17AE29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336484"/>
      </p:ext>
    </p:extLst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6171C-50C6-4F81-8BF9-7CBBBC1E35E4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5E71-C3BF-48A2-85C4-5D8219AFD1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336342"/>
      </p:ext>
    </p:extLst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270AF-62CC-4E38-AB64-BDC566748337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9B6A0-8C44-438E-8C9E-7DB7BC8B13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702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5FE19-0658-4D2A-8105-4B88B30D2653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8BF67-80C8-421B-922D-29D0422C7D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0639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83622-B136-4B0A-ABFB-12218C0A5D1E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5365-DEE1-4AF4-A9B4-D18E7E180F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886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E63D1-A324-4345-976A-88534C01A629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883DC-F60A-4BD8-9CFF-CD2B3614D6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9566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2C1D1-6888-4A8B-8250-E5374E49FB5D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87DC-D073-4788-98AB-79B09BCD6B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9382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7E1DD-BE5A-4CF6-BEE3-E598D6B230BC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C8189-F511-4794-A233-19361A3F0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637085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7F143-8894-437B-A673-C81DE5972D05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E7FD0-9910-4249-9439-49FB4EAD5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137740"/>
      </p:ext>
    </p:extLst>
  </p:cSld>
  <p:clrMapOvr>
    <a:masterClrMapping/>
  </p:clrMapOvr>
  <p:transition spd="med"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73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88" r:id="rId10"/>
    <p:sldLayoutId id="2147483689" r:id="rId11"/>
    <p:sldLayoutId id="2147483677" r:id="rId12"/>
    <p:sldLayoutId id="2147483690" r:id="rId13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340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51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FBAEF0B-2087-4A85-AA59-9C26A7A3C3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525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3898715" y="4365104"/>
            <a:ext cx="4235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Каширина Екатерина Николаевна,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Зав. Территориальной ПМПК</a:t>
            </a:r>
          </a:p>
        </p:txBody>
      </p:sp>
      <p:sp>
        <p:nvSpPr>
          <p:cNvPr id="5" name="Горизонтальный свиток 4"/>
          <p:cNvSpPr/>
          <p:nvPr/>
        </p:nvSpPr>
        <p:spPr bwMode="auto">
          <a:xfrm>
            <a:off x="971600" y="1268760"/>
            <a:ext cx="7128792" cy="2232248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1002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Порядок представления обучающихся на  ТПМПК </a:t>
            </a:r>
            <a:endParaRPr lang="ru-RU" sz="3600" b="1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813690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ГРАФИК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ВЫЕЗДНЫХ ЗАСЕДАНИЙ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территориальной психолого-медико-педагогической комиссии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2020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год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013" t="39539" r="34243" b="4100"/>
          <a:stretch/>
        </p:blipFill>
        <p:spPr>
          <a:xfrm>
            <a:off x="2123728" y="1087611"/>
            <a:ext cx="5256584" cy="579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07867"/>
      </p:ext>
    </p:extLst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4388" y="0"/>
            <a:ext cx="8329612" cy="1108075"/>
          </a:xfrm>
        </p:spPr>
        <p:txBody>
          <a:bodyPr anchor="t" anchorCtr="0"/>
          <a:lstStyle/>
          <a:p>
            <a:pPr algn="ctr" eaLnBrk="1" hangingPunct="1">
              <a:defRPr/>
            </a:pPr>
            <a:r>
              <a:rPr lang="ru-RU" sz="4000" i="1" dirty="0" smtClean="0"/>
              <a:t/>
            </a:r>
            <a:br>
              <a:rPr lang="ru-RU" sz="4000" i="1" dirty="0" smtClean="0"/>
            </a:br>
            <a:endParaRPr lang="ru-RU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412875"/>
            <a:ext cx="8382000" cy="9842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48862"/>
            <a:ext cx="8208912" cy="53602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258826"/>
            <a:ext cx="8024495" cy="4512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</a:pPr>
            <a:r>
              <a:rPr sz="3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Обучающийся </a:t>
            </a:r>
            <a:r>
              <a:rPr sz="3700" b="1" dirty="0">
                <a:solidFill>
                  <a:srgbClr val="FF0000"/>
                </a:solidFill>
                <a:latin typeface="Times New Roman"/>
                <a:cs typeface="Times New Roman"/>
              </a:rPr>
              <a:t>с </a:t>
            </a:r>
            <a:r>
              <a:rPr sz="3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ограниченными  возможностями здоровья </a:t>
            </a:r>
            <a:r>
              <a:rPr sz="3700" spc="-5" dirty="0">
                <a:latin typeface="Times New Roman"/>
                <a:cs typeface="Times New Roman"/>
              </a:rPr>
              <a:t>–  физическое лицо, имеющее недостатки  в физическом и </a:t>
            </a:r>
            <a:r>
              <a:rPr sz="3700" dirty="0">
                <a:latin typeface="Times New Roman"/>
                <a:cs typeface="Times New Roman"/>
              </a:rPr>
              <a:t>(или) </a:t>
            </a:r>
            <a:r>
              <a:rPr sz="3700" spc="-5" dirty="0">
                <a:latin typeface="Times New Roman"/>
                <a:cs typeface="Times New Roman"/>
              </a:rPr>
              <a:t>психологическом  развитии, </a:t>
            </a:r>
            <a:r>
              <a:rPr sz="3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подтвержденные </a:t>
            </a:r>
            <a:r>
              <a:rPr sz="3700" spc="-5" dirty="0">
                <a:latin typeface="Times New Roman"/>
                <a:cs typeface="Times New Roman"/>
              </a:rPr>
              <a:t>психолого-  медико-педагогической комиссией и  </a:t>
            </a:r>
            <a:r>
              <a:rPr sz="3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препятствующие </a:t>
            </a:r>
            <a:r>
              <a:rPr sz="3700" spc="-5" dirty="0">
                <a:latin typeface="Times New Roman"/>
                <a:cs typeface="Times New Roman"/>
              </a:rPr>
              <a:t>получению  образования </a:t>
            </a:r>
            <a:r>
              <a:rPr sz="3700" u="heavy" spc="-5" dirty="0">
                <a:latin typeface="Times New Roman"/>
                <a:cs typeface="Times New Roman"/>
              </a:rPr>
              <a:t>без </a:t>
            </a:r>
            <a:r>
              <a:rPr sz="3700" u="heavy" dirty="0">
                <a:latin typeface="Times New Roman"/>
                <a:cs typeface="Times New Roman"/>
              </a:rPr>
              <a:t>создания</a:t>
            </a:r>
            <a:r>
              <a:rPr sz="3700" u="heavy" spc="-15" dirty="0">
                <a:latin typeface="Times New Roman"/>
                <a:cs typeface="Times New Roman"/>
              </a:rPr>
              <a:t> </a:t>
            </a:r>
            <a:r>
              <a:rPr sz="3700" u="heavy" spc="-5" dirty="0">
                <a:latin typeface="Times New Roman"/>
                <a:cs typeface="Times New Roman"/>
              </a:rPr>
              <a:t>специальных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40" y="4770882"/>
            <a:ext cx="1662430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u="heavy" spc="-930" dirty="0">
                <a:latin typeface="Times New Roman"/>
                <a:cs typeface="Times New Roman"/>
              </a:rPr>
              <a:t> </a:t>
            </a:r>
            <a:r>
              <a:rPr sz="3700" u="heavy" spc="-5" dirty="0">
                <a:latin typeface="Times New Roman"/>
                <a:cs typeface="Times New Roman"/>
              </a:rPr>
              <a:t>услови</a:t>
            </a:r>
            <a:r>
              <a:rPr sz="3700" u="heavy" dirty="0">
                <a:latin typeface="Times New Roman"/>
                <a:cs typeface="Times New Roman"/>
              </a:rPr>
              <a:t>й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0630" y="5547563"/>
            <a:ext cx="541020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20">
              <a:lnSpc>
                <a:spcPts val="1595"/>
              </a:lnSpc>
            </a:pPr>
            <a:r>
              <a:rPr sz="1400" dirty="0">
                <a:latin typeface="Times New Roman"/>
                <a:cs typeface="Times New Roman"/>
              </a:rPr>
              <a:t>Федеральный Закон Российской Федерации от 29 декабря 2012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95"/>
              </a:lnSpc>
            </a:pPr>
            <a:r>
              <a:rPr sz="1400" dirty="0">
                <a:latin typeface="Times New Roman"/>
                <a:cs typeface="Times New Roman"/>
              </a:rPr>
              <a:t>№ 273-ФЗ </a:t>
            </a:r>
            <a:r>
              <a:rPr sz="1400" spc="-5" dirty="0">
                <a:latin typeface="Times New Roman"/>
                <a:cs typeface="Times New Roman"/>
              </a:rPr>
              <a:t>«Об </a:t>
            </a:r>
            <a:r>
              <a:rPr sz="1400" dirty="0">
                <a:latin typeface="Times New Roman"/>
                <a:cs typeface="Times New Roman"/>
              </a:rPr>
              <a:t>образовании в Российской </a:t>
            </a:r>
            <a:r>
              <a:rPr sz="1400" spc="-5" dirty="0">
                <a:latin typeface="Times New Roman"/>
                <a:cs typeface="Times New Roman"/>
              </a:rPr>
              <a:t>Федерации» </a:t>
            </a:r>
            <a:r>
              <a:rPr sz="1400" dirty="0">
                <a:latin typeface="Times New Roman"/>
                <a:cs typeface="Times New Roman"/>
              </a:rPr>
              <a:t>(Гл.1, ст.2,п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16)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5139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512" y="488950"/>
            <a:ext cx="8643178" cy="4475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7670">
              <a:lnSpc>
                <a:spcPct val="100000"/>
              </a:lnSpc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 возможностями здоровья 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принимаются </a:t>
            </a:r>
            <a:r>
              <a:rPr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обучение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адаптированной основной  общеобразовательной  программе </a:t>
            </a:r>
            <a:r>
              <a:rPr sz="36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согласия  родителей (законных  представителей) и </a:t>
            </a:r>
            <a:r>
              <a:rPr sz="36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 </a:t>
            </a:r>
            <a:r>
              <a:rPr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r>
              <a:rPr sz="3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8915">
              <a:lnSpc>
                <a:spcPct val="100000"/>
              </a:lnSpc>
              <a:spcBef>
                <a:spcPts val="1265"/>
              </a:spcBef>
            </a:pP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sz="1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декабря 2012</a:t>
            </a:r>
            <a:r>
              <a:rPr sz="12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2985">
              <a:lnSpc>
                <a:spcPct val="100000"/>
              </a:lnSpc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273-ФЗ «Об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 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(Гл.6, </a:t>
            </a:r>
            <a:r>
              <a:rPr sz="1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ст.55,</a:t>
            </a:r>
            <a:r>
              <a:rPr sz="12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п.3)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89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7571105" cy="1295400"/>
          </a:xfrm>
          <a:prstGeom prst="rect">
            <a:avLst/>
          </a:prstGeom>
          <a:solidFill>
            <a:srgbClr val="F0F8F8"/>
          </a:solidFill>
          <a:ln w="25400">
            <a:solidFill>
              <a:srgbClr val="1F1F1F"/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2243455" marR="149225" indent="-2085339">
              <a:lnSpc>
                <a:spcPct val="100000"/>
              </a:lnSpc>
              <a:spcBef>
                <a:spcPts val="1540"/>
              </a:spcBef>
            </a:pP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Центральная </a:t>
            </a:r>
            <a:r>
              <a:rPr sz="2800" spc="-20" dirty="0">
                <a:solidFill>
                  <a:srgbClr val="000000"/>
                </a:solidFill>
                <a:latin typeface="Times New Roman"/>
                <a:cs typeface="Times New Roman"/>
              </a:rPr>
              <a:t>психолого-медико-педагогическая  </a:t>
            </a:r>
            <a:r>
              <a:rPr sz="2800" spc="-30" dirty="0">
                <a:solidFill>
                  <a:srgbClr val="000000"/>
                </a:solidFill>
                <a:latin typeface="Times New Roman"/>
                <a:cs typeface="Times New Roman"/>
              </a:rPr>
              <a:t>комиссия</a:t>
            </a:r>
            <a:r>
              <a:rPr sz="2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Times New Roman"/>
                <a:cs typeface="Times New Roman"/>
              </a:rPr>
              <a:t>(ЦПМПК)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888" y="2226746"/>
            <a:ext cx="7706816" cy="921405"/>
          </a:xfrm>
          <a:prstGeom prst="rect">
            <a:avLst/>
          </a:prstGeom>
          <a:solidFill>
            <a:srgbClr val="F0F8F8"/>
          </a:solidFill>
          <a:ln w="25400">
            <a:solidFill>
              <a:srgbClr val="1F1F1F"/>
            </a:solidFill>
          </a:ln>
        </p:spPr>
        <p:txBody>
          <a:bodyPr vert="horz" wrap="square" lIns="0" tIns="59054" rIns="0" bIns="0" rtlCol="0">
            <a:spAutoFit/>
          </a:bodyPr>
          <a:lstStyle/>
          <a:p>
            <a:pPr marL="202565" marR="196850" indent="2540" algn="ctr">
              <a:lnSpc>
                <a:spcPct val="100000"/>
              </a:lnSpc>
              <a:spcBef>
                <a:spcPts val="464"/>
              </a:spcBef>
            </a:pPr>
            <a:r>
              <a:rPr sz="2800" spc="-15" dirty="0" err="1" smtClean="0">
                <a:latin typeface="Times New Roman"/>
                <a:cs typeface="Times New Roman"/>
              </a:rPr>
              <a:t>Территориальн</a:t>
            </a:r>
            <a:r>
              <a:rPr lang="ru-RU" sz="2800" spc="-15" dirty="0" err="1" smtClean="0">
                <a:latin typeface="Times New Roman"/>
                <a:cs typeface="Times New Roman"/>
              </a:rPr>
              <a:t>ая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-20" dirty="0" err="1">
                <a:latin typeface="Times New Roman"/>
                <a:cs typeface="Times New Roman"/>
              </a:rPr>
              <a:t>психолого</a:t>
            </a:r>
            <a:r>
              <a:rPr sz="2800" spc="-20" dirty="0">
                <a:latin typeface="Times New Roman"/>
                <a:cs typeface="Times New Roman"/>
              </a:rPr>
              <a:t>-  </a:t>
            </a:r>
            <a:r>
              <a:rPr sz="2800" spc="-15" dirty="0" err="1" smtClean="0">
                <a:latin typeface="Times New Roman"/>
                <a:cs typeface="Times New Roman"/>
              </a:rPr>
              <a:t>медико</a:t>
            </a:r>
            <a:r>
              <a:rPr sz="2800" spc="-15" dirty="0" smtClean="0">
                <a:latin typeface="Times New Roman"/>
                <a:cs typeface="Times New Roman"/>
              </a:rPr>
              <a:t>-</a:t>
            </a:r>
            <a:r>
              <a:rPr lang="ru-RU" sz="2800" spc="-15" dirty="0" smtClean="0">
                <a:latin typeface="Times New Roman"/>
                <a:cs typeface="Times New Roman"/>
              </a:rPr>
              <a:t>         </a:t>
            </a:r>
            <a:r>
              <a:rPr sz="2800" spc="-15" dirty="0" err="1" smtClean="0">
                <a:latin typeface="Times New Roman"/>
                <a:cs typeface="Times New Roman"/>
              </a:rPr>
              <a:t>педагогическ</a:t>
            </a:r>
            <a:r>
              <a:rPr lang="ru-RU" sz="2800" spc="-15" dirty="0" err="1" smtClean="0">
                <a:latin typeface="Times New Roman"/>
                <a:cs typeface="Times New Roman"/>
              </a:rPr>
              <a:t>ая</a:t>
            </a:r>
            <a:r>
              <a:rPr lang="ru-RU" sz="2800" spc="-15" dirty="0" smtClean="0">
                <a:latin typeface="Times New Roman"/>
                <a:cs typeface="Times New Roman"/>
              </a:rPr>
              <a:t> </a:t>
            </a:r>
            <a:r>
              <a:rPr sz="2800" spc="-30" dirty="0" err="1" smtClean="0">
                <a:latin typeface="Times New Roman"/>
                <a:cs typeface="Times New Roman"/>
              </a:rPr>
              <a:t>комисси</a:t>
            </a:r>
            <a:r>
              <a:rPr lang="ru-RU" sz="2800" spc="-30" dirty="0" smtClean="0">
                <a:latin typeface="Times New Roman"/>
                <a:cs typeface="Times New Roman"/>
              </a:rPr>
              <a:t>я</a:t>
            </a:r>
            <a:r>
              <a:rPr sz="2800" spc="-30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Times New Roman"/>
                <a:cs typeface="Times New Roman"/>
              </a:rPr>
              <a:t>(ТПМПК)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599" y="4497451"/>
            <a:ext cx="7571105" cy="1272143"/>
          </a:xfrm>
          <a:prstGeom prst="rect">
            <a:avLst/>
          </a:prstGeom>
          <a:solidFill>
            <a:srgbClr val="F0F8F8"/>
          </a:solidFill>
          <a:ln w="25400">
            <a:solidFill>
              <a:srgbClr val="1F1F1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60"/>
              </a:lnSpc>
            </a:pPr>
            <a:r>
              <a:rPr sz="2800" spc="-25" dirty="0" err="1" smtClean="0">
                <a:latin typeface="Times New Roman"/>
                <a:cs typeface="Times New Roman"/>
              </a:rPr>
              <a:t>Психолого</a:t>
            </a:r>
            <a:r>
              <a:rPr lang="ru-RU" sz="2800" spc="-25" dirty="0" smtClean="0">
                <a:latin typeface="Times New Roman"/>
                <a:cs typeface="Times New Roman"/>
              </a:rPr>
              <a:t>-</a:t>
            </a:r>
            <a:endParaRPr sz="2800" dirty="0">
              <a:latin typeface="Times New Roman"/>
              <a:cs typeface="Times New Roman"/>
            </a:endParaRPr>
          </a:p>
          <a:p>
            <a:pPr marL="556260" marR="548640" indent="-1905" algn="ctr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педагогические  </a:t>
            </a:r>
            <a:r>
              <a:rPr sz="2800" spc="-25" dirty="0">
                <a:latin typeface="Times New Roman"/>
                <a:cs typeface="Times New Roman"/>
              </a:rPr>
              <a:t>консилиумы </a:t>
            </a:r>
            <a:r>
              <a:rPr sz="2800" spc="-5" dirty="0">
                <a:latin typeface="Times New Roman"/>
                <a:cs typeface="Times New Roman"/>
              </a:rPr>
              <a:t>(</a:t>
            </a:r>
            <a:r>
              <a:rPr sz="2800" spc="-5" dirty="0" err="1" smtClean="0">
                <a:latin typeface="Times New Roman"/>
                <a:cs typeface="Times New Roman"/>
              </a:rPr>
              <a:t>ППк</a:t>
            </a:r>
            <a:r>
              <a:rPr sz="2800" spc="-5" dirty="0">
                <a:latin typeface="Times New Roman"/>
                <a:cs typeface="Times New Roman"/>
              </a:rPr>
              <a:t>)  </a:t>
            </a:r>
            <a:r>
              <a:rPr sz="2800" spc="-15" dirty="0" err="1">
                <a:latin typeface="Times New Roman"/>
                <a:cs typeface="Times New Roman"/>
              </a:rPr>
              <a:t>образовательных</a:t>
            </a:r>
            <a:r>
              <a:rPr sz="2800" spc="-15" dirty="0">
                <a:latin typeface="Times New Roman"/>
                <a:cs typeface="Times New Roman"/>
              </a:rPr>
              <a:t>  </a:t>
            </a:r>
            <a:r>
              <a:rPr sz="2800" spc="-5" dirty="0" err="1" smtClean="0">
                <a:latin typeface="Times New Roman"/>
                <a:cs typeface="Times New Roman"/>
              </a:rPr>
              <a:t>учреждений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36951" y="1676400"/>
            <a:ext cx="484505" cy="619125"/>
          </a:xfrm>
          <a:custGeom>
            <a:avLst/>
            <a:gdLst/>
            <a:ahLst/>
            <a:cxnLst/>
            <a:rect l="l" t="t" r="r" b="b"/>
            <a:pathLst>
              <a:path w="484504" h="619125">
                <a:moveTo>
                  <a:pt x="363093" y="242062"/>
                </a:moveTo>
                <a:lnTo>
                  <a:pt x="121031" y="242062"/>
                </a:lnTo>
                <a:lnTo>
                  <a:pt x="121031" y="619125"/>
                </a:lnTo>
                <a:lnTo>
                  <a:pt x="363093" y="619125"/>
                </a:lnTo>
                <a:lnTo>
                  <a:pt x="363093" y="242062"/>
                </a:lnTo>
                <a:close/>
              </a:path>
              <a:path w="484504" h="619125">
                <a:moveTo>
                  <a:pt x="242062" y="0"/>
                </a:moveTo>
                <a:lnTo>
                  <a:pt x="0" y="242062"/>
                </a:lnTo>
                <a:lnTo>
                  <a:pt x="484124" y="242062"/>
                </a:lnTo>
                <a:lnTo>
                  <a:pt x="242062" y="0"/>
                </a:lnTo>
                <a:close/>
              </a:path>
            </a:pathLst>
          </a:custGeom>
          <a:solidFill>
            <a:srgbClr val="A2A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36951" y="1676400"/>
            <a:ext cx="484505" cy="619125"/>
          </a:xfrm>
          <a:custGeom>
            <a:avLst/>
            <a:gdLst/>
            <a:ahLst/>
            <a:cxnLst/>
            <a:rect l="l" t="t" r="r" b="b"/>
            <a:pathLst>
              <a:path w="484504" h="619125">
                <a:moveTo>
                  <a:pt x="484124" y="242062"/>
                </a:moveTo>
                <a:lnTo>
                  <a:pt x="363093" y="242062"/>
                </a:lnTo>
                <a:lnTo>
                  <a:pt x="363093" y="619125"/>
                </a:lnTo>
                <a:lnTo>
                  <a:pt x="121031" y="619125"/>
                </a:lnTo>
                <a:lnTo>
                  <a:pt x="121031" y="242062"/>
                </a:lnTo>
                <a:lnTo>
                  <a:pt x="0" y="242062"/>
                </a:lnTo>
                <a:lnTo>
                  <a:pt x="242062" y="0"/>
                </a:lnTo>
                <a:lnTo>
                  <a:pt x="484124" y="242062"/>
                </a:lnTo>
                <a:close/>
              </a:path>
            </a:pathLst>
          </a:custGeom>
          <a:ln w="254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36951" y="3730625"/>
            <a:ext cx="484505" cy="767080"/>
          </a:xfrm>
          <a:custGeom>
            <a:avLst/>
            <a:gdLst/>
            <a:ahLst/>
            <a:cxnLst/>
            <a:rect l="l" t="t" r="r" b="b"/>
            <a:pathLst>
              <a:path w="484504" h="767079">
                <a:moveTo>
                  <a:pt x="363093" y="242062"/>
                </a:moveTo>
                <a:lnTo>
                  <a:pt x="121031" y="242062"/>
                </a:lnTo>
                <a:lnTo>
                  <a:pt x="121031" y="766826"/>
                </a:lnTo>
                <a:lnTo>
                  <a:pt x="363093" y="766826"/>
                </a:lnTo>
                <a:lnTo>
                  <a:pt x="363093" y="242062"/>
                </a:lnTo>
                <a:close/>
              </a:path>
              <a:path w="484504" h="767079">
                <a:moveTo>
                  <a:pt x="242062" y="0"/>
                </a:moveTo>
                <a:lnTo>
                  <a:pt x="0" y="242062"/>
                </a:lnTo>
                <a:lnTo>
                  <a:pt x="484124" y="242062"/>
                </a:lnTo>
                <a:lnTo>
                  <a:pt x="242062" y="0"/>
                </a:lnTo>
                <a:close/>
              </a:path>
            </a:pathLst>
          </a:custGeom>
          <a:solidFill>
            <a:srgbClr val="A2A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36951" y="3225562"/>
            <a:ext cx="484505" cy="1271889"/>
          </a:xfrm>
          <a:custGeom>
            <a:avLst/>
            <a:gdLst/>
            <a:ahLst/>
            <a:cxnLst/>
            <a:rect l="l" t="t" r="r" b="b"/>
            <a:pathLst>
              <a:path w="484504" h="767079">
                <a:moveTo>
                  <a:pt x="484124" y="242062"/>
                </a:moveTo>
                <a:lnTo>
                  <a:pt x="363093" y="242062"/>
                </a:lnTo>
                <a:lnTo>
                  <a:pt x="363093" y="766826"/>
                </a:lnTo>
                <a:lnTo>
                  <a:pt x="121031" y="766826"/>
                </a:lnTo>
                <a:lnTo>
                  <a:pt x="121031" y="242062"/>
                </a:lnTo>
                <a:lnTo>
                  <a:pt x="0" y="242062"/>
                </a:lnTo>
                <a:lnTo>
                  <a:pt x="242062" y="0"/>
                </a:lnTo>
                <a:lnTo>
                  <a:pt x="484124" y="242062"/>
                </a:lnTo>
                <a:close/>
              </a:path>
            </a:pathLst>
          </a:custGeom>
          <a:ln w="253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6025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C5DE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2765" y="186874"/>
            <a:ext cx="8640762" cy="1800225"/>
          </a:xfrm>
        </p:spPr>
        <p:txBody>
          <a:bodyPr lIns="45720" rIns="45720" anchor="ctr"/>
          <a:lstStyle/>
          <a:p>
            <a:pPr algn="ctr" eaLnBrk="1" hangingPunct="1"/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деятельности </a:t>
            </a:r>
            <a:b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ТПМПК в 2019 году</a:t>
            </a:r>
            <a:r>
              <a:rPr lang="ru-RU" alt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722" y="1628800"/>
            <a:ext cx="7632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 обратились  5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из них: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248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301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обратились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детей с РАС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 умственной отсталостью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 детей с ЗПР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 синдромом Дауна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01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1" y="332656"/>
            <a:ext cx="8424936" cy="494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algn="ctr">
              <a:lnSpc>
                <a:spcPct val="111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Обследование проводится только при наличии всех необходимых документов: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spcAft>
                <a:spcPts val="0"/>
              </a:spcAft>
              <a:buFont typeface="+mj-lt"/>
              <a:buAutoNum type="arabicPeriod"/>
              <a:tabLst>
                <a:tab pos="38798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Заявление родителей (законных представителей) или ребенка (по достижении возраста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лет). В случае, если обращается законный представитель необходима копия документа, подтверждающего это право.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3937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Копия свидетельства о рождении (паспорта) ребенка.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1130" lvl="0" indent="-342900" algn="just">
              <a:spcAft>
                <a:spcPts val="0"/>
              </a:spcAft>
              <a:buFont typeface="+mj-lt"/>
              <a:buAutoNum type="arabicPeriod"/>
              <a:tabLst>
                <a:tab pos="38798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на психолого-медико-педагогическую комиссию – дает организация, представляющая ребенка на ПМПК.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8100" lvl="0" indent="-342900" algn="just">
              <a:spcAft>
                <a:spcPts val="0"/>
              </a:spcAft>
              <a:buFont typeface="+mj-lt"/>
              <a:buAutoNum type="arabicPeriod"/>
              <a:tabLst>
                <a:tab pos="38798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Выписка из протокола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психолого-педагогического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консилиума образовательной организации – оформляется в школе/детском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саду.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8100" lvl="0" indent="-342900" algn="just">
              <a:spcAft>
                <a:spcPts val="0"/>
              </a:spcAft>
              <a:buFont typeface="+mj-lt"/>
              <a:buAutoNum type="arabicPeriod"/>
              <a:tabLst>
                <a:tab pos="387985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Выписка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истории развития ребенка (медицинской карты) – оформляется в детской поликлинике.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1130" lvl="0" indent="-342900" algn="just">
              <a:spcAft>
                <a:spcPts val="0"/>
              </a:spcAft>
              <a:buFont typeface="+mj-lt"/>
              <a:buAutoNum type="arabicPeriod"/>
              <a:tabLst>
                <a:tab pos="387985" algn="l"/>
                <a:tab pos="621093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Педагогическая характеристика на обучающегося - оформляется 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школе.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1130" lvl="0" indent="-342900" algn="just">
              <a:spcAft>
                <a:spcPts val="0"/>
              </a:spcAft>
              <a:buFont typeface="+mj-lt"/>
              <a:buAutoNum type="arabicPeriod"/>
              <a:tabLst>
                <a:tab pos="387985" algn="l"/>
                <a:tab pos="621093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Логопедическая характеристика на обучающегося - оформляется 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школе.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1130" lvl="0" indent="-342900" algn="just">
              <a:spcAft>
                <a:spcPts val="0"/>
              </a:spcAft>
              <a:buFont typeface="+mj-lt"/>
              <a:buAutoNum type="arabicPeriod"/>
              <a:tabLst>
                <a:tab pos="387985" algn="l"/>
                <a:tab pos="621093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Психологическая характеристика на обучающегося - оформляется 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школе.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1130" lvl="0" indent="-342900" algn="just">
              <a:spcAft>
                <a:spcPts val="0"/>
              </a:spcAft>
              <a:buFont typeface="+mj-lt"/>
              <a:buAutoNum type="arabicPeriod"/>
              <a:tabLst>
                <a:tab pos="387985" algn="l"/>
                <a:tab pos="621093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Письменные работы по русскому языку, математике, результаты самостоятельной продуктивной деятельности ребенка – предъявляются родителями самостоятельно или передаются образовательной организацией.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5070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745894"/>
            <a:ext cx="7056784" cy="3330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292100"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Обратите внимание, что ПМПК: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26860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принимает решения о необходимости индивидуального обучения ребенка на дому (этот вопрос решается на врачебной комиссии в медицинском учреждении).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1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26860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оставляет ребенка на повторное обучение и не переводит из класса в класс (этот вопрос решается в образовательной организации).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2667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устанавливает инвалидность (этот вопрос решается на МСЭ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2667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Определяет готовность к обучению в первом классе детей, которые не достигли возраста 6л. 6 м. на 01.09.2020. Прохождение ПМПК не является гарантией приёма в школу!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78139"/>
      </p:ext>
    </p:extLst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920880" cy="4070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375285" algn="just">
              <a:lnSpc>
                <a:spcPct val="114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Целью деятельности ПМПК является выявление детей с особенностями в физическом и (или) психическом развитии и (или) отклонениями в поведении, проведение их комплексного психолого-медико-педагогического обследования и подготовка рекомендаций по оказанию им психолого-медико-педагогической помощи и организации их обучения и воспитания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100" indent="2921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Обследование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 осуществляется только в присутствии родителей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100" algn="just">
              <a:lnSpc>
                <a:spcPct val="113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(законных представителей), лучше, если это будет мама, поскольку именно она сможет ответить на вопросы специалистов по сбору информации о ходе раннего развития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если возникнет такая необходимость, в исключительных случаях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по доверенности.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100" indent="2921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Предварительная запись на обследование проводится также с согласия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63677"/>
      </p:ext>
    </p:extLst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1CACE3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</a:themeOverride>
</file>

<file path=ppt/theme/themeOverride2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1CACE3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</a:themeOverride>
</file>

<file path=ppt/theme/themeOverride3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1CACE3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</a:themeOverride>
</file>

<file path=ppt/theme/themeOverride4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1CACE3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</a:themeOverride>
</file>

<file path=ppt/theme/themeOverride5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1CACE3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</a:themeOverride>
</file>

<file path=ppt/theme/themeOverride6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1CACE3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TS010286709</Template>
  <TotalTime>1107</TotalTime>
  <Words>646</Words>
  <Application>Microsoft Office PowerPoint</Application>
  <PresentationFormat>Экран (4:3)</PresentationFormat>
  <Paragraphs>53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Monotype Corsiva</vt:lpstr>
      <vt:lpstr>Symbol</vt:lpstr>
      <vt:lpstr>Times New Roman</vt:lpstr>
      <vt:lpstr>Wingdings</vt:lpstr>
      <vt:lpstr>Wingdings 3</vt:lpstr>
      <vt:lpstr>Blue Segoe 4-3 template-template_April-17-2007</vt:lpstr>
      <vt:lpstr>Белый текст и шрифт Courier для слайдов с кодом</vt:lpstr>
      <vt:lpstr>Легкий дым</vt:lpstr>
      <vt:lpstr>Презентация PowerPoint</vt:lpstr>
      <vt:lpstr> </vt:lpstr>
      <vt:lpstr>Презентация PowerPoint</vt:lpstr>
      <vt:lpstr>Презентация PowerPoint</vt:lpstr>
      <vt:lpstr>Центральная психолого-медико-педагогическая  комиссия (ЦПМПК)</vt:lpstr>
      <vt:lpstr>Итоги деятельности  ТПМПК в 2019 году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Антонова</dc:creator>
  <cp:lastModifiedBy>Ekaterina</cp:lastModifiedBy>
  <cp:revision>119</cp:revision>
  <dcterms:created xsi:type="dcterms:W3CDTF">2014-03-24T06:55:57Z</dcterms:created>
  <dcterms:modified xsi:type="dcterms:W3CDTF">2020-02-27T11:29:27Z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TC102867099990</vt:lpwstr>
  </property>
</Properties>
</file>