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4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84" r:id="rId18"/>
    <p:sldId id="275" r:id="rId19"/>
    <p:sldId id="276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734DBF-D33A-9B28-288C-C2DAB9E541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9244" y="1467612"/>
            <a:ext cx="7530084" cy="1790700"/>
          </a:xfrm>
        </p:spPr>
        <p:txBody>
          <a:bodyPr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244" y="3675888"/>
            <a:ext cx="7530084" cy="960120"/>
          </a:xfrm>
        </p:spPr>
        <p:txBody>
          <a:bodyPr/>
          <a:lstStyle>
            <a:lvl1pPr marL="0" indent="0" algn="l">
              <a:buNone/>
              <a:defRPr sz="2400" b="1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345C5D8-082A-AC27-3801-7A6EC37519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809"/>
          <a:stretch/>
        </p:blipFill>
        <p:spPr>
          <a:xfrm>
            <a:off x="0" y="0"/>
            <a:ext cx="4100664" cy="1762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31883F-9B23-B442-5F02-C2D25BB37C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0928" y="925830"/>
            <a:ext cx="3713073" cy="4217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1179576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6" y="1828800"/>
            <a:ext cx="1522476" cy="397764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486" y="2345436"/>
            <a:ext cx="1522476" cy="1885950"/>
          </a:xfr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32838" y="1828800"/>
            <a:ext cx="1522476" cy="397764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32838" y="2345436"/>
            <a:ext cx="1522476" cy="1885950"/>
          </a:xfrm>
          <a:solidFill>
            <a:schemeClr val="accent5">
              <a:alpha val="3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9A48939F-0CF9-9CBD-F606-7A4850B91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3048" y="1828800"/>
            <a:ext cx="1522476" cy="397764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693BC756-2B97-9751-B879-03B6F1C405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3048" y="2345436"/>
            <a:ext cx="1522476" cy="188595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843F725B-A33F-7FB2-E5C4-96EA154660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6400" y="1828800"/>
            <a:ext cx="1522476" cy="397764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xmlns="" id="{D9DD0DA7-5A1E-5312-178F-13561EF7C23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6400" y="2345436"/>
            <a:ext cx="1522476" cy="1885950"/>
          </a:xfr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xmlns="" id="{5FBC3880-98AC-466C-7AD1-FDC8B39587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9752" y="1828800"/>
            <a:ext cx="1522476" cy="397764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xmlns="" id="{24965100-8EF5-0264-CEE5-BD5BF19016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159752" y="2345436"/>
            <a:ext cx="1522476" cy="188595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7AC635D-0E01-2452-CC44-1DAE0F96DF63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4ED63FD-A76F-FB56-8D44-31BD432133C5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865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CC3D06-2435-B655-8AA5-11CCBBEF19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1676" y="0"/>
            <a:ext cx="2572325" cy="5116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1179576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5D1E9421-BC85-99CB-EB40-1863FA622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19430" y="2304528"/>
            <a:ext cx="1337310" cy="384048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xmlns="" id="{47BABAF8-5220-1E24-CE43-927FCCA269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9663" y="1824326"/>
            <a:ext cx="1233740" cy="133731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xmlns="" id="{F1D095F8-4552-1F88-C37B-99775B68AC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647102" y="3388233"/>
            <a:ext cx="1337310" cy="384048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xmlns="" id="{4C4BFA3E-7B57-DCDD-4EA6-16C64A3756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37480" y="2911602"/>
            <a:ext cx="1233740" cy="133731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xmlns="" id="{C65BF0DD-74C0-E055-CCAC-600751F51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3313634" y="2300957"/>
            <a:ext cx="1337310" cy="384048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xmlns="" id="{25927394-D1A0-C084-C689-F7A4EEE924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92189" y="1824326"/>
            <a:ext cx="1233740" cy="133731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xmlns="" id="{08F0F1F2-0D4E-95EA-349B-D734163FD5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4980167" y="3388233"/>
            <a:ext cx="1337310" cy="384048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xmlns="" id="{B322E7EB-0174-5A8C-5BE3-F501B5670F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70544" y="2911602"/>
            <a:ext cx="1233740" cy="133731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xmlns="" id="{36C15449-A445-41A6-EAD9-37446450CC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6646698" y="2304528"/>
            <a:ext cx="1337310" cy="384048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xmlns="" id="{E6B7327B-EA3B-790D-AB08-0ED1D2FB40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26423" y="1827897"/>
            <a:ext cx="1347491" cy="133731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7AC635D-0E01-2452-CC44-1DAE0F96DF63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4ED63FD-A76F-FB56-8D44-31BD432133C5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212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070F102-837A-486A-0CD4-E957B66B87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948940"/>
            <a:ext cx="4102873" cy="21945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19FAF77-1797-C11F-A1A9-B351E30B37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6163" y="0"/>
            <a:ext cx="3737839" cy="17076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1179576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7" y="1828800"/>
            <a:ext cx="3868340" cy="2743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487" y="2153412"/>
            <a:ext cx="3868340" cy="2435597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1" y="1828800"/>
            <a:ext cx="3887391" cy="2743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0601" y="2153412"/>
            <a:ext cx="3887391" cy="2435597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7AC635D-0E01-2452-CC44-1DAE0F96DF63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4ED63FD-A76F-FB56-8D44-31BD432133C5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E1E66A3-7FD1-08A5-8B20-36C5331DCF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0238" y="3010662"/>
            <a:ext cx="4303763" cy="21328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464B067-71A6-CB30-BD46-5499FAAE00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094226" cy="2189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1179576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6" y="1828800"/>
            <a:ext cx="2564892" cy="2743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486" y="2153412"/>
            <a:ext cx="2564892" cy="2194166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05556" y="1828800"/>
            <a:ext cx="2564892" cy="2743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05556" y="2153412"/>
            <a:ext cx="2564892" cy="2194166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9A48939F-0CF9-9CBD-F606-7A4850B91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7910" y="1828800"/>
            <a:ext cx="2564892" cy="2743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693BC756-2B97-9751-B879-03B6F1C405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37910" y="2153412"/>
            <a:ext cx="2564892" cy="2194166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7AC635D-0E01-2452-CC44-1DAE0F96DF63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4ED63FD-A76F-FB56-8D44-31BD432133C5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928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F45936-2436-D9FD-A05D-F3C70F90FD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8897"/>
            <a:ext cx="3525012" cy="2324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F862D5-CF3B-E45B-934F-ACEF42B35B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61054" cy="257720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912114"/>
            <a:ext cx="3888486" cy="3312414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912020"/>
            <a:ext cx="3888486" cy="3312319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35C8AF3-79E7-17ED-9EB4-3006B31E422C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75A76CC-ED26-C4F7-5AB6-59D1A4C4A7F2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188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AFB71-7F33-280E-7877-06F4AFFF06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9244" y="1467612"/>
            <a:ext cx="7530084" cy="1790700"/>
          </a:xfrm>
        </p:spPr>
        <p:txBody>
          <a:bodyPr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244" y="2612898"/>
            <a:ext cx="7530084" cy="960120"/>
          </a:xfrm>
        </p:spPr>
        <p:txBody>
          <a:bodyPr/>
          <a:lstStyle>
            <a:lvl1pPr marL="0" indent="0" algn="l">
              <a:buNone/>
              <a:defRPr sz="2400" b="1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035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35C8AF3-79E7-17ED-9EB4-3006B31E422C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75A76CC-ED26-C4F7-5AB6-59D1A4C4A7F2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EDC48-AA67-6FC9-FF0E-CD3CB49A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1179576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510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5418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754AE8D-13E4-BDDA-7C36-A9E08FD0A0E8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E37136-8479-8CDC-7EEB-030C1A8151EF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DC6EFE9-BD9C-6124-823A-BD1C488321D2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1B53473-DF27-C657-627F-ED66976E076B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D3B0F0-DE71-18AB-7957-4CFA29C3A3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67"/>
            <a:ext cx="4347972" cy="45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F04770F-E995-EF98-B4D1-9F13733EEF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50" y="1"/>
            <a:ext cx="2571750" cy="510539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912114"/>
            <a:ext cx="3888486" cy="3312414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912020"/>
            <a:ext cx="3888486" cy="3312319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400" b="1" spc="2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24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24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24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24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35C8AF3-79E7-17ED-9EB4-3006B31E422C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75A76CC-ED26-C4F7-5AB6-59D1A4C4A7F2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784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328C38-4E83-27EA-9D01-DDDF734988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7932" y="2571175"/>
            <a:ext cx="5116068" cy="257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270B91D-A39E-3D53-DBBB-DF836D19BE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3490889" cy="3929634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912114"/>
            <a:ext cx="3888486" cy="3312414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912020"/>
            <a:ext cx="3888486" cy="3312319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35C8AF3-79E7-17ED-9EB4-3006B31E422C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75A76CC-ED26-C4F7-5AB6-59D1A4C4A7F2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150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EC1861-1570-5A6A-D3BA-4A17F008A5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9244" y="1467612"/>
            <a:ext cx="7530084" cy="1790700"/>
          </a:xfrm>
        </p:spPr>
        <p:txBody>
          <a:bodyPr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244" y="3675888"/>
            <a:ext cx="7530084" cy="960120"/>
          </a:xfrm>
        </p:spPr>
        <p:txBody>
          <a:bodyPr/>
          <a:lstStyle>
            <a:lvl1pPr marL="0" indent="0" algn="l">
              <a:buNone/>
              <a:defRPr sz="2400" b="1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37D9B2-AE86-9092-7072-0F717E3CA8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1652"/>
            <a:ext cx="3545586" cy="2401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F7E0A5-7E8E-4A90-B415-12984C7AB2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1184" y="0"/>
            <a:ext cx="4232816" cy="1735074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912114"/>
            <a:ext cx="3888486" cy="3312414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912020"/>
            <a:ext cx="3888486" cy="3312319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35C8AF3-79E7-17ED-9EB4-3006B31E422C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75A76CC-ED26-C4F7-5AB6-59D1A4C4A7F2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680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FA7995-D0F4-05F2-CDF1-463407E3BA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3932" y="0"/>
            <a:ext cx="3870068" cy="3031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2D768B-E662-B315-7576-313DFCE2AB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5436"/>
            <a:ext cx="3121650" cy="2798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1179576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485" y="1831086"/>
            <a:ext cx="8229600" cy="2283714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7AC635D-0E01-2452-CC44-1DAE0F96DF63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4ED63FD-A76F-FB56-8D44-31BD432133C5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839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8303F0-A6CC-605A-D08C-4E4ED07C2F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3147677" cy="27089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4458FB-E7BB-F476-4A31-9C5AA406E2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2010" y="3059294"/>
            <a:ext cx="4491990" cy="208420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430" y="1988820"/>
            <a:ext cx="4732020" cy="1185536"/>
          </a:xfrm>
        </p:spPr>
        <p:txBody>
          <a:bodyPr lIns="91440" rIns="91440" anchor="t"/>
          <a:lstStyle>
            <a:lvl1pPr algn="l">
              <a:lnSpc>
                <a:spcPct val="100000"/>
              </a:lnSpc>
              <a:defRPr sz="2800" cap="none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94138E8D-4D76-2023-4B97-8ACB8894C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97430" y="3174357"/>
            <a:ext cx="4331970" cy="250459"/>
          </a:xfrm>
        </p:spPr>
        <p:txBody>
          <a:bodyPr/>
          <a:lstStyle>
            <a:lvl1pPr marL="0" indent="0">
              <a:buNone/>
              <a:defRPr sz="1800" spc="2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xmlns="" id="{D1FFE415-7AFC-D826-1BD1-1993DED3B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3443" y="2693504"/>
            <a:ext cx="878681" cy="17907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>
              <a:spcBef>
                <a:spcPct val="0"/>
              </a:spcBef>
            </a:pPr>
            <a:r>
              <a:rPr lang="en-US" dirty="0"/>
              <a:t>”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xmlns="" id="{0962DFC0-ADB3-684B-6F72-9C45BB48C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6947" y="1486662"/>
            <a:ext cx="878681" cy="178993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>
              <a:spcBef>
                <a:spcPct val="0"/>
              </a:spcBef>
            </a:pPr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xmlns="" val="333087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C6FB24-160F-388E-8450-E5C970E243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323594"/>
            <a:ext cx="4019951" cy="38199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0AF7F25-1C65-DB7F-9FA3-300318BD4B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6564" y="0"/>
            <a:ext cx="2197436" cy="206425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1179576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xmlns="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90" y="1837944"/>
            <a:ext cx="1543050" cy="15430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xmlns="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217" y="3458663"/>
            <a:ext cx="1714500" cy="20574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xmlns="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217" y="3648919"/>
            <a:ext cx="1714500" cy="13716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xmlns="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8064" y="1837944"/>
            <a:ext cx="1543050" cy="15430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xmlns="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22191" y="3458663"/>
            <a:ext cx="1714500" cy="20574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xmlns="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2191" y="3648919"/>
            <a:ext cx="1714500" cy="13716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xmlns="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48606" y="1837944"/>
            <a:ext cx="1543050" cy="15430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xmlns="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733" y="3458663"/>
            <a:ext cx="1714500" cy="20574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xmlns="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733" y="3648919"/>
            <a:ext cx="1714500" cy="13716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xmlns="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99148" y="1837944"/>
            <a:ext cx="1543050" cy="15430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xmlns="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3275" y="3458663"/>
            <a:ext cx="1714500" cy="20574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xmlns="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3275" y="3648919"/>
            <a:ext cx="1714500" cy="13716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63C6C7E-F363-1F17-B288-D4D45B87028D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D6D4091-312C-81B9-BAF6-5E0D6F665E5D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6A3FD7E-DF96-B9E4-8D70-DA62CC3390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24700"/>
            <a:ext cx="4018788" cy="381880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1179576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xmlns="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0" y="2002536"/>
            <a:ext cx="1049274" cy="30861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xmlns="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20725"/>
            <a:ext cx="1049274" cy="38818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xmlns="" id="{739AFCF1-55F0-974F-0F5C-34444B290B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2900" y="3359957"/>
            <a:ext cx="1049274" cy="30861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77CF7DE5-8E6D-2C2C-A514-BAB6D4B6F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2900" y="3678146"/>
            <a:ext cx="1049274" cy="38818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xmlns="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495044" y="1837944"/>
            <a:ext cx="870966" cy="8709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xmlns="" id="{DBA744D6-401F-C995-EF58-BD24A0DD858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495044" y="3195365"/>
            <a:ext cx="870966" cy="8709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xmlns="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14016" y="2002536"/>
            <a:ext cx="1049274" cy="30861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xmlns="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4016" y="2320725"/>
            <a:ext cx="1049274" cy="38818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xmlns="" id="{B1201CED-247A-16CA-9F03-BF32393D3B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14016" y="3359957"/>
            <a:ext cx="1049274" cy="30861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xmlns="" id="{2D5FA954-036C-191F-7040-1848AB2BE3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414016" y="3678146"/>
            <a:ext cx="1049274" cy="38818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xmlns="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559302" y="1837944"/>
            <a:ext cx="870966" cy="8709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Picture Placeholder 23">
            <a:extLst>
              <a:ext uri="{FF2B5EF4-FFF2-40B4-BE49-F238E27FC236}">
                <a16:creationId xmlns:a16="http://schemas.microsoft.com/office/drawing/2014/main" xmlns="" id="{8CFBAF86-D36B-F789-2C9C-78C6830B13C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559302" y="3195365"/>
            <a:ext cx="870966" cy="8709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xmlns="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090" y="2002536"/>
            <a:ext cx="1049274" cy="30861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xmlns="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5090" y="2320725"/>
            <a:ext cx="1049274" cy="38818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xmlns="" id="{6E32CE61-2D9B-C245-0D18-C33760B085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75090" y="3359957"/>
            <a:ext cx="1049274" cy="30861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xmlns="" id="{E4068D0A-21CD-897C-9CC1-0BFDAABBD4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75090" y="3678146"/>
            <a:ext cx="1049274" cy="38818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xmlns="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623560" y="1837944"/>
            <a:ext cx="870966" cy="8709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xmlns="" id="{C110D526-1AE4-5106-E956-0B2ED3A4D4BC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5623560" y="3195365"/>
            <a:ext cx="870966" cy="8709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xmlns="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9390" y="2002536"/>
            <a:ext cx="1049274" cy="30861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xmlns="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9390" y="2320725"/>
            <a:ext cx="1049274" cy="38818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xmlns="" id="{3858F91A-46AA-AF23-2716-3B2B678BBE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49390" y="3359957"/>
            <a:ext cx="1049274" cy="30861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xmlns="" id="{EBC002F6-7435-833F-0E8B-30A53B0755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49390" y="3678146"/>
            <a:ext cx="1049274" cy="38818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xmlns="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687818" y="1837944"/>
            <a:ext cx="870966" cy="8709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xmlns="" id="{2CBF8435-BD05-F386-4E6E-F2B6F6894FD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687818" y="3195365"/>
            <a:ext cx="870966" cy="8709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63C6C7E-F363-1F17-B288-D4D45B87028D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D6D4091-312C-81B9-BAF6-5E0D6F665E5D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552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xmlns="" id="{E020D11E-3FF2-1E7F-038B-4F9534916FE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245097"/>
            <a:ext cx="85725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2328564"/>
            <a:ext cx="8572500" cy="1569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spc="4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244" y="897564"/>
            <a:ext cx="7530084" cy="2360748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«Актуальные проблемы и тенденции развития аттестации педагогических работников на современном этапе»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083918"/>
            <a:ext cx="4032448" cy="552090"/>
          </a:xfrm>
        </p:spPr>
        <p:txBody>
          <a:bodyPr/>
          <a:lstStyle/>
          <a:p>
            <a:pPr algn="ctr"/>
            <a:r>
              <a:rPr lang="ru-RU" sz="1800" i="1" dirty="0" smtClean="0"/>
              <a:t>ГБОУ ДПО РК КРИППО</a:t>
            </a:r>
          </a:p>
          <a:p>
            <a:pPr algn="ctr"/>
            <a:r>
              <a:rPr lang="ru-RU" sz="1800" i="1" dirty="0" smtClean="0"/>
              <a:t>2023 год</a:t>
            </a:r>
            <a:endParaRPr lang="ru-RU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411511"/>
            <a:ext cx="8229600" cy="1080120"/>
          </a:xfrm>
        </p:spPr>
        <p:txBody>
          <a:bodyPr/>
          <a:lstStyle/>
          <a:p>
            <a:r>
              <a:rPr lang="ru-RU" sz="2400" i="1" dirty="0" smtClean="0"/>
              <a:t>2.4.Срок предоставления государственной услуги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9485" y="1203598"/>
            <a:ext cx="8229600" cy="291120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Заявления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аттестационную комиссию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рассматриваются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аттестационными комиссиями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срок не более 30 календарных дней со дня их получения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течение которого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определяется конкретный срок проведения аттестации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каждого педагогического работника индивидуально, 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также осуществляется письменное уведомление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педагогических работников о сроках, формах и способах проведения аттестации.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аттестации для каждого педагогического работника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начала ее проведения и до принятия решения аттестационной комиссией составляет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более 60 календарных дней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Оснований для приостановления предоставления государственной услуги законодательством Российской Федерации и нормативными правовыми актами Республики Крым не предусмотрено(пп.31,32 Порядка)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339502"/>
            <a:ext cx="8229600" cy="1491583"/>
          </a:xfrm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2.15.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Срок и порядок регистрации запроса заявителя о предоставлении государственной услуги и услуги, предоставляемой организацией, участвующей в предоставлении государственной услуги, в том числе в электронной форме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9485" y="1275606"/>
            <a:ext cx="8229600" cy="11521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Запрос и документы, поступившие от (в том числе представленные в форме электронного документа с использованием сети Интернет) для получения государственной услуги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регистрируются в течение 1 (одного) рабочего дня с даты их поступления.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21171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3.1.1. Прием и регистрация заявления в целях установления квалификационной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регистрации заявления –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(один) рабочий день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Предоставление государственной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услуги начинается с момента   регистрации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специалистом электронных документов, необходимых для предоставления государственной услуги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/>
              <a:t> </a:t>
            </a:r>
            <a:endParaRPr lang="ru-RU" sz="1600" dirty="0" smtClean="0"/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3.1.2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 Определение конкретного срока проведения аттестации педагогического работника с направлением на электронный адрес педагогического работника уведомления о сроках, формах и способах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проведения аттестации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аттестации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каждого педагогического работника от начала ее проведения и до принятия решения аттестационной комиссией составляет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более 60 календарных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дней.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95487"/>
            <a:ext cx="8229600" cy="1296144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течение 7 рабочих дней со дня приёма и проведения технической экспертизы заявления заявителю направляется уведомление об отказе в приеме документов с указанием оснований   для отказа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8498" t="14823" r="50134" b="5645"/>
          <a:stretch>
            <a:fillRect/>
          </a:stretch>
        </p:blipFill>
        <p:spPr bwMode="auto">
          <a:xfrm>
            <a:off x="107504" y="1347614"/>
            <a:ext cx="29523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1419622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Основания для отказа в приеме документов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 целью установления </a:t>
            </a:r>
            <a:r>
              <a:rPr lang="ru-RU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первой /высшей </a:t>
            </a:r>
            <a:r>
              <a:rPr lang="ru-RU" sz="1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кк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-увольнение педагогического работника;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-предоставление документов лицом, не относящимся к кругу заявителей в соответствии с пунктом 1.2 настоящего Административного регламента;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-перевод педагогического работника на другую должность;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-несоответствие заявления требованиям в соответствии с пунктом 2.6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данного А.Р.;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-обращение педагогического работника с целью установления высшей квалификационной категории не имеющим (имевшим) по одной из должностей первую или высшую квалификационную категорию;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-предоставление документов в целях установления первой /высшей квалификационной категории ранее, чем через год со дня принятия Комиссией решения об отказе в установлении квалификационной категории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Основания для отказа в приеме документов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 целью установления квалификационной категории </a:t>
            </a:r>
            <a:r>
              <a:rPr lang="ru-RU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педагог-методист/педагог-наставник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……………….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-предоставление документов в целях установления квалификационной категории педагог-методист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/ педагог-наставник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ранее, чем через год со дня принятия Комиссией решения об отказе в установлении квалификационной категории;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-отсутствие высшей квалификационной категории или истечение срока ее действия при подаче заявления на квалификационную категорию педагог-методист/педагог-наставник;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-отсутствие/несоответствие ходатайства работодателя требованиям в соответствии с  пунктом 2.6  данного Административного регламента.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267495"/>
            <a:ext cx="8229600" cy="115212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2.10.Исчерпывающий перечень оснований для приостановления или отказа в предоставлении государственной услуги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Основания для приостановления или отказа в предоставлении государственной услуги: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а)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оснований для приостановления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предоставления государственной услуги законодательством Российской Федерации и нормативными правовыми актами Республики Крым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предусмотрено.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б)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основанием для отказа в предоставлении государственной услуги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в предоставленных заявителем документах недостоверной информации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26617" t="15964" r="25922" b="6214"/>
          <a:stretch>
            <a:fillRect/>
          </a:stretch>
        </p:blipFill>
        <p:spPr bwMode="auto">
          <a:xfrm>
            <a:off x="179512" y="267494"/>
            <a:ext cx="37444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417588"/>
            <a:ext cx="4680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Должностное лицо, ответственное за прием документов, необходимых для предоставления государственной услуги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направляет на электронный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адрес,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информацию 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сроках, формах и способах проведения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аттестации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течение 7 рабочих дней со дня регистрации заявления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912129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Экспертиза  с целью установления соответствия первой/ высшей квалификационной категории представляет собой всесторонний анализ: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9485" y="1491630"/>
            <a:ext cx="8229600" cy="2623170"/>
          </a:xfrm>
        </p:spPr>
        <p:txBody>
          <a:bodyPr/>
          <a:lstStyle/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-результатов профессиональной деятельности педагогического работника; 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-результатов мониторинга качества образования;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-результатов опросов и диагностики обучающихся;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-результатов опроса удовлетворённости обучающихся и их родителей деятельностью аттестуемого педагога;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-рабочих программ и материалов к урокам, занятиям;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-тетрадей обучающихся и результатов их проверки;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-дополнительного профессионального образования аттестуемого педагога в соответствии  с действующим законодательством;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-собеседований с аттестуемым педагогом, руководителем (заместителем руководителя) организации, осуществляющей образовательную деятельность;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-посещённых уроков, занятий, внеурочных, других мероприятий и материалов.</a:t>
            </a:r>
          </a:p>
          <a:p>
            <a:pPr>
              <a:buNone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Количество баллов вносят в экспертное заключение (приложение №5).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267494"/>
            <a:ext cx="8229600" cy="1563591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Экспертиза с целью установления соответствия квалификационной категории педагог-методист/педагог-наставник осуществляется на основе показателей деятельности, не входящей в должностные  обязанности по занимаемой в организации должности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приказов о внедрении методических рекомендаций, авторских программ и проектов, диагностического инструментария;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внешних экспертных заключений об использовании (применении) методических рекомендаций в деятельности; 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-сертификатов и публикаций, подтверждающих презентацию методических рекомендаций, авторских программ и проектов;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приказов о проведении практической подготовки студентов на базе образовательной организации, о приеме на работу педагогов, проходивших практику на базе образовательной организации;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приказов об организации наставничества, об утверждении итогов деятельности по наставничеству;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приказов о разработке и реализации индивидуального образовательного маршрута (ИОМ).</a:t>
            </a:r>
          </a:p>
          <a:p>
            <a:pPr>
              <a:buNone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Количество  баллов вносят в экспертное заключение (приложение №6).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411510"/>
            <a:ext cx="8229600" cy="1419575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Постановление Совета министров Республики Крым от 11.08.2023 № 582 "О внесении изменений в постановление Совета министров Республики Крым от 30 декабря 2014 года № 658"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36587" t="15814" r="21933" b="4419"/>
          <a:stretch>
            <a:fillRect/>
          </a:stretch>
        </p:blipFill>
        <p:spPr bwMode="auto">
          <a:xfrm>
            <a:off x="107504" y="1779662"/>
            <a:ext cx="25922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37088" t="22987" r="23168" b="3488"/>
          <a:stretch>
            <a:fillRect/>
          </a:stretch>
        </p:blipFill>
        <p:spPr bwMode="auto">
          <a:xfrm>
            <a:off x="2915816" y="1779662"/>
            <a:ext cx="2592288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36658" t="14921" r="22204" b="4217"/>
          <a:stretch>
            <a:fillRect/>
          </a:stretch>
        </p:blipFill>
        <p:spPr bwMode="auto">
          <a:xfrm>
            <a:off x="6012160" y="1779662"/>
            <a:ext cx="24482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339502"/>
            <a:ext cx="8229600" cy="100811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 февраля 2023 года N 19-ФЗ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Статья 7.  Педагогические и научно-педагогические работники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9485" y="1779662"/>
            <a:ext cx="8229600" cy="432048"/>
          </a:xfrm>
        </p:spPr>
        <p:txBody>
          <a:bodyPr/>
          <a:lstStyle/>
          <a:p>
            <a:pPr lvl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4.Лица, указанные в части 1 настоящей статьи и имеющие квалификационные категории педагогических работников, установленные на территориях Донецкой Народной Республики, Луганской Народной Республики, Запорожской области, Херсонской области до дня их принятия в Российскую Федерацию,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признаются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 Российской Федерации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имеющими квалификационные категории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педагогических работников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на срок их присвоения.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5.Действие	квалификационных	категорий педагогических работников из числа лиц, указанных в части 1 настоящей статьи, сроки действия которых заканчиваются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 период с 1 марта 2022 года по 1 июня 2024 года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продлевается до 1 сентября 2024 года.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7.На   лиц,    указанных    в   частях 1   и   2    настоящей    статьи,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распространяется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требование части 2   статьи  49   Федерального закона от 29 декабря 2012 года № 273-ФЗ «Об образовании в Российской     Федерации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»     в    отношении     прохождения     аттестации в          целях	    подтверждения соответствия	педагогических работников занимаемым ими должностям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1 сентября 2024 года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8"/>
          <p:cNvPicPr>
            <a:picLocks noGrp="1"/>
          </p:cNvPicPr>
          <p:nvPr>
            <p:ph idx="1"/>
          </p:nvPr>
        </p:nvPicPr>
        <p:blipFill>
          <a:blip r:embed="rId2" cstate="print"/>
          <a:srcRect l="36459" t="15414" r="21688" b="2697"/>
          <a:stretch>
            <a:fillRect/>
          </a:stretch>
        </p:blipFill>
        <p:spPr bwMode="auto">
          <a:xfrm>
            <a:off x="107504" y="123478"/>
            <a:ext cx="432048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 l="36640" t="14130" r="21326" b="3983"/>
          <a:stretch>
            <a:fillRect/>
          </a:stretch>
        </p:blipFill>
        <p:spPr bwMode="auto">
          <a:xfrm>
            <a:off x="4788024" y="195486"/>
            <a:ext cx="3960440" cy="4680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"/>
            <a:ext cx="8229600" cy="357503"/>
          </a:xfrm>
        </p:spPr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работы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</p:nvPr>
        </p:nvGraphicFramePr>
        <p:xfrm>
          <a:off x="467544" y="483517"/>
          <a:ext cx="8229600" cy="463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796"/>
                <a:gridCol w="2304256"/>
                <a:gridCol w="2088232"/>
                <a:gridCol w="1224136"/>
                <a:gridCol w="2244180"/>
              </a:tblGrid>
              <a:tr h="3601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Мероприятия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Ответственный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Сроки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Результат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</a:tr>
              <a:tr h="3601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приказов по организации аттестации на СЗД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Приказы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049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Ознакомление педагогических работников с приказами по организации аттестации </a:t>
                      </a: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Подписи в приказах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721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стенда</a:t>
                      </a:r>
                    </a:p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консультации </a:t>
                      </a: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Стенд с информацией</a:t>
                      </a:r>
                    </a:p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3601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Изучение деятельности аттестуемых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 графику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Представление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3601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представлений в аттестационную комиссию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 графику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Подпись об ознакомлении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5081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заседаний аттестационной комиссии на СЗД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 графику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Протокол, выписки из протокола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259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Корректировка  графика повышения квалификации и перспективного графика прохождения аттестации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Июнь/ по необходимости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График, перспективный план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5081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Ознакомление со сроками истечения квалификационных категорий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 31 мая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3629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работы по аттестации педагогических работников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Май-июнь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с управленческими решениями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41481"/>
            <a:ext cx="8229600" cy="702078"/>
          </a:xfrm>
        </p:spPr>
        <p:txBody>
          <a:bodyPr/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Перспективный план аттестации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</p:nvPr>
        </p:nvGraphicFramePr>
        <p:xfrm>
          <a:off x="1" y="843558"/>
          <a:ext cx="9144001" cy="2457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17"/>
                <a:gridCol w="902954"/>
                <a:gridCol w="1186383"/>
                <a:gridCol w="848836"/>
                <a:gridCol w="831273"/>
                <a:gridCol w="991701"/>
                <a:gridCol w="670845"/>
                <a:gridCol w="831273"/>
                <a:gridCol w="831273"/>
                <a:gridCol w="831273"/>
                <a:gridCol w="831273"/>
              </a:tblGrid>
              <a:tr h="15661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пед.стаж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аттестация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б/к,1,в,п-м,п-н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</a:t>
                      </a:r>
                    </a:p>
                    <a:p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</a:t>
                      </a:r>
                    </a:p>
                    <a:p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Иванович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математики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ТНУ,1997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   «учитель», 25.11.2020(приказ №245 от 28.11.20)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23479"/>
            <a:ext cx="8229600" cy="864095"/>
          </a:xfrm>
        </p:spPr>
        <p:txBody>
          <a:bodyPr/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  прохождения курсовой подготовки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</p:nvPr>
        </p:nvGraphicFramePr>
        <p:xfrm>
          <a:off x="458788" y="1275607"/>
          <a:ext cx="8685211" cy="2596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19"/>
                <a:gridCol w="683951"/>
                <a:gridCol w="1139918"/>
                <a:gridCol w="1336997"/>
                <a:gridCol w="1359207"/>
                <a:gridCol w="792088"/>
                <a:gridCol w="792088"/>
                <a:gridCol w="720080"/>
                <a:gridCol w="792088"/>
                <a:gridCol w="755575"/>
              </a:tblGrid>
              <a:tr h="12863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прохождения КПК/ПП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Тема, объём, ОО, №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удост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</a:t>
                      </a: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</a:t>
                      </a: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Иванович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математики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2023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«Особенности преподавания математики в условиях обновленных ФГОС»,72 ч., ГБОУ ДПО РК КРИППО, №234567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23478"/>
            <a:ext cx="8229600" cy="1008111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России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  24.03.2023 №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Аттестация педагогических работников в целях подтверждения соответствия занимаемой должности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 rot="16200000">
            <a:off x="119510" y="1551634"/>
            <a:ext cx="1080119" cy="384048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п.5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755576" y="987574"/>
            <a:ext cx="1296145" cy="1152128"/>
          </a:xfrm>
        </p:spPr>
        <p:txBody>
          <a:bodyPr/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один раз в пять лет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 rot="16200000">
            <a:off x="3455878" y="3255826"/>
            <a:ext cx="1512168" cy="432048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п.10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2"/>
          </p:nvPr>
        </p:nvSpPr>
        <p:spPr>
          <a:xfrm>
            <a:off x="4427984" y="2571750"/>
            <a:ext cx="1512168" cy="1944216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Проведение аттестации каждого педагогического работника 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основе представления работодателя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 rot="16200000">
            <a:off x="2051720" y="1563638"/>
            <a:ext cx="1152128" cy="432048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п.6,7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>
          <a:xfrm>
            <a:off x="2771801" y="987574"/>
            <a:ext cx="2232247" cy="1512168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Комиссия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состоит из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менее чем из 5 человек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руководитель организации в состав аттестационной комиссии организации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входит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 rot="16200000">
            <a:off x="5220072" y="2715766"/>
            <a:ext cx="3096344" cy="360040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22</a:t>
            </a:r>
            <a:endParaRPr lang="ru-RU" sz="14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876256" y="1275606"/>
            <a:ext cx="2016224" cy="3168352"/>
          </a:xfrm>
        </p:spPr>
        <p:txBody>
          <a:bodyPr/>
          <a:lstStyle/>
          <a:p>
            <a:pPr lvl="0"/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проходят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следующие педагогические работники: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1)имеющие квалификационные категории;</a:t>
            </a:r>
          </a:p>
          <a:p>
            <a:pPr lvl="0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2)проработавшие в занимаемой должности менее двух лет;</a:t>
            </a:r>
          </a:p>
          <a:p>
            <a:pPr lvl="0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3)беременные</a:t>
            </a:r>
          </a:p>
          <a:p>
            <a:pPr lvl="0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женщины, находящиеся в отпуске по беременности и родам;</a:t>
            </a:r>
          </a:p>
          <a:p>
            <a:pPr lvl="0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лица, находящиеся в отпуске по уходу за ребенком;</a:t>
            </a:r>
          </a:p>
          <a:p>
            <a:pPr lvl="0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4)отсутствовавшие на рабочем месте более 4 месяцев подряд в связи с заболеванием</a:t>
            </a:r>
            <a:endParaRPr lang="ru-RU" sz="11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>
          <a:xfrm rot="16200000">
            <a:off x="-540568" y="3219822"/>
            <a:ext cx="2160240" cy="432048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п.8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2283718"/>
            <a:ext cx="20162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Аттестация педагогических работников  проводится в соответствии с распорядительным актом работодателя,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одержащим список педагогических работников, подлежащих аттестации , и график проведения аттестации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95485"/>
            <a:ext cx="8229600" cy="936105"/>
          </a:xfrm>
        </p:spPr>
        <p:txBody>
          <a:bodyPr/>
          <a:lstStyle/>
          <a:p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Аттестация педагогических работников в целях установления квалификационной категории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 rot="16200000">
            <a:off x="-360544" y="2247713"/>
            <a:ext cx="2016222" cy="504058"/>
          </a:xfrm>
        </p:spPr>
        <p:txBody>
          <a:bodyPr/>
          <a:lstStyle/>
          <a:p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п.24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827584" y="1824326"/>
            <a:ext cx="1265819" cy="1337310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Аттестация педагогических работников в целях установления первой или высшей квалификационной категории проводится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их желанию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 rot="16200000">
            <a:off x="2771803" y="2715768"/>
            <a:ext cx="2088234" cy="360038"/>
          </a:xfrm>
        </p:spPr>
        <p:txBody>
          <a:bodyPr/>
          <a:lstStyle/>
          <a:p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п.30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2"/>
          </p:nvPr>
        </p:nvSpPr>
        <p:spPr>
          <a:xfrm>
            <a:off x="3995936" y="1635646"/>
            <a:ext cx="1728192" cy="2808312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 целях установления высшей квалификационной категории подаются педагогическими работниками,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имеющими (имевшими) по одной из должностей первую или высшую квалификационную категорию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 rot="16200000">
            <a:off x="1187624" y="2355726"/>
            <a:ext cx="2088232" cy="360040"/>
          </a:xfrm>
        </p:spPr>
        <p:txBody>
          <a:bodyPr/>
          <a:lstStyle/>
          <a:p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п.29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>
          <a:xfrm>
            <a:off x="2411761" y="1824326"/>
            <a:ext cx="1224136" cy="1337310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Заявления подаются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независимо от продолжительности   работы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 ОО, в том числе в период нахождения педагогического работника в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отпуске по уходу за ребенком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 rot="16200000">
            <a:off x="4743441" y="2688341"/>
            <a:ext cx="2273414" cy="312040"/>
          </a:xfrm>
        </p:spPr>
        <p:txBody>
          <a:bodyPr/>
          <a:lstStyle/>
          <a:p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п.34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5940152" y="1491630"/>
            <a:ext cx="1584176" cy="2757282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имеющих государственные награды, почетные звания, являющихся призерами конкурсов профессионального мастерства</a:t>
            </a:r>
            <a:r>
              <a:rPr lang="ru-RU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аттестация осуществляется на основе сведений, подтверждающих наличие  наград</a:t>
            </a:r>
            <a:endParaRPr lang="ru-RU" sz="11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>
          <a:xfrm rot="16200000">
            <a:off x="6768244" y="3039802"/>
            <a:ext cx="1944216" cy="432048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</a:rPr>
              <a:t>П.39,42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0"/>
          </p:nvPr>
        </p:nvSpPr>
        <p:spPr>
          <a:xfrm>
            <a:off x="7884368" y="1827896"/>
            <a:ext cx="1152128" cy="2832085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Решение вступает в силу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дня его вынесения.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Записи в трудовые книжки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 (или) в сведения о трудовой деятельности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95486"/>
            <a:ext cx="8229600" cy="936103"/>
          </a:xfrm>
        </p:spPr>
        <p:txBody>
          <a:bodyPr/>
          <a:lstStyle/>
          <a:p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Аттестация педагогических работников в целях установления квалификационной категории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«педагог-методист» или «педагог-наставник»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 rot="16200000">
            <a:off x="-261231" y="2148399"/>
            <a:ext cx="1601569" cy="432048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п.34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683568" y="1491630"/>
            <a:ext cx="1800200" cy="1670006"/>
          </a:xfrm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Проводится по желанию допускаются педагогические работники,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имеющие высшую квалификационную категорию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 rot="16200000">
            <a:off x="1707103" y="3328231"/>
            <a:ext cx="1337310" cy="504051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п.35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2"/>
          </p:nvPr>
        </p:nvSpPr>
        <p:spPr>
          <a:xfrm>
            <a:off x="2555776" y="2715766"/>
            <a:ext cx="1215444" cy="1533146"/>
          </a:xfrm>
        </p:spPr>
        <p:txBody>
          <a:bodyPr/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Ходатайство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работодателя формируется на основе решения педагогического совета организации</a:t>
            </a: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 rot="16200000">
            <a:off x="3029005" y="2252891"/>
            <a:ext cx="2016226" cy="493703"/>
          </a:xfrm>
        </p:spPr>
        <p:txBody>
          <a:bodyPr/>
          <a:lstStyle/>
          <a:p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п.50, 51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>
          <a:xfrm>
            <a:off x="4192188" y="1824326"/>
            <a:ext cx="1531939" cy="1337310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Устанавливается педагогическим работникам на основе показателей деятельности,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входящей в должностные обязанности по занимаемой в организации должности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 rot="16200000">
            <a:off x="5328084" y="2031690"/>
            <a:ext cx="1296144" cy="504056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п.52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156176" y="1419622"/>
            <a:ext cx="1800200" cy="1656184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Оценка деятельности осуществляется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основе ходатайства 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работодателя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также показателей,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характеризующих  дополнительную деятельность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>
          <a:xfrm rot="16200000">
            <a:off x="6459734" y="3739400"/>
            <a:ext cx="1800200" cy="473009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п.55,56</a:t>
            </a:r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0"/>
          </p:nvPr>
        </p:nvSpPr>
        <p:spPr>
          <a:xfrm>
            <a:off x="7526423" y="3147814"/>
            <a:ext cx="1347491" cy="1728191"/>
          </a:xfrm>
        </p:spPr>
        <p:txBody>
          <a:bodyPr/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Решение вступает в силу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дня его вынесения.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Записи в трудовые книжки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(или) в сведения о трудовой деятельности</a:t>
            </a: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015800" cy="1944216"/>
          </a:xfrm>
        </p:spPr>
        <p:txBody>
          <a:bodyPr/>
          <a:lstStyle/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образования, науки и молодежи Республики Крым от 04.12.2023 года № 2025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244" y="1923678"/>
            <a:ext cx="7530084" cy="2712330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«Об утверждении административного регламента Министерства образования, науки и молодежи Республики   Крым  по  предоставлению   государственной услуги «Аттестация педагогических работников организаций, осуществляющих образовательную деятельность  и находящихся в ведении Республики Крым, педагогических работников муниципальных и частных организаций, осуществляющих образовательную деятельность»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95487"/>
            <a:ext cx="8229600" cy="720079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Приложения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87574"/>
            <a:ext cx="1802450" cy="1008112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№1,№2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Заявления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132838" y="987574"/>
            <a:ext cx="1575066" cy="1008112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ходатайство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813048" y="915566"/>
            <a:ext cx="1623048" cy="1368152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Уведомление о проведении аттестации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>
          <a:xfrm>
            <a:off x="5486400" y="987574"/>
            <a:ext cx="1522476" cy="123899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№5,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№6,№7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Экспертные заключения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>
          <a:xfrm>
            <a:off x="7159752" y="987574"/>
            <a:ext cx="1660720" cy="123899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№8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Уведомление об отказе в принятии документов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8338" t="14538" r="50134" b="5929"/>
          <a:stretch>
            <a:fillRect/>
          </a:stretch>
        </p:blipFill>
        <p:spPr bwMode="auto">
          <a:xfrm>
            <a:off x="107504" y="1995686"/>
            <a:ext cx="18736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26457" t="14823" r="25601" b="5645"/>
          <a:stretch>
            <a:fillRect/>
          </a:stretch>
        </p:blipFill>
        <p:spPr bwMode="auto">
          <a:xfrm>
            <a:off x="2133600" y="1995686"/>
            <a:ext cx="152241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16"/>
          <p:cNvPicPr>
            <a:picLocks noGrp="1"/>
          </p:cNvPicPr>
          <p:nvPr>
            <p:ph sz="quarter" idx="14"/>
          </p:nvPr>
        </p:nvPicPr>
        <p:blipFill>
          <a:blip r:embed="rId4" cstate="print"/>
          <a:srcRect l="26296" t="14823" r="25922" b="36146"/>
          <a:stretch>
            <a:fillRect/>
          </a:stretch>
        </p:blipFill>
        <p:spPr bwMode="auto">
          <a:xfrm>
            <a:off x="3813175" y="2283718"/>
            <a:ext cx="152241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17"/>
          <p:cNvPicPr>
            <a:picLocks noGrp="1"/>
          </p:cNvPicPr>
          <p:nvPr>
            <p:ph sz="quarter" idx="16"/>
          </p:nvPr>
        </p:nvPicPr>
        <p:blipFill>
          <a:blip r:embed="rId5" cstate="print"/>
          <a:srcRect l="16836" t="15678" r="15660" b="5929"/>
          <a:stretch>
            <a:fillRect/>
          </a:stretch>
        </p:blipFill>
        <p:spPr bwMode="auto">
          <a:xfrm>
            <a:off x="5508104" y="2283718"/>
            <a:ext cx="1522413" cy="99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6" cstate="print"/>
          <a:srcRect l="26296" t="15108" r="25601" b="5645"/>
          <a:stretch>
            <a:fillRect/>
          </a:stretch>
        </p:blipFill>
        <p:spPr bwMode="auto">
          <a:xfrm>
            <a:off x="5652120" y="3435846"/>
            <a:ext cx="1152128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Содержимое 19"/>
          <p:cNvPicPr>
            <a:picLocks noGrp="1"/>
          </p:cNvPicPr>
          <p:nvPr>
            <p:ph sz="quarter" idx="18"/>
          </p:nvPr>
        </p:nvPicPr>
        <p:blipFill>
          <a:blip r:embed="rId7" cstate="print"/>
          <a:srcRect l="26296" t="15393" r="26564" b="44984"/>
          <a:stretch>
            <a:fillRect/>
          </a:stretch>
        </p:blipFill>
        <p:spPr bwMode="auto">
          <a:xfrm>
            <a:off x="7159625" y="2355726"/>
            <a:ext cx="152241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Droplet">
      <a:dk1>
        <a:srgbClr val="000000"/>
      </a:dk1>
      <a:lt1>
        <a:srgbClr val="FFFFFF"/>
      </a:lt1>
      <a:dk2>
        <a:srgbClr val="0065A8"/>
      </a:dk2>
      <a:lt2>
        <a:srgbClr val="E7E6E6"/>
      </a:lt2>
      <a:accent1>
        <a:srgbClr val="FDCFFD"/>
      </a:accent1>
      <a:accent2>
        <a:srgbClr val="B6DFFF"/>
      </a:accent2>
      <a:accent3>
        <a:srgbClr val="8AE3A8"/>
      </a:accent3>
      <a:accent4>
        <a:srgbClr val="A69BFB"/>
      </a:accent4>
      <a:accent5>
        <a:srgbClr val="B5C3FF"/>
      </a:accent5>
      <a:accent6>
        <a:srgbClr val="73E9C4"/>
      </a:accent6>
      <a:hlink>
        <a:srgbClr val="0563C1"/>
      </a:hlink>
      <a:folHlink>
        <a:srgbClr val="954F72"/>
      </a:folHlink>
    </a:clrScheme>
    <a:fontScheme name="Custom 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-Design-TM34316244_Win32_SD_v9" id="{3E0090C2-CA58-4B70-B5D1-01F921C14922}" vid="{00CD7D6A-B673-47B4-AF03-4EFC805EA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 design</Template>
  <TotalTime>498</TotalTime>
  <Words>1367</Words>
  <Application>Microsoft Office PowerPoint</Application>
  <PresentationFormat>Экран (16:9)</PresentationFormat>
  <Paragraphs>221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«Актуальные проблемы и тенденции развития аттестации педагогических работников на современном этапе»</vt:lpstr>
      <vt:lpstr>План работы</vt:lpstr>
      <vt:lpstr>Перспективный план аттестации</vt:lpstr>
      <vt:lpstr>График  прохождения курсовой подготовки</vt:lpstr>
      <vt:lpstr>Приказ Минпросвещения России  от  24.03.2023 №196  Аттестация педагогических работников в целях подтверждения соответствия занимаемой должности </vt:lpstr>
      <vt:lpstr>Аттестация педагогических работников в целях установления квалификационной категории </vt:lpstr>
      <vt:lpstr>Аттестация педагогических работников в целях установления квалификационной категории  «педагог-методист» или «педагог-наставник» </vt:lpstr>
      <vt:lpstr>приказ Министерства образования, науки и молодежи Республики Крым от 04.12.2023 года № 2025 </vt:lpstr>
      <vt:lpstr>Приложения </vt:lpstr>
      <vt:lpstr>2.4.Срок предоставления государственной услуги </vt:lpstr>
      <vt:lpstr>2.15. Срок и порядок регистрации запроса заявителя о предоставлении государственной услуги и услуги, предоставляемой организацией, участвующей в предоставлении государственной услуги, в том числе в электронной форме </vt:lpstr>
      <vt:lpstr>в течение 7 рабочих дней со дня приёма и проведения технической экспертизы заявления заявителю направляется уведомление об отказе в приеме документов с указанием оснований   для отказа</vt:lpstr>
      <vt:lpstr>2.10.Исчерпывающий перечень оснований для приостановления или отказа в предоставлении государственной услуги </vt:lpstr>
      <vt:lpstr>Слайд 14</vt:lpstr>
      <vt:lpstr>Экспертиза  с целью установления соответствия первой/ высшей квалификационной категории представляет собой всесторонний анализ: </vt:lpstr>
      <vt:lpstr>Экспертиза с целью установления соответствия квалификационной категории педагог-методист/педагог-наставник осуществляется на основе показателей деятельности, не входящей в должностные  обязанности по занимаемой в организации должности  </vt:lpstr>
      <vt:lpstr>Постановление Совета министров Республики Крым от 11.08.2023 № 582 "О внесении изменений в постановление Совета министров Республики Крым от 30 декабря 2014 года № 658" </vt:lpstr>
      <vt:lpstr>17 февраля 2023 года N 19-ФЗ    Статья 7.  Педагогические и научно-педагогические работники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«Актуальные проблемы и тенденции развития аттестации педагогических работников на современном этапе»</dc:title>
  <dc:creator>user</dc:creator>
  <cp:lastModifiedBy>user</cp:lastModifiedBy>
  <cp:revision>43</cp:revision>
  <dcterms:created xsi:type="dcterms:W3CDTF">2023-12-14T07:24:48Z</dcterms:created>
  <dcterms:modified xsi:type="dcterms:W3CDTF">2023-12-15T11:11:05Z</dcterms:modified>
</cp:coreProperties>
</file>