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5" r:id="rId1"/>
  </p:sldMasterIdLst>
  <p:notesMasterIdLst>
    <p:notesMasterId r:id="rId83"/>
  </p:notesMasterIdLst>
  <p:sldIdLst>
    <p:sldId id="560" r:id="rId2"/>
    <p:sldId id="525" r:id="rId3"/>
    <p:sldId id="526" r:id="rId4"/>
    <p:sldId id="544" r:id="rId5"/>
    <p:sldId id="528" r:id="rId6"/>
    <p:sldId id="529" r:id="rId7"/>
    <p:sldId id="530" r:id="rId8"/>
    <p:sldId id="531" r:id="rId9"/>
    <p:sldId id="532" r:id="rId10"/>
    <p:sldId id="533" r:id="rId11"/>
    <p:sldId id="534" r:id="rId12"/>
    <p:sldId id="535" r:id="rId13"/>
    <p:sldId id="500" r:id="rId14"/>
    <p:sldId id="501" r:id="rId15"/>
    <p:sldId id="502" r:id="rId16"/>
    <p:sldId id="484" r:id="rId17"/>
    <p:sldId id="521" r:id="rId18"/>
    <p:sldId id="485" r:id="rId19"/>
    <p:sldId id="542" r:id="rId20"/>
    <p:sldId id="483" r:id="rId21"/>
    <p:sldId id="486" r:id="rId22"/>
    <p:sldId id="543" r:id="rId23"/>
    <p:sldId id="538" r:id="rId24"/>
    <p:sldId id="540" r:id="rId25"/>
    <p:sldId id="503" r:id="rId26"/>
    <p:sldId id="487" r:id="rId27"/>
    <p:sldId id="541" r:id="rId28"/>
    <p:sldId id="545" r:id="rId29"/>
    <p:sldId id="547" r:id="rId30"/>
    <p:sldId id="548" r:id="rId31"/>
    <p:sldId id="546" r:id="rId32"/>
    <p:sldId id="561" r:id="rId33"/>
    <p:sldId id="549" r:id="rId34"/>
    <p:sldId id="550" r:id="rId35"/>
    <p:sldId id="551" r:id="rId36"/>
    <p:sldId id="476" r:id="rId37"/>
    <p:sldId id="477" r:id="rId38"/>
    <p:sldId id="552" r:id="rId39"/>
    <p:sldId id="553" r:id="rId40"/>
    <p:sldId id="554" r:id="rId41"/>
    <p:sldId id="555" r:id="rId42"/>
    <p:sldId id="556" r:id="rId43"/>
    <p:sldId id="557" r:id="rId44"/>
    <p:sldId id="558" r:id="rId45"/>
    <p:sldId id="562" r:id="rId46"/>
    <p:sldId id="563" r:id="rId47"/>
    <p:sldId id="507" r:id="rId48"/>
    <p:sldId id="508" r:id="rId49"/>
    <p:sldId id="509" r:id="rId50"/>
    <p:sldId id="510" r:id="rId51"/>
    <p:sldId id="512" r:id="rId52"/>
    <p:sldId id="511" r:id="rId53"/>
    <p:sldId id="514" r:id="rId54"/>
    <p:sldId id="515" r:id="rId55"/>
    <p:sldId id="513" r:id="rId56"/>
    <p:sldId id="516" r:id="rId57"/>
    <p:sldId id="474" r:id="rId58"/>
    <p:sldId id="564" r:id="rId59"/>
    <p:sldId id="475" r:id="rId60"/>
    <p:sldId id="479" r:id="rId61"/>
    <p:sldId id="482" r:id="rId62"/>
    <p:sldId id="488" r:id="rId63"/>
    <p:sldId id="489" r:id="rId64"/>
    <p:sldId id="490" r:id="rId65"/>
    <p:sldId id="491" r:id="rId66"/>
    <p:sldId id="492" r:id="rId67"/>
    <p:sldId id="493" r:id="rId68"/>
    <p:sldId id="494" r:id="rId69"/>
    <p:sldId id="495" r:id="rId70"/>
    <p:sldId id="497" r:id="rId71"/>
    <p:sldId id="498" r:id="rId72"/>
    <p:sldId id="499" r:id="rId73"/>
    <p:sldId id="504" r:id="rId74"/>
    <p:sldId id="505" r:id="rId75"/>
    <p:sldId id="506" r:id="rId76"/>
    <p:sldId id="518" r:id="rId77"/>
    <p:sldId id="565" r:id="rId78"/>
    <p:sldId id="566" r:id="rId79"/>
    <p:sldId id="519" r:id="rId80"/>
    <p:sldId id="522" r:id="rId81"/>
    <p:sldId id="523" r:id="rId82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м" initials="Д" lastIdx="2" clrIdx="0">
    <p:extLst>
      <p:ext uri="{19B8F6BF-5375-455C-9EA6-DF929625EA0E}">
        <p15:presenceInfo xmlns:p15="http://schemas.microsoft.com/office/powerpoint/2012/main" userId="c6556b25a0c73d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69" d="100"/>
          <a:sy n="69" d="100"/>
        </p:scale>
        <p:origin x="1602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2T21:20:40.220" idx="2">
    <p:pos x="8710" y="2758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11B68-2E6F-43D8-ADCE-F7B4E1E7F1E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E8FE0-1AED-423A-88BF-E9D1AF047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0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48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2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43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56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4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432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323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703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240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63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4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22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13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00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5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4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85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45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5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edsoo.r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product/matematika-6-klass-bazovii-uroven-pourochnie-razrabotki02/" TargetMode="External"/><Relationship Id="rId2" Type="http://schemas.openxmlformats.org/officeDocument/2006/relationships/hyperlink" Target="https://prosv.ru/product/matematika-5-klass-bazovii-uroven-pourochnie-razrabotki02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prosv.ru/product/matematika-5-6-klassi-uglublennii-uroven-metodicheskoe-posobie-k-uchebnikam-l-g-peterson02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dsoo.ru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400" y="762000"/>
            <a:ext cx="677672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2230" marR="1325245" indent="2540" algn="ctr">
              <a:lnSpc>
                <a:spcPct val="100000"/>
              </a:lnSpc>
              <a:spcBef>
                <a:spcPts val="95"/>
              </a:spcBef>
            </a:pPr>
            <a:r>
              <a:rPr sz="4000" spc="-105" dirty="0">
                <a:latin typeface="Arial"/>
                <a:cs typeface="Arial"/>
              </a:rPr>
              <a:t>ОСОБЕННОСТИ  </a:t>
            </a:r>
            <a:r>
              <a:rPr sz="4000" spc="-100" dirty="0">
                <a:latin typeface="Arial"/>
                <a:cs typeface="Arial"/>
              </a:rPr>
              <a:t>П</a:t>
            </a:r>
            <a:r>
              <a:rPr sz="4000" spc="-95" dirty="0">
                <a:latin typeface="Arial"/>
                <a:cs typeface="Arial"/>
              </a:rPr>
              <a:t>РЕ</a:t>
            </a:r>
            <a:r>
              <a:rPr sz="4000" spc="-100" dirty="0">
                <a:latin typeface="Arial"/>
                <a:cs typeface="Arial"/>
              </a:rPr>
              <a:t>П</a:t>
            </a:r>
            <a:r>
              <a:rPr sz="4000" spc="-180" dirty="0">
                <a:latin typeface="Arial"/>
                <a:cs typeface="Arial"/>
              </a:rPr>
              <a:t>О</a:t>
            </a:r>
            <a:r>
              <a:rPr sz="4000" spc="-90" dirty="0">
                <a:latin typeface="Arial"/>
                <a:cs typeface="Arial"/>
              </a:rPr>
              <a:t>Д</a:t>
            </a:r>
            <a:r>
              <a:rPr sz="4000" spc="-95" dirty="0">
                <a:latin typeface="Arial"/>
                <a:cs typeface="Arial"/>
              </a:rPr>
              <a:t>А</a:t>
            </a:r>
            <a:r>
              <a:rPr sz="4000" spc="-225" dirty="0">
                <a:latin typeface="Arial"/>
                <a:cs typeface="Arial"/>
              </a:rPr>
              <a:t>В</a:t>
            </a:r>
            <a:r>
              <a:rPr sz="4000" spc="-95" dirty="0">
                <a:latin typeface="Arial"/>
                <a:cs typeface="Arial"/>
              </a:rPr>
              <a:t>А</a:t>
            </a:r>
            <a:r>
              <a:rPr sz="4000" spc="-100" dirty="0">
                <a:latin typeface="Arial"/>
                <a:cs typeface="Arial"/>
              </a:rPr>
              <a:t>Н</a:t>
            </a:r>
            <a:r>
              <a:rPr sz="4000" spc="-85" dirty="0">
                <a:latin typeface="Arial"/>
                <a:cs typeface="Arial"/>
              </a:rPr>
              <a:t>И</a:t>
            </a:r>
            <a:r>
              <a:rPr sz="4000" spc="-5" dirty="0">
                <a:latin typeface="Arial"/>
                <a:cs typeface="Arial"/>
              </a:rPr>
              <a:t>Я  </a:t>
            </a:r>
            <a:r>
              <a:rPr sz="4000" spc="-145" dirty="0">
                <a:latin typeface="Arial"/>
                <a:cs typeface="Arial"/>
              </a:rPr>
              <a:t>МАТЕМАТИКИ</a:t>
            </a:r>
            <a:endParaRPr sz="4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4000" spc="-5" dirty="0">
                <a:latin typeface="Arial"/>
                <a:cs typeface="Arial"/>
              </a:rPr>
              <a:t>В </a:t>
            </a:r>
            <a:r>
              <a:rPr sz="4000" spc="-80" dirty="0">
                <a:latin typeface="Arial"/>
                <a:cs typeface="Arial"/>
              </a:rPr>
              <a:t>20</a:t>
            </a:r>
            <a:r>
              <a:rPr lang="ru-RU" sz="4000" spc="-80" dirty="0">
                <a:latin typeface="Arial"/>
                <a:cs typeface="Arial"/>
              </a:rPr>
              <a:t>20</a:t>
            </a:r>
            <a:r>
              <a:rPr sz="4000" spc="-80" dirty="0">
                <a:latin typeface="Arial"/>
                <a:cs typeface="Arial"/>
              </a:rPr>
              <a:t>/202</a:t>
            </a:r>
            <a:r>
              <a:rPr lang="ru-RU" sz="4000" spc="-80" dirty="0">
                <a:latin typeface="Arial"/>
                <a:cs typeface="Arial"/>
              </a:rPr>
              <a:t>1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spc="-75" dirty="0">
                <a:latin typeface="Arial"/>
                <a:cs typeface="Arial"/>
              </a:rPr>
              <a:t>УЧЕБНОМ</a:t>
            </a:r>
            <a:r>
              <a:rPr sz="4000" spc="-380" dirty="0">
                <a:latin typeface="Arial"/>
                <a:cs typeface="Arial"/>
              </a:rPr>
              <a:t> </a:t>
            </a:r>
            <a:r>
              <a:rPr sz="4000" spc="-135" dirty="0">
                <a:latin typeface="Arial"/>
                <a:cs typeface="Arial"/>
              </a:rPr>
              <a:t>ГОДУ  </a:t>
            </a:r>
            <a:r>
              <a:rPr sz="4000" spc="-5" dirty="0">
                <a:latin typeface="Arial"/>
                <a:cs typeface="Arial"/>
              </a:rPr>
              <a:t>В </a:t>
            </a:r>
            <a:r>
              <a:rPr sz="4000" spc="-140" dirty="0">
                <a:latin typeface="Arial"/>
                <a:cs typeface="Arial"/>
              </a:rPr>
              <a:t>ОБРАЗОВАТЕЛЬНЫХ  </a:t>
            </a:r>
            <a:r>
              <a:rPr sz="4000" spc="-105" dirty="0">
                <a:latin typeface="Arial"/>
                <a:cs typeface="Arial"/>
              </a:rPr>
              <a:t>ОРГАНИЗАЦИЯХ  </a:t>
            </a:r>
            <a:r>
              <a:rPr sz="4000" spc="-85" dirty="0">
                <a:latin typeface="Arial"/>
                <a:cs typeface="Arial"/>
              </a:rPr>
              <a:t>РЕСПУБЛИКИ</a:t>
            </a:r>
            <a:r>
              <a:rPr sz="4000" spc="-135" dirty="0">
                <a:latin typeface="Arial"/>
                <a:cs typeface="Arial"/>
              </a:rPr>
              <a:t> </a:t>
            </a:r>
            <a:r>
              <a:rPr sz="4000" spc="-70" dirty="0">
                <a:latin typeface="Arial"/>
                <a:cs typeface="Arial"/>
              </a:rPr>
              <a:t>КРЫМ</a:t>
            </a:r>
            <a:endParaRPr sz="4000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1138902"/>
            <a:ext cx="579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2230" marR="1325245" indent="2540" algn="ctr">
              <a:lnSpc>
                <a:spcPct val="100000"/>
              </a:lnSpc>
              <a:spcBef>
                <a:spcPts val="95"/>
              </a:spcBef>
            </a:pPr>
            <a:r>
              <a:rPr lang="ru-RU" sz="2800" spc="-105" dirty="0">
                <a:latin typeface="Arial"/>
                <a:cs typeface="Arial"/>
              </a:rPr>
              <a:t>ОСОБЕННОСТИ  </a:t>
            </a:r>
            <a:r>
              <a:rPr lang="ru-RU" sz="2800" spc="-100" dirty="0">
                <a:latin typeface="Arial"/>
                <a:cs typeface="Arial"/>
              </a:rPr>
              <a:t>П</a:t>
            </a:r>
            <a:r>
              <a:rPr lang="ru-RU" sz="2800" spc="-95" dirty="0">
                <a:latin typeface="Arial"/>
                <a:cs typeface="Arial"/>
              </a:rPr>
              <a:t>РЕ</a:t>
            </a:r>
            <a:r>
              <a:rPr lang="ru-RU" sz="2800" spc="-100" dirty="0">
                <a:latin typeface="Arial"/>
                <a:cs typeface="Arial"/>
              </a:rPr>
              <a:t>П</a:t>
            </a:r>
            <a:r>
              <a:rPr lang="ru-RU" sz="2800" spc="-180" dirty="0">
                <a:latin typeface="Arial"/>
                <a:cs typeface="Arial"/>
              </a:rPr>
              <a:t>О</a:t>
            </a:r>
            <a:r>
              <a:rPr lang="ru-RU" sz="2800" spc="-90" dirty="0">
                <a:latin typeface="Arial"/>
                <a:cs typeface="Arial"/>
              </a:rPr>
              <a:t>Д</a:t>
            </a:r>
            <a:r>
              <a:rPr lang="ru-RU" sz="2800" spc="-95" dirty="0">
                <a:latin typeface="Arial"/>
                <a:cs typeface="Arial"/>
              </a:rPr>
              <a:t>А</a:t>
            </a:r>
            <a:r>
              <a:rPr lang="ru-RU" sz="2800" spc="-225" dirty="0">
                <a:latin typeface="Arial"/>
                <a:cs typeface="Arial"/>
              </a:rPr>
              <a:t>В</a:t>
            </a:r>
            <a:r>
              <a:rPr lang="ru-RU" sz="2800" spc="-95" dirty="0">
                <a:latin typeface="Arial"/>
                <a:cs typeface="Arial"/>
              </a:rPr>
              <a:t>А</a:t>
            </a:r>
            <a:r>
              <a:rPr lang="ru-RU" sz="2800" spc="-100" dirty="0">
                <a:latin typeface="Arial"/>
                <a:cs typeface="Arial"/>
              </a:rPr>
              <a:t>Н</a:t>
            </a:r>
            <a:r>
              <a:rPr lang="ru-RU" sz="2800" spc="-85" dirty="0">
                <a:latin typeface="Arial"/>
                <a:cs typeface="Arial"/>
              </a:rPr>
              <a:t>И</a:t>
            </a:r>
            <a:r>
              <a:rPr lang="ru-RU" sz="2800" spc="-5" dirty="0">
                <a:latin typeface="Arial"/>
                <a:cs typeface="Arial"/>
              </a:rPr>
              <a:t>Я  </a:t>
            </a:r>
            <a:r>
              <a:rPr lang="ru-RU" sz="2800" spc="-145" dirty="0">
                <a:latin typeface="Arial"/>
                <a:cs typeface="Arial"/>
              </a:rPr>
              <a:t>МАТЕМАТИКИ</a:t>
            </a:r>
            <a:endParaRPr lang="ru-RU" sz="28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lang="ru-RU" sz="2800" spc="-5" dirty="0">
                <a:latin typeface="Arial"/>
                <a:cs typeface="Arial"/>
              </a:rPr>
              <a:t>В </a:t>
            </a:r>
            <a:r>
              <a:rPr lang="ru-RU" sz="2800" spc="-80" dirty="0">
                <a:latin typeface="Arial"/>
                <a:cs typeface="Arial"/>
              </a:rPr>
              <a:t>2025/2026 </a:t>
            </a:r>
            <a:r>
              <a:rPr lang="ru-RU" sz="2800" spc="-75" dirty="0">
                <a:latin typeface="Arial"/>
                <a:cs typeface="Arial"/>
              </a:rPr>
              <a:t>УЧЕБНОМ</a:t>
            </a:r>
            <a:r>
              <a:rPr lang="ru-RU" sz="2800" spc="-380" dirty="0">
                <a:latin typeface="Arial"/>
                <a:cs typeface="Arial"/>
              </a:rPr>
              <a:t> </a:t>
            </a:r>
            <a:r>
              <a:rPr lang="ru-RU" sz="2800" spc="-135" dirty="0">
                <a:latin typeface="Arial"/>
                <a:cs typeface="Arial"/>
              </a:rPr>
              <a:t>ГОДУ  </a:t>
            </a:r>
            <a:r>
              <a:rPr lang="ru-RU" sz="2800" spc="-5" dirty="0">
                <a:latin typeface="Arial"/>
                <a:cs typeface="Arial"/>
              </a:rPr>
              <a:t>В </a:t>
            </a:r>
            <a:r>
              <a:rPr lang="ru-RU" sz="2800" spc="-140" dirty="0">
                <a:latin typeface="Arial"/>
                <a:cs typeface="Arial"/>
              </a:rPr>
              <a:t>ОБРАЗОВАТЕЛЬНЫХ  </a:t>
            </a:r>
            <a:r>
              <a:rPr lang="ru-RU" sz="2800" spc="-105" dirty="0">
                <a:latin typeface="Arial"/>
                <a:cs typeface="Arial"/>
              </a:rPr>
              <a:t>ОРГАНИЗАЦИЯХ Симферопольского района</a:t>
            </a:r>
            <a:endParaRPr lang="ru-RU" sz="2800" dirty="0">
              <a:latin typeface="Arial"/>
              <a:cs typeface="Arial"/>
            </a:endParaRPr>
          </a:p>
          <a:p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49960" y="4597355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                                                                            Методист МБОУ ДО «ЦДЮТ»</a:t>
            </a:r>
          </a:p>
          <a:p>
            <a:r>
              <a:rPr lang="ru-RU" i="1" dirty="0"/>
              <a:t>                                                                                                Юрченко И.Л.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ED61A5-32FF-6F25-F04C-19B178DC1460}"/>
              </a:ext>
            </a:extLst>
          </p:cNvPr>
          <p:cNvSpPr txBox="1"/>
          <p:nvPr/>
        </p:nvSpPr>
        <p:spPr>
          <a:xfrm>
            <a:off x="914400" y="685801"/>
            <a:ext cx="70866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2025-2026 ИЗМЕНЕНИЯ:</a:t>
            </a:r>
          </a:p>
          <a:p>
            <a:r>
              <a:rPr lang="ru-RU" dirty="0"/>
              <a:t>-Программы синхронизированы с основным государственным экзаменом и единым государственным экзаменом: по каждому учебному предмету указан перечень элементов содержания, проверяемых на ОГЭ и ЕГЭ.</a:t>
            </a:r>
          </a:p>
          <a:p>
            <a:r>
              <a:rPr lang="ru-RU" dirty="0"/>
              <a:t>-Систематизация изменений, внесённых приказом № 704 в части рекомендаций </a:t>
            </a:r>
            <a:r>
              <a:rPr lang="ru-RU" b="1" dirty="0"/>
              <a:t>к домашнему заданию </a:t>
            </a:r>
            <a:r>
              <a:rPr lang="ru-RU" dirty="0"/>
              <a:t>на всех уровнях образования, позволила определить общие положения. Суммарный объём домашнего задания по всем предметам для каждого класса не должен превышать следующей продолжительности выполнения: 2 часа – для 5 классов, 2,5 часа – для 6–8 классов, 3,5 часа – для 9–11 классов. Домашнее задание на следующий урок рекомендуется задавать на текущем уроке с занесением в электронный журнал не позднее времени окончания учебного дня. </a:t>
            </a:r>
          </a:p>
        </p:txBody>
      </p:sp>
    </p:spTree>
    <p:extLst>
      <p:ext uri="{BB962C8B-B14F-4D97-AF65-F5344CB8AC3E}">
        <p14:creationId xmlns:p14="http://schemas.microsoft.com/office/powerpoint/2010/main" val="3176609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2AB82-FD95-EBA0-31E4-98DC14AB7438}"/>
              </a:ext>
            </a:extLst>
          </p:cNvPr>
          <p:cNvSpPr txBox="1"/>
          <p:nvPr/>
        </p:nvSpPr>
        <p:spPr>
          <a:xfrm>
            <a:off x="876300" y="762000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2025-2026 ИЗМЕНЕНИЯ:</a:t>
            </a:r>
          </a:p>
          <a:p>
            <a:r>
              <a:rPr lang="ru-RU" dirty="0"/>
              <a:t>Кроме того, должен быть сформирован единый для общеобразовательной организации </a:t>
            </a:r>
            <a:r>
              <a:rPr lang="ru-RU" b="1" dirty="0"/>
              <a:t>график контрольных мероприятий</a:t>
            </a:r>
            <a:r>
              <a:rPr lang="ru-RU" dirty="0"/>
              <a:t> (далее – график) на учебный год с учётом оценочных процедур, запланированных в рамках учебного процесса в общеобразовательной организации, и оценочных процедур федерального (ВПР, НИКО) и регионального уровней. Процедуры ГИА в график контрольных мероприятий не включаются.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44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703F67-BB5E-FD7D-E142-0B7B03D4474B}"/>
              </a:ext>
            </a:extLst>
          </p:cNvPr>
          <p:cNvSpPr txBox="1"/>
          <p:nvPr/>
        </p:nvSpPr>
        <p:spPr>
          <a:xfrm>
            <a:off x="762000" y="609600"/>
            <a:ext cx="754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2025-2026:</a:t>
            </a:r>
          </a:p>
          <a:p>
            <a:r>
              <a:rPr lang="ru-RU" dirty="0"/>
              <a:t>При разработке учебного плана на уровне </a:t>
            </a:r>
            <a:r>
              <a:rPr lang="ru-RU" b="1" dirty="0"/>
              <a:t>основного и среднего общего образования</a:t>
            </a:r>
            <a:r>
              <a:rPr lang="ru-RU" dirty="0"/>
              <a:t> образовательная организация вправе предусмотреть перераспределение времени, предусмотренного в федеральном учебном плане на изучение учебных предметов, по которым не проводится государственная итоговая аттестация, в пользу изучения иных учебных предметов, в том числе на изучение родных и (или) государственных языков народов Российской Федерации.</a:t>
            </a:r>
          </a:p>
          <a:p>
            <a:r>
              <a:rPr lang="ru-RU" dirty="0"/>
              <a:t>Вместе с тем необходимо соблюдать следующие принципы: содержание и планируемые результаты разработанных образовательными организациями образовательных программ начального общего, основного общего и среднего общего образования должны быть не ниже соответствующих содержания и планируемых результатов ФООП.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56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6" y="156706"/>
            <a:ext cx="8649907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9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83" y="61442"/>
            <a:ext cx="8478433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35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20" y="118600"/>
            <a:ext cx="8487960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36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201" y="990600"/>
            <a:ext cx="7694063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04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На сайте  </a:t>
            </a:r>
            <a:r>
              <a:rPr lang="ru-RU" u="sng" dirty="0">
                <a:hlinkClick r:id="rId2"/>
              </a:rPr>
              <a:t>https://edsoo.ru/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 Разработаны и размещены в свободном доступе учебные пособия,</a:t>
            </a:r>
          </a:p>
          <a:p>
            <a:r>
              <a:rPr lang="ru-RU" dirty="0"/>
              <a:t>посвященные актуальным вопросам обновления предметного содержания по математике:</a:t>
            </a:r>
          </a:p>
          <a:p>
            <a:r>
              <a:rPr lang="ru-RU" dirty="0"/>
              <a:t>https://edsoo.ru/mr-matematika/ .</a:t>
            </a:r>
          </a:p>
          <a:p>
            <a:r>
              <a:rPr lang="ru-RU" dirty="0"/>
              <a:t>Положение о порядке ведения тетрадей по предметам и Положение о единых</a:t>
            </a:r>
          </a:p>
          <a:p>
            <a:r>
              <a:rPr lang="ru-RU" dirty="0"/>
              <a:t>требованиях к устной и письменной речи обучающихся: https://edsoo.ru/metodicheskie-</a:t>
            </a:r>
          </a:p>
          <a:p>
            <a:r>
              <a:rPr lang="ru-RU" dirty="0" err="1"/>
              <a:t>materialy</a:t>
            </a:r>
            <a:r>
              <a:rPr lang="ru-RU" dirty="0"/>
              <a:t>/</a:t>
            </a:r>
            <a:r>
              <a:rPr lang="ru-RU" dirty="0" err="1"/>
              <a:t>tipovoj-komplekt-dokumentov</a:t>
            </a:r>
            <a:r>
              <a:rPr lang="ru-RU" dirty="0"/>
              <a:t>/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162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417" y="915337"/>
            <a:ext cx="7581631" cy="464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32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B8B91-4CFD-1ACD-540E-3D6745D26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Единое содержание образования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B84264-1E9D-680C-9BEA-4E284CEF5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904170"/>
            <a:ext cx="5328582" cy="40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6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88EC86-F2EB-451D-70FF-5A20F2142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612232"/>
            <a:ext cx="5562600" cy="56097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66F987-D381-7F40-7F1C-8A12E5DB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14400"/>
            <a:ext cx="1028844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9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ФРП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28CFCFE-DD1C-FEEF-8CB9-9074B7B93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08" y="1905000"/>
            <a:ext cx="8105891" cy="451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00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685800"/>
            <a:ext cx="6933025" cy="52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7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6BCC5-2C95-FD26-0372-78A42E7B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Конструктор РП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CD1F18-3064-6261-D716-63D037F85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338" y="3121073"/>
            <a:ext cx="6799262" cy="21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88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09079-DBEF-6BFE-060A-BCDEB750D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57BB6-62B8-FF13-8118-05DA977B6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Конструктор РП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3560FC-57FB-D273-4EE9-B59B8622D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438400"/>
            <a:ext cx="9372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31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3FE5-34DC-0733-8876-2896C3EC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635A7-80A0-3BB2-0B4F-E6E51733A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Конструктор РП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E06CD0-2BB2-2E82-8709-570416355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362200"/>
            <a:ext cx="1600582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4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915337"/>
            <a:ext cx="6823239" cy="52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56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КТП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143000"/>
            <a:ext cx="8077200" cy="49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29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C225D-89DF-D1BB-BAE5-53503B525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КТП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EA3018-7980-C5DA-318C-2EDF89251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Если используем Конструктор РП для составления КТП, то темы  располагаем согласно учебника и принципа </a:t>
            </a:r>
            <a:r>
              <a:rPr lang="ru-RU" dirty="0" err="1"/>
              <a:t>приемственности</a:t>
            </a:r>
            <a:r>
              <a:rPr lang="ru-RU" dirty="0"/>
              <a:t>.</a:t>
            </a:r>
          </a:p>
          <a:p>
            <a:r>
              <a:rPr lang="ru-RU" dirty="0"/>
              <a:t>Можно использовать готовые КТП из УМК к используемому учебнику.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592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C040A-4E51-CAFA-0B59-A2BBD05F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F62124-915D-119C-EF84-3E4EA0746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338" y="3308204"/>
            <a:ext cx="6799262" cy="18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8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EAD5F-84D6-1EFB-30AD-1AC69DEE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F8EE78-2691-25FD-8DF4-0D5CBA008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362200"/>
            <a:ext cx="7879786" cy="24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64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D78A6-46AE-EF2B-BD54-F1CF0F21A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5791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25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F496A-15DA-CCFD-3E8F-41CEF0CA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16975C-221E-DB15-D027-793F6CD6B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69652"/>
            <a:ext cx="6553200" cy="553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79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EFCC3-45B8-7507-2212-812637D1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5-6 класс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D932E6-A635-A2AD-8988-8E227FF8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учебник «Математика. 5 класс. 6 класс. Базовый уровень» Н. Я. Виленкина, В. И. Жохова, А. С. Чеснокова, Л. А. Александровой, С. И. </a:t>
            </a:r>
            <a:r>
              <a:rPr lang="ru-RU" dirty="0" err="1"/>
              <a:t>Шварцбурда</a:t>
            </a:r>
            <a:r>
              <a:rPr lang="ru-RU" dirty="0"/>
              <a:t>. Методическое </a:t>
            </a:r>
            <a:r>
              <a:rPr lang="ru-RU" dirty="0" err="1"/>
              <a:t>пособие.Поурочное</a:t>
            </a:r>
            <a:r>
              <a:rPr lang="ru-RU" dirty="0"/>
              <a:t> планирование</a:t>
            </a:r>
          </a:p>
          <a:p>
            <a:r>
              <a:rPr lang="ru-RU" u="sng" dirty="0">
                <a:hlinkClick r:id="rId2"/>
              </a:rPr>
              <a:t>https://prosv.ru/product/matematika-5-klass-bazovii-uroven-pourochnie-razrabotki02/</a:t>
            </a:r>
            <a:r>
              <a:rPr lang="ru-RU" dirty="0"/>
              <a:t>; </a:t>
            </a:r>
            <a:r>
              <a:rPr lang="ru-RU" u="sng" dirty="0">
                <a:hlinkClick r:id="rId3"/>
              </a:rPr>
              <a:t>https://prosv.ru/product/matematika-6-klass-bazovii-uroven-pourochnie-razrabotki02/</a:t>
            </a:r>
            <a:r>
              <a:rPr lang="ru-RU" dirty="0"/>
              <a:t>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912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6D6FA-9B5D-3641-C1E5-A300FC0D2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5-6 класс (базовый-5ч;</a:t>
            </a:r>
            <a:br>
              <a:rPr lang="ru-RU" dirty="0"/>
            </a:br>
            <a:r>
              <a:rPr lang="ru-RU" dirty="0"/>
              <a:t>углубленный-6ч)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3946561-AE35-CBEA-934B-B11461AFD5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426282"/>
              </p:ext>
            </p:extLst>
          </p:nvPr>
        </p:nvGraphicFramePr>
        <p:xfrm>
          <a:off x="1524000" y="2819400"/>
          <a:ext cx="5558948" cy="195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6865">
                  <a:extLst>
                    <a:ext uri="{9D8B030D-6E8A-4147-A177-3AD203B41FA5}">
                      <a16:colId xmlns:a16="http://schemas.microsoft.com/office/drawing/2014/main" val="3311575995"/>
                    </a:ext>
                  </a:extLst>
                </a:gridCol>
                <a:gridCol w="1665723">
                  <a:extLst>
                    <a:ext uri="{9D8B030D-6E8A-4147-A177-3AD203B41FA5}">
                      <a16:colId xmlns:a16="http://schemas.microsoft.com/office/drawing/2014/main" val="1180513264"/>
                    </a:ext>
                  </a:extLst>
                </a:gridCol>
                <a:gridCol w="767202">
                  <a:extLst>
                    <a:ext uri="{9D8B030D-6E8A-4147-A177-3AD203B41FA5}">
                      <a16:colId xmlns:a16="http://schemas.microsoft.com/office/drawing/2014/main" val="3171861431"/>
                    </a:ext>
                  </a:extLst>
                </a:gridCol>
                <a:gridCol w="929579">
                  <a:extLst>
                    <a:ext uri="{9D8B030D-6E8A-4147-A177-3AD203B41FA5}">
                      <a16:colId xmlns:a16="http://schemas.microsoft.com/office/drawing/2014/main" val="2946815828"/>
                    </a:ext>
                  </a:extLst>
                </a:gridCol>
                <a:gridCol w="929579">
                  <a:extLst>
                    <a:ext uri="{9D8B030D-6E8A-4147-A177-3AD203B41FA5}">
                      <a16:colId xmlns:a16="http://schemas.microsoft.com/office/drawing/2014/main" val="2542162034"/>
                    </a:ext>
                  </a:extLst>
                </a:gridCol>
              </a:tblGrid>
              <a:tr h="10762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Предметная область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Учебный предмет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Количество учебных часов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 в неделю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15724"/>
                  </a:ext>
                </a:extLst>
              </a:tr>
              <a:tr h="439779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Математика и информатика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V класс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VI класс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63908086"/>
                  </a:ext>
                </a:extLst>
              </a:tr>
              <a:tr h="439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135110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688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F29A4-B1C0-156A-6474-D20577F2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5-6 класс</a:t>
            </a:r>
            <a:br>
              <a:rPr lang="ru-RU" dirty="0"/>
            </a:br>
            <a:r>
              <a:rPr lang="ru-RU" dirty="0"/>
              <a:t>углубленный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0E135F-3D8F-9C67-1EC0-7E55B2936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планированием из методического пособия к учебнику Г. В. Дорофеева, Л. Г. Петерсон «Математика. 5 класс. Углублённый уровень» и «Математика. 6 класс. Углублённый уровень»: </a:t>
            </a:r>
            <a:r>
              <a:rPr lang="ru-RU" u="sng" dirty="0">
                <a:hlinkClick r:id="rId2"/>
              </a:rPr>
              <a:t>https://prosv.ru/product/matematika-5-6-klassi-uglublennii-uroven-metodicheskoe-posobie-k-uchebnikam-l-g-peterson02/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191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3AF56-C80C-5CE7-66C2-67925715A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5-6 </a:t>
            </a:r>
            <a:r>
              <a:rPr lang="ru-RU" dirty="0" err="1"/>
              <a:t>кл</a:t>
            </a:r>
            <a:r>
              <a:rPr lang="ru-RU" dirty="0"/>
              <a:t> </a:t>
            </a:r>
            <a:r>
              <a:rPr lang="ru-RU" dirty="0" err="1"/>
              <a:t>углубл</a:t>
            </a:r>
            <a:r>
              <a:rPr lang="ru-RU" dirty="0"/>
              <a:t>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E551066-0581-9267-A4E4-B794B01DF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989077"/>
              </p:ext>
            </p:extLst>
          </p:nvPr>
        </p:nvGraphicFramePr>
        <p:xfrm>
          <a:off x="1447800" y="2590799"/>
          <a:ext cx="6798734" cy="3351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0829">
                  <a:extLst>
                    <a:ext uri="{9D8B030D-6E8A-4147-A177-3AD203B41FA5}">
                      <a16:colId xmlns:a16="http://schemas.microsoft.com/office/drawing/2014/main" val="3532766772"/>
                    </a:ext>
                  </a:extLst>
                </a:gridCol>
                <a:gridCol w="963029">
                  <a:extLst>
                    <a:ext uri="{9D8B030D-6E8A-4147-A177-3AD203B41FA5}">
                      <a16:colId xmlns:a16="http://schemas.microsoft.com/office/drawing/2014/main" val="4203863117"/>
                    </a:ext>
                  </a:extLst>
                </a:gridCol>
                <a:gridCol w="1912566">
                  <a:extLst>
                    <a:ext uri="{9D8B030D-6E8A-4147-A177-3AD203B41FA5}">
                      <a16:colId xmlns:a16="http://schemas.microsoft.com/office/drawing/2014/main" val="4011590724"/>
                    </a:ext>
                  </a:extLst>
                </a:gridCol>
                <a:gridCol w="1308897">
                  <a:extLst>
                    <a:ext uri="{9D8B030D-6E8A-4147-A177-3AD203B41FA5}">
                      <a16:colId xmlns:a16="http://schemas.microsoft.com/office/drawing/2014/main" val="1888808175"/>
                    </a:ext>
                  </a:extLst>
                </a:gridCol>
                <a:gridCol w="603668">
                  <a:extLst>
                    <a:ext uri="{9D8B030D-6E8A-4147-A177-3AD203B41FA5}">
                      <a16:colId xmlns:a16="http://schemas.microsoft.com/office/drawing/2014/main" val="1746019710"/>
                    </a:ext>
                  </a:extLst>
                </a:gridCol>
                <a:gridCol w="1409745">
                  <a:extLst>
                    <a:ext uri="{9D8B030D-6E8A-4147-A177-3AD203B41FA5}">
                      <a16:colId xmlns:a16="http://schemas.microsoft.com/office/drawing/2014/main" val="478879044"/>
                    </a:ext>
                  </a:extLst>
                </a:gridCol>
              </a:tblGrid>
              <a:tr h="10313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№   ФПУ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Порядковый номер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Наименование учебника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Авторский коллектив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Класс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Срок предельного использования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50498"/>
                  </a:ext>
                </a:extLst>
              </a:tr>
              <a:tr h="12891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1244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2.1.2.4.1.1.1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Математика: 5-й класс: углубленный урове111,: учебник: в 2 частях: 1-е издание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Дорофеев Г.В.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Петерсон Л.Г.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До 20.06.2028 г.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7074889"/>
                  </a:ext>
                </a:extLst>
              </a:tr>
              <a:tr h="10313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1245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2.1.2.4.1.1.2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Математика. Наглядная геометрия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Дорофеев Г.В.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Петерсон Л.Г.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>
                          <a:effectLst/>
                        </a:rPr>
                        <a:t>До 20.06.2028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1375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526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0E100-5680-FAA0-6980-C5584681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7-9 </a:t>
            </a:r>
            <a:r>
              <a:rPr lang="ru-RU" dirty="0" err="1"/>
              <a:t>кл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базовый уровень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DCDA2C5-6944-5479-C946-550641141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33600"/>
            <a:ext cx="7366000" cy="2338067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C565FAE-24F1-0C5A-37C7-4928043FE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39622"/>
              </p:ext>
            </p:extLst>
          </p:nvPr>
        </p:nvGraphicFramePr>
        <p:xfrm>
          <a:off x="609600" y="4458697"/>
          <a:ext cx="7366001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448">
                  <a:extLst>
                    <a:ext uri="{9D8B030D-6E8A-4147-A177-3AD203B41FA5}">
                      <a16:colId xmlns:a16="http://schemas.microsoft.com/office/drawing/2014/main" val="2585799952"/>
                    </a:ext>
                  </a:extLst>
                </a:gridCol>
                <a:gridCol w="2283020">
                  <a:extLst>
                    <a:ext uri="{9D8B030D-6E8A-4147-A177-3AD203B41FA5}">
                      <a16:colId xmlns:a16="http://schemas.microsoft.com/office/drawing/2014/main" val="2447196635"/>
                    </a:ext>
                  </a:extLst>
                </a:gridCol>
                <a:gridCol w="1452698">
                  <a:extLst>
                    <a:ext uri="{9D8B030D-6E8A-4147-A177-3AD203B41FA5}">
                      <a16:colId xmlns:a16="http://schemas.microsoft.com/office/drawing/2014/main" val="670413923"/>
                    </a:ext>
                  </a:extLst>
                </a:gridCol>
                <a:gridCol w="1350190">
                  <a:extLst>
                    <a:ext uri="{9D8B030D-6E8A-4147-A177-3AD203B41FA5}">
                      <a16:colId xmlns:a16="http://schemas.microsoft.com/office/drawing/2014/main" val="2310490322"/>
                    </a:ext>
                  </a:extLst>
                </a:gridCol>
                <a:gridCol w="726349">
                  <a:extLst>
                    <a:ext uri="{9D8B030D-6E8A-4147-A177-3AD203B41FA5}">
                      <a16:colId xmlns:a16="http://schemas.microsoft.com/office/drawing/2014/main" val="1665745898"/>
                    </a:ext>
                  </a:extLst>
                </a:gridCol>
                <a:gridCol w="934296">
                  <a:extLst>
                    <a:ext uri="{9D8B030D-6E8A-4147-A177-3AD203B41FA5}">
                      <a16:colId xmlns:a16="http://schemas.microsoft.com/office/drawing/2014/main" val="830964886"/>
                    </a:ext>
                  </a:extLst>
                </a:gridCol>
              </a:tblGrid>
              <a:tr h="9302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664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Математика. Геометрия: 7 -9-е классы: базовый уровень: учебник: 14-е издание. переработанное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>
                          <a:effectLst/>
                        </a:rPr>
                        <a:t>Атанасян Л.С.,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u-RU" sz="1200" dirty="0" err="1">
                          <a:effectLst/>
                        </a:rPr>
                        <a:t>Бутуюн</a:t>
                      </a:r>
                      <a:r>
                        <a:rPr lang="ru-RU" sz="1200" dirty="0">
                          <a:effectLst/>
                        </a:rPr>
                        <a:t> В.Ф 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Шестаков С.А., Ященко И.В., </a:t>
                      </a:r>
                      <a:r>
                        <a:rPr lang="ru-RU" sz="1200" kern="1800">
                          <a:effectLst/>
                        </a:rPr>
                        <a:t>Математика. Универсальный многоуровневый сборник задач. 7-9 класс. В 3 частях. Ч.2. Геометрия.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7-9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>
                          <a:effectLst/>
                        </a:rPr>
                        <a:t>До 29.04.2027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0454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416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915337"/>
            <a:ext cx="629194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29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609600"/>
            <a:ext cx="7507633" cy="546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53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D613F-247C-BC7A-6806-DE7D8480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7-9 </a:t>
            </a:r>
            <a:r>
              <a:rPr lang="ru-RU" dirty="0" err="1"/>
              <a:t>кл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базовый уровень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D6E3E76-F2D3-087D-E2AE-1363AD5984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546673"/>
              </p:ext>
            </p:extLst>
          </p:nvPr>
        </p:nvGraphicFramePr>
        <p:xfrm>
          <a:off x="1600200" y="2971800"/>
          <a:ext cx="5532279" cy="1424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871">
                  <a:extLst>
                    <a:ext uri="{9D8B030D-6E8A-4147-A177-3AD203B41FA5}">
                      <a16:colId xmlns:a16="http://schemas.microsoft.com/office/drawing/2014/main" val="2708489264"/>
                    </a:ext>
                  </a:extLst>
                </a:gridCol>
                <a:gridCol w="2900075">
                  <a:extLst>
                    <a:ext uri="{9D8B030D-6E8A-4147-A177-3AD203B41FA5}">
                      <a16:colId xmlns:a16="http://schemas.microsoft.com/office/drawing/2014/main" val="1845853715"/>
                    </a:ext>
                  </a:extLst>
                </a:gridCol>
                <a:gridCol w="1845333">
                  <a:extLst>
                    <a:ext uri="{9D8B030D-6E8A-4147-A177-3AD203B41FA5}">
                      <a16:colId xmlns:a16="http://schemas.microsoft.com/office/drawing/2014/main" val="3511481124"/>
                    </a:ext>
                  </a:extLst>
                </a:gridCol>
              </a:tblGrid>
              <a:tr h="14243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665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Математика. Вероятность и статистика: 7- 9-е классы: базовый уровень: учебник: в 2 частях; 1-ое издание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>
                          <a:effectLst/>
                        </a:rPr>
                        <a:t>Высоцкий И.Р.,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u-RU" sz="1200" dirty="0" err="1">
                          <a:effectLst/>
                        </a:rPr>
                        <a:t>Ящснко</a:t>
                      </a:r>
                      <a:r>
                        <a:rPr lang="ru-RU" sz="1200" dirty="0">
                          <a:effectLst/>
                        </a:rPr>
                        <a:t> И.В.: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5671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207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0FA60-ED0A-4963-E913-4FCB3A29F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9 </a:t>
            </a:r>
            <a:r>
              <a:rPr lang="ru-RU" dirty="0" err="1"/>
              <a:t>кл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углубленный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FDF0B0-87F4-0571-AD4B-8F507B6C6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338" y="3025448"/>
            <a:ext cx="6799262" cy="23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50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4CBE7-0B43-4457-5BD8-D53116DFC6A8}"/>
              </a:ext>
            </a:extLst>
          </p:cNvPr>
          <p:cNvSpPr txBox="1"/>
          <p:nvPr/>
        </p:nvSpPr>
        <p:spPr>
          <a:xfrm>
            <a:off x="685800" y="609600"/>
            <a:ext cx="434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Задачи комплексного Плана :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D386E2-07CB-11AF-7000-677A1002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57" y="2238209"/>
            <a:ext cx="8316486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16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9B2E9-D1AF-48A1-B2BB-C8F7ECE9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10-11 классы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D31A63A-EF5C-3225-48A7-F9C08B6FE7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38694"/>
              </p:ext>
            </p:extLst>
          </p:nvPr>
        </p:nvGraphicFramePr>
        <p:xfrm>
          <a:off x="990600" y="2514600"/>
          <a:ext cx="7239001" cy="2971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2107">
                  <a:extLst>
                    <a:ext uri="{9D8B030D-6E8A-4147-A177-3AD203B41FA5}">
                      <a16:colId xmlns:a16="http://schemas.microsoft.com/office/drawing/2014/main" val="497286366"/>
                    </a:ext>
                  </a:extLst>
                </a:gridCol>
                <a:gridCol w="2262107">
                  <a:extLst>
                    <a:ext uri="{9D8B030D-6E8A-4147-A177-3AD203B41FA5}">
                      <a16:colId xmlns:a16="http://schemas.microsoft.com/office/drawing/2014/main" val="2154467209"/>
                    </a:ext>
                  </a:extLst>
                </a:gridCol>
                <a:gridCol w="905355">
                  <a:extLst>
                    <a:ext uri="{9D8B030D-6E8A-4147-A177-3AD203B41FA5}">
                      <a16:colId xmlns:a16="http://schemas.microsoft.com/office/drawing/2014/main" val="2982011912"/>
                    </a:ext>
                  </a:extLst>
                </a:gridCol>
                <a:gridCol w="904716">
                  <a:extLst>
                    <a:ext uri="{9D8B030D-6E8A-4147-A177-3AD203B41FA5}">
                      <a16:colId xmlns:a16="http://schemas.microsoft.com/office/drawing/2014/main" val="425218713"/>
                    </a:ext>
                  </a:extLst>
                </a:gridCol>
                <a:gridCol w="904716">
                  <a:extLst>
                    <a:ext uri="{9D8B030D-6E8A-4147-A177-3AD203B41FA5}">
                      <a16:colId xmlns:a16="http://schemas.microsoft.com/office/drawing/2014/main" val="4103943098"/>
                    </a:ext>
                  </a:extLst>
                </a:gridCol>
              </a:tblGrid>
              <a:tr h="652371">
                <a:tc row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ru-RU" sz="1200">
                          <a:effectLst/>
                        </a:rPr>
                        <a:t>Предметная область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row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ru-RU" sz="1200">
                          <a:effectLst/>
                        </a:rPr>
                        <a:t>Учебный предмет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row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ru-RU" sz="1200">
                          <a:effectLst/>
                        </a:rPr>
                        <a:t>Уровень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Количество часов в неделю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171829"/>
                  </a:ext>
                </a:extLst>
              </a:tr>
              <a:tr h="3623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10 класс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11 класс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2857212606"/>
                  </a:ext>
                </a:extLst>
              </a:tr>
              <a:tr h="949655">
                <a:tc rowSpan="3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ru-RU" sz="1200">
                          <a:effectLst/>
                        </a:rPr>
                        <a:t>Математика и информатика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ru-RU" sz="1200">
                          <a:effectLst/>
                        </a:rPr>
                        <a:t>Алгебра и начала математического анализа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Б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3550044472"/>
                  </a:ext>
                </a:extLst>
              </a:tr>
              <a:tr h="3550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ru-RU" sz="1200">
                          <a:effectLst/>
                        </a:rPr>
                        <a:t>Геометрия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Б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464768677"/>
                  </a:ext>
                </a:extLst>
              </a:tr>
              <a:tr h="652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ru-RU" sz="1200">
                          <a:effectLst/>
                        </a:rPr>
                        <a:t>Вероятность и статистика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Б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1755308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750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875D8-E507-5F34-F02C-7EDCA758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УМК,10-11, база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97F2858-2EE0-ED6F-F8E2-9C1F290DAB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411157"/>
              </p:ext>
            </p:extLst>
          </p:nvPr>
        </p:nvGraphicFramePr>
        <p:xfrm>
          <a:off x="1524001" y="2819399"/>
          <a:ext cx="5570378" cy="2308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6029">
                  <a:extLst>
                    <a:ext uri="{9D8B030D-6E8A-4147-A177-3AD203B41FA5}">
                      <a16:colId xmlns:a16="http://schemas.microsoft.com/office/drawing/2014/main" val="3679584440"/>
                    </a:ext>
                  </a:extLst>
                </a:gridCol>
                <a:gridCol w="2361781">
                  <a:extLst>
                    <a:ext uri="{9D8B030D-6E8A-4147-A177-3AD203B41FA5}">
                      <a16:colId xmlns:a16="http://schemas.microsoft.com/office/drawing/2014/main" val="4079136775"/>
                    </a:ext>
                  </a:extLst>
                </a:gridCol>
                <a:gridCol w="1139813">
                  <a:extLst>
                    <a:ext uri="{9D8B030D-6E8A-4147-A177-3AD203B41FA5}">
                      <a16:colId xmlns:a16="http://schemas.microsoft.com/office/drawing/2014/main" val="1688077711"/>
                    </a:ext>
                  </a:extLst>
                </a:gridCol>
                <a:gridCol w="523946">
                  <a:extLst>
                    <a:ext uri="{9D8B030D-6E8A-4147-A177-3AD203B41FA5}">
                      <a16:colId xmlns:a16="http://schemas.microsoft.com/office/drawing/2014/main" val="45678323"/>
                    </a:ext>
                  </a:extLst>
                </a:gridCol>
                <a:gridCol w="1058809">
                  <a:extLst>
                    <a:ext uri="{9D8B030D-6E8A-4147-A177-3AD203B41FA5}">
                      <a16:colId xmlns:a16="http://schemas.microsoft.com/office/drawing/2014/main" val="3298051388"/>
                    </a:ext>
                  </a:extLst>
                </a:gridCol>
              </a:tblGrid>
              <a:tr h="8393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№   ФПУ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Наименование учебника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Авторский коллектив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Класс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Срок предельного использования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4157283"/>
                  </a:ext>
                </a:extLst>
              </a:tr>
              <a:tr h="8393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835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Математика: алгебра и начала математического анализа. геометрия. Алгебра и начала математического анализа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Алимов И.А Колягин Ю.Мю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10-11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До 25.09.2030 г.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9038519"/>
                  </a:ext>
                </a:extLst>
              </a:tr>
              <a:tr h="6295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836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Математика: алгебра и начала математического анализа, геометрия. Геометрия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Атанасян Л.С., Бутузов В.Ф . и др.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10-11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>
                          <a:effectLst/>
                        </a:rPr>
                        <a:t>До 25.09.2030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319724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8949532-B57F-BE20-B393-329538D31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640" y="-82097"/>
            <a:ext cx="1011264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Приложение № 1 ФПУ. Учебники по предмету «Математика: 10–11-й класс: базовый уровень»</a:t>
            </a:r>
            <a:endParaRPr kumimoji="0" lang="ru-RU" altLang="ru-RU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38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02FF9-41AD-F308-F099-D65E3A40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10-11, профиль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10052A9-EE02-DF29-D7D8-3EF09857D2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65179" y="3299143"/>
          <a:ext cx="5021580" cy="1828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2514">
                  <a:extLst>
                    <a:ext uri="{9D8B030D-6E8A-4147-A177-3AD203B41FA5}">
                      <a16:colId xmlns:a16="http://schemas.microsoft.com/office/drawing/2014/main" val="3116096471"/>
                    </a:ext>
                  </a:extLst>
                </a:gridCol>
                <a:gridCol w="1342514">
                  <a:extLst>
                    <a:ext uri="{9D8B030D-6E8A-4147-A177-3AD203B41FA5}">
                      <a16:colId xmlns:a16="http://schemas.microsoft.com/office/drawing/2014/main" val="3299207038"/>
                    </a:ext>
                  </a:extLst>
                </a:gridCol>
                <a:gridCol w="702814">
                  <a:extLst>
                    <a:ext uri="{9D8B030D-6E8A-4147-A177-3AD203B41FA5}">
                      <a16:colId xmlns:a16="http://schemas.microsoft.com/office/drawing/2014/main" val="2984813367"/>
                    </a:ext>
                  </a:extLst>
                </a:gridCol>
                <a:gridCol w="816869">
                  <a:extLst>
                    <a:ext uri="{9D8B030D-6E8A-4147-A177-3AD203B41FA5}">
                      <a16:colId xmlns:a16="http://schemas.microsoft.com/office/drawing/2014/main" val="2225659566"/>
                    </a:ext>
                  </a:extLst>
                </a:gridCol>
                <a:gridCol w="816869">
                  <a:extLst>
                    <a:ext uri="{9D8B030D-6E8A-4147-A177-3AD203B41FA5}">
                      <a16:colId xmlns:a16="http://schemas.microsoft.com/office/drawing/2014/main" val="129637823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Предметная область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row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ru-RU" sz="1200">
                          <a:effectLst/>
                        </a:rPr>
                        <a:t>Учебный предмет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row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ru-RU" sz="1200">
                          <a:effectLst/>
                        </a:rPr>
                        <a:t>Уровень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Количество часов в неделю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061179"/>
                  </a:ext>
                </a:extLst>
              </a:tr>
              <a:tr h="2228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10 класс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11 класс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208108099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 и информатика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Алгебра и начала математического анализа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indent="450215"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indent="450215"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279513242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Геометрия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indent="450215">
                        <a:buNone/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indent="450215">
                        <a:buNone/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30768005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Вероятность и статистика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>
                          <a:effectLst/>
                        </a:rPr>
                        <a:t>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indent="450215">
                        <a:buNone/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indent="450215">
                        <a:buNone/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extLst>
                  <a:ext uri="{0D108BD9-81ED-4DB2-BD59-A6C34878D82A}">
                    <a16:rowId xmlns:a16="http://schemas.microsoft.com/office/drawing/2014/main" val="240381457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DD121B5-6505-9F0F-2FF0-3BAEBDBA3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13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FC6C0-55C0-6118-5AB0-FF173BADE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10-11 </a:t>
            </a:r>
            <a:r>
              <a:rPr lang="ru-RU" dirty="0" err="1"/>
              <a:t>кл</a:t>
            </a:r>
            <a:r>
              <a:rPr lang="ru-RU" dirty="0"/>
              <a:t>, </a:t>
            </a:r>
            <a:r>
              <a:rPr lang="ru-RU" dirty="0" err="1"/>
              <a:t>УМК,профиль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0C554F8-7117-6762-E43E-791AB0F0A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855551"/>
              </p:ext>
            </p:extLst>
          </p:nvPr>
        </p:nvGraphicFramePr>
        <p:xfrm>
          <a:off x="714407" y="2567303"/>
          <a:ext cx="7591392" cy="42061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507">
                  <a:extLst>
                    <a:ext uri="{9D8B030D-6E8A-4147-A177-3AD203B41FA5}">
                      <a16:colId xmlns:a16="http://schemas.microsoft.com/office/drawing/2014/main" val="1990070123"/>
                    </a:ext>
                  </a:extLst>
                </a:gridCol>
                <a:gridCol w="2644389">
                  <a:extLst>
                    <a:ext uri="{9D8B030D-6E8A-4147-A177-3AD203B41FA5}">
                      <a16:colId xmlns:a16="http://schemas.microsoft.com/office/drawing/2014/main" val="1047861834"/>
                    </a:ext>
                  </a:extLst>
                </a:gridCol>
                <a:gridCol w="1767915">
                  <a:extLst>
                    <a:ext uri="{9D8B030D-6E8A-4147-A177-3AD203B41FA5}">
                      <a16:colId xmlns:a16="http://schemas.microsoft.com/office/drawing/2014/main" val="770667222"/>
                    </a:ext>
                  </a:extLst>
                </a:gridCol>
                <a:gridCol w="824917">
                  <a:extLst>
                    <a:ext uri="{9D8B030D-6E8A-4147-A177-3AD203B41FA5}">
                      <a16:colId xmlns:a16="http://schemas.microsoft.com/office/drawing/2014/main" val="524924586"/>
                    </a:ext>
                  </a:extLst>
                </a:gridCol>
                <a:gridCol w="1650664">
                  <a:extLst>
                    <a:ext uri="{9D8B030D-6E8A-4147-A177-3AD203B41FA5}">
                      <a16:colId xmlns:a16="http://schemas.microsoft.com/office/drawing/2014/main" val="1313809187"/>
                    </a:ext>
                  </a:extLst>
                </a:gridCol>
              </a:tblGrid>
              <a:tr h="7422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№   ФПУ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Наименование учебника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Авторский коллектив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Класс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Срок предельного использования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749674"/>
                  </a:ext>
                </a:extLst>
              </a:tr>
              <a:tr h="9896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837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Математика. Алгебра и начала математического анализа; углубленное обучение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Мерзляк А.Г., Номировский Д.А. и др.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До 25.09.2030 г.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8699427"/>
                  </a:ext>
                </a:extLst>
              </a:tr>
              <a:tr h="9896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837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Математика. Алгебра и начала математического анализа; углубленное обучение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Мерзляк А.Г., Номировский Д.А. и др.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До 25.09.2030 г.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0207484"/>
                  </a:ext>
                </a:extLst>
              </a:tr>
              <a:tr h="7422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838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Математика. Геометрия: углубленное обучение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Мерзляк А.Г., Номировский Д.А. и др.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До 25.09.2030 г.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707102"/>
                  </a:ext>
                </a:extLst>
              </a:tr>
              <a:tr h="7422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840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Математика. Геометрия: углубленное обучение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Мерзляк А.Г., Номировский Д.А. и др.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>
                          <a:effectLst/>
                        </a:rPr>
                        <a:t>До 25.09.2030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9688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723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BE855-D036-794D-44A3-812C6A7B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УМК, 10-11, профиль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6E364A8-1B9E-C0FF-270A-D3DDCABA4D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205425"/>
              </p:ext>
            </p:extLst>
          </p:nvPr>
        </p:nvGraphicFramePr>
        <p:xfrm>
          <a:off x="838200" y="1905000"/>
          <a:ext cx="7543800" cy="4037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87">
                  <a:extLst>
                    <a:ext uri="{9D8B030D-6E8A-4147-A177-3AD203B41FA5}">
                      <a16:colId xmlns:a16="http://schemas.microsoft.com/office/drawing/2014/main" val="2845235091"/>
                    </a:ext>
                  </a:extLst>
                </a:gridCol>
                <a:gridCol w="2973633">
                  <a:extLst>
                    <a:ext uri="{9D8B030D-6E8A-4147-A177-3AD203B41FA5}">
                      <a16:colId xmlns:a16="http://schemas.microsoft.com/office/drawing/2014/main" val="3289342420"/>
                    </a:ext>
                  </a:extLst>
                </a:gridCol>
                <a:gridCol w="735744">
                  <a:extLst>
                    <a:ext uri="{9D8B030D-6E8A-4147-A177-3AD203B41FA5}">
                      <a16:colId xmlns:a16="http://schemas.microsoft.com/office/drawing/2014/main" val="3885768406"/>
                    </a:ext>
                  </a:extLst>
                </a:gridCol>
                <a:gridCol w="1093935">
                  <a:extLst>
                    <a:ext uri="{9D8B030D-6E8A-4147-A177-3AD203B41FA5}">
                      <a16:colId xmlns:a16="http://schemas.microsoft.com/office/drawing/2014/main" val="776384259"/>
                    </a:ext>
                  </a:extLst>
                </a:gridCol>
                <a:gridCol w="685728">
                  <a:extLst>
                    <a:ext uri="{9D8B030D-6E8A-4147-A177-3AD203B41FA5}">
                      <a16:colId xmlns:a16="http://schemas.microsoft.com/office/drawing/2014/main" val="2516299387"/>
                    </a:ext>
                  </a:extLst>
                </a:gridCol>
                <a:gridCol w="1601373">
                  <a:extLst>
                    <a:ext uri="{9D8B030D-6E8A-4147-A177-3AD203B41FA5}">
                      <a16:colId xmlns:a16="http://schemas.microsoft.com/office/drawing/2014/main" val="964165645"/>
                    </a:ext>
                  </a:extLst>
                </a:gridCol>
              </a:tblGrid>
              <a:tr h="6460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№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 dirty="0">
                          <a:effectLst/>
                        </a:rPr>
                        <a:t>Наименование учебного пособия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Год издания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Авторский коллектив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Класс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Ссылка для скачивания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extLst>
                  <a:ext uri="{0D108BD9-81ED-4DB2-BD59-A6C34878D82A}">
                    <a16:rowId xmlns:a16="http://schemas.microsoft.com/office/drawing/2014/main" val="2718819524"/>
                  </a:ext>
                </a:extLst>
              </a:tr>
              <a:tr h="6460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 kern="1800">
                          <a:effectLst/>
                        </a:rPr>
                        <a:t>Математика. Вероятность и статистика. 10 класс. Базовый и углублённый уровни. Учебное пособие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2023, 2024, 2025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Бунимович Е. А., Булычев В. А.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extLst>
                  <a:ext uri="{0D108BD9-81ED-4DB2-BD59-A6C34878D82A}">
                    <a16:rowId xmlns:a16="http://schemas.microsoft.com/office/drawing/2014/main" val="3046382717"/>
                  </a:ext>
                </a:extLst>
              </a:tr>
              <a:tr h="6460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Математика. Вероятность и статистика. 11 класс. Базовый и углублённый уровни. Учебное пособие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2023, 2024, 2025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Бунимович Е. А., Булычев В. А.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extLst>
                  <a:ext uri="{0D108BD9-81ED-4DB2-BD59-A6C34878D82A}">
                    <a16:rowId xmlns:a16="http://schemas.microsoft.com/office/drawing/2014/main" val="4210821064"/>
                  </a:ext>
                </a:extLst>
              </a:tr>
              <a:tr h="80753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Математика. Вероятность и статистика. 10-11 классы. Базовый и углублённый уровни. Самостоятельные и контрольные работы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2024, 2025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Булычев В. А.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extLst>
                  <a:ext uri="{0D108BD9-81ED-4DB2-BD59-A6C34878D82A}">
                    <a16:rowId xmlns:a16="http://schemas.microsoft.com/office/drawing/2014/main" val="3633678171"/>
                  </a:ext>
                </a:extLst>
              </a:tr>
              <a:tr h="12920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 kern="1800">
                          <a:effectLst/>
                        </a:rPr>
                        <a:t>Математика. Вероятность и статистика. 10—11 классы. Базовый и углублённый уровни. Учебное пособие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2025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И. Р. Высоцкий, И. В. Ященко/ под редакцией И. В. Ященко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>
                          <a:effectLst/>
                        </a:rPr>
                        <a:t>10-11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73" marR="51673" marT="0" marB="0"/>
                </a:tc>
                <a:extLst>
                  <a:ext uri="{0D108BD9-81ED-4DB2-BD59-A6C34878D82A}">
                    <a16:rowId xmlns:a16="http://schemas.microsoft.com/office/drawing/2014/main" val="204527631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3BD9196-7B16-F5DE-CF0C-6BF941AF2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941" y="90100"/>
            <a:ext cx="19960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Учебные пособия,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412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C5D70-6F8B-84EB-4536-8DA79A25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Деловая документация педагога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054C37-63CC-5162-8341-58A96F868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</a:t>
            </a:r>
            <a:r>
              <a:rPr lang="ru-RU" b="1" dirty="0"/>
              <a:t>федеральные рабочие программы,</a:t>
            </a:r>
          </a:p>
          <a:p>
            <a:r>
              <a:rPr lang="ru-RU" b="1" dirty="0"/>
              <a:t>календарно-тематическое планирование,</a:t>
            </a:r>
          </a:p>
          <a:p>
            <a:r>
              <a:rPr lang="ru-RU" b="1" dirty="0"/>
              <a:t> система оценки достижения планируемых предметных результатов освоения учебных предметов, </a:t>
            </a:r>
          </a:p>
          <a:p>
            <a:r>
              <a:rPr lang="ru-RU" b="1" dirty="0"/>
              <a:t>порядок заполнения предметных страниц электронного журнала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314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A34EE-7117-1DA5-62AE-1436A99B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сайте  </a:t>
            </a:r>
            <a:r>
              <a:rPr lang="ru-RU" u="sng" dirty="0">
                <a:hlinkClick r:id="rId2"/>
              </a:rPr>
              <a:t>https://edsoo.ru/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E47E63-D9E6-D710-019A-D68D12AFD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8165" y="2490788"/>
            <a:ext cx="5295608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35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58" y="685800"/>
            <a:ext cx="6348547" cy="1371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6886" y="2219204"/>
            <a:ext cx="5218693" cy="40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87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096" y="762000"/>
            <a:ext cx="6566273" cy="517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39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124" y="762000"/>
            <a:ext cx="6642218" cy="52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93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F0300-A93A-1109-D42A-F30F5FD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94" y="2252498"/>
            <a:ext cx="7964011" cy="23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35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838200"/>
            <a:ext cx="6722000" cy="50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22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235" y="838200"/>
            <a:ext cx="6541996" cy="50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850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736" y="838200"/>
            <a:ext cx="6873864" cy="52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1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368" y="915337"/>
            <a:ext cx="6354656" cy="50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287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530" y="685800"/>
            <a:ext cx="7113572" cy="54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67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936673"/>
            <a:ext cx="6188687" cy="49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25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483" y="838200"/>
            <a:ext cx="6429500" cy="50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023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800" y="915337"/>
            <a:ext cx="6756400" cy="9896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https://uchitel.club/fgos/fgos-matematika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05000"/>
            <a:ext cx="7239000" cy="493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827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F1F49-D2D1-D6D5-5304-58A416BA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1"/>
            <a:ext cx="7213600" cy="1457204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https://uchitel.club/webinars/algebra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Вебинары (из-во Просвещение)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F1F484-AED1-6198-7492-CB6552EE2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2490788"/>
            <a:ext cx="5276768" cy="38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23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609600"/>
            <a:ext cx="6898060" cy="5551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3342FF-4E12-797B-EEE6-20453935EF06}"/>
              </a:ext>
            </a:extLst>
          </p:cNvPr>
          <p:cNvSpPr txBox="1"/>
          <p:nvPr/>
        </p:nvSpPr>
        <p:spPr>
          <a:xfrm>
            <a:off x="1176866" y="3581400"/>
            <a:ext cx="46905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уровне среднего общего образования образовательная организация обеспечивает реализацию учебных планов одного или нескольких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профилей обучения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технологического, естественно-научного, гуманитарного, социально-экономического, универсального, аграрного.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12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D98DD9-88ED-EBAC-A6BA-50A3E03A88F7}"/>
              </a:ext>
            </a:extLst>
          </p:cNvPr>
          <p:cNvSpPr txBox="1"/>
          <p:nvPr/>
        </p:nvSpPr>
        <p:spPr>
          <a:xfrm>
            <a:off x="1752600" y="1828800"/>
            <a:ext cx="51126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РЕГИОНАЛЬНЫЙ уровень</a:t>
            </a:r>
          </a:p>
          <a:p>
            <a:endParaRPr lang="ru-RU" dirty="0"/>
          </a:p>
          <a:p>
            <a:r>
              <a:rPr lang="ru-RU" dirty="0"/>
              <a:t>Приказ Министерства образования, науки и молодежи №31 от 15.01.2025г. «Об утверждении Плана мероприятий («дорожной карты») по повышению качества математического и естественно-научного образования в 2025 году в Республике Крым»</a:t>
            </a:r>
          </a:p>
          <a:p>
            <a:r>
              <a:rPr lang="ru-RU" dirty="0"/>
              <a:t>ВАЖНО! РУКОВОДИТЕЛЯМ МО!</a:t>
            </a:r>
          </a:p>
          <a:p>
            <a:r>
              <a:rPr lang="ru-RU" dirty="0"/>
              <a:t>При составлении планов методической работы, работы школьных МО учесть главные аспекты Комплексного плана мероприятий и прописать их в планах</a:t>
            </a:r>
          </a:p>
        </p:txBody>
      </p:sp>
    </p:spTree>
    <p:extLst>
      <p:ext uri="{BB962C8B-B14F-4D97-AF65-F5344CB8AC3E}">
        <p14:creationId xmlns:p14="http://schemas.microsoft.com/office/powerpoint/2010/main" val="3115107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762000"/>
            <a:ext cx="8224914" cy="50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7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09600"/>
            <a:ext cx="6942719" cy="563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0920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858" y="990600"/>
            <a:ext cx="7186342" cy="521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948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929" y="923274"/>
            <a:ext cx="6408607" cy="50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99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609600"/>
            <a:ext cx="7312574" cy="573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7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5" y="1109339"/>
            <a:ext cx="8202170" cy="46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969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38200"/>
            <a:ext cx="7777764" cy="48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401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990600"/>
            <a:ext cx="6225798" cy="49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006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290" y="762000"/>
            <a:ext cx="6706311" cy="517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519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922" y="609600"/>
            <a:ext cx="6961678" cy="540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9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D42033-9D63-1E85-0DA5-8BC1F7DE0710}"/>
              </a:ext>
            </a:extLst>
          </p:cNvPr>
          <p:cNvSpPr txBox="1"/>
          <p:nvPr/>
        </p:nvSpPr>
        <p:spPr>
          <a:xfrm>
            <a:off x="2288432" y="1166843"/>
            <a:ext cx="4576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3070" indent="45720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2025–2026 учебном году изучение учебного предмета «Математика» осуществляется в соответствии с требованиями обновлённых ФГОС: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в 5–9 классах в соответствии с требованиями обновленного Федерального государственного образовательного стандарта основного общего образования (далее – обновленный ФГОС ООО); </a:t>
            </a:r>
          </a:p>
          <a:p>
            <a:pPr indent="45720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в 10–11 классах в соответствии с требованиями обновленного Федерального государственного образовательного стандарта среднего общего образования с изменениями (далее – ФГОС СОО с изменениями, обновленный ФГОС СОО).</a:t>
            </a:r>
          </a:p>
        </p:txBody>
      </p:sp>
    </p:spTree>
    <p:extLst>
      <p:ext uri="{BB962C8B-B14F-4D97-AF65-F5344CB8AC3E}">
        <p14:creationId xmlns:p14="http://schemas.microsoft.com/office/powerpoint/2010/main" val="810019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533400"/>
            <a:ext cx="7405046" cy="583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861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915337"/>
            <a:ext cx="7351640" cy="471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682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15337"/>
            <a:ext cx="7315200" cy="55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053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866" y="906193"/>
            <a:ext cx="6725414" cy="528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384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381000"/>
            <a:ext cx="8189448" cy="60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915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Функциональная грамотность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956" y="1752600"/>
            <a:ext cx="659507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659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40329B9-D831-F5F3-F515-05FF5AB2B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7103DD-E162-8F01-6254-3FA2809FA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49838"/>
            <a:ext cx="8763000" cy="4758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F3BE15-9D40-4B79-2D7D-A97D81D7588D}"/>
              </a:ext>
            </a:extLst>
          </p:cNvPr>
          <p:cNvSpPr txBox="1"/>
          <p:nvPr/>
        </p:nvSpPr>
        <p:spPr>
          <a:xfrm>
            <a:off x="3886200" y="29718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2025-2026 школьный этап</a:t>
            </a:r>
          </a:p>
          <a:p>
            <a:r>
              <a:rPr lang="ru-RU" b="1" dirty="0"/>
              <a:t>4-6 классы-14.10</a:t>
            </a:r>
          </a:p>
          <a:p>
            <a:r>
              <a:rPr lang="ru-RU" b="1" dirty="0"/>
              <a:t>7-11 кл-15.10</a:t>
            </a:r>
          </a:p>
        </p:txBody>
      </p:sp>
    </p:spTree>
    <p:extLst>
      <p:ext uri="{BB962C8B-B14F-4D97-AF65-F5344CB8AC3E}">
        <p14:creationId xmlns:p14="http://schemas.microsoft.com/office/powerpoint/2010/main" val="30219341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CB484-F36D-2571-1857-68EFA3D2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https://miso.hse.ru/ss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97A50F2-760D-54F0-CDEF-3896AF96C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872584"/>
            <a:ext cx="6620601" cy="40630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368A5D-E9B9-7025-9CCA-471DA89AA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369" y="673589"/>
            <a:ext cx="218152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912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605CD-B218-4180-0D2E-071BAD83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https://miso.hse.ru/ssp_ktomi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AE41F9-BFEB-D422-550C-4C1E71A84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476" y="2490788"/>
            <a:ext cx="6506985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137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866" y="918385"/>
            <a:ext cx="6606138" cy="50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5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9AE00D-A909-A611-E5F7-F3797EB5EADD}"/>
              </a:ext>
            </a:extLst>
          </p:cNvPr>
          <p:cNvSpPr txBox="1"/>
          <p:nvPr/>
        </p:nvSpPr>
        <p:spPr>
          <a:xfrm>
            <a:off x="2288432" y="1305342"/>
            <a:ext cx="4576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Приказом Министерства просвещения Российской Федерации от 9 октября 2024 года № 704 «О внесении изменений в некоторые приказы Министерства просвещения Российской Федерации, касающиеся федеральных образовательных программ основного общего образования и среднего общего образования» (Зарегистрирован 11.02.2025 г. № 81220) (далее – Приказ № 704) в ФООП были внесены изменения, вступающие в силу с 1 сентября 2025 года (частично с 1 сентября 2026 года). Изменения затронули федеральные образовательные программы, в том числе по предмету «Математика».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79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6629400" cy="54873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0618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6096000" cy="5029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2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5EEA7-7F61-941C-C2A8-23F5A339B737}"/>
              </a:ext>
            </a:extLst>
          </p:cNvPr>
          <p:cNvSpPr txBox="1"/>
          <p:nvPr/>
        </p:nvSpPr>
        <p:spPr>
          <a:xfrm>
            <a:off x="685800" y="685800"/>
            <a:ext cx="662940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2025-2026 ИЗМЕНЕНИЯ:</a:t>
            </a:r>
          </a:p>
          <a:p>
            <a:pPr marL="285750" indent="-285750">
              <a:buFontTx/>
              <a:buChar char="-"/>
            </a:pPr>
            <a:r>
              <a:rPr lang="ru-RU" dirty="0"/>
              <a:t>Для снижения нагрузки  на обучающихся определено максимальное количество контрольных мероприятий (в том числе внешние тестирования: ВПР, НИКО или международные исследования, не более 10% от количества часов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Федеральная рабочая программа по предмету «Математика» для 5–11-х классов не относится к программам прямого применения. </a:t>
            </a:r>
            <a:r>
              <a:rPr lang="ru-RU" dirty="0"/>
              <a:t>Возможна корректировка общего числа часов, рекомендованных для изучения предмета, с учетом индивидуального подхода образовательных организаций к углубленному изучению математики. Приказом № 704 закреплён перечень (</a:t>
            </a:r>
            <a:r>
              <a:rPr lang="ru-RU" b="1" dirty="0"/>
              <a:t>кодификатор</a:t>
            </a:r>
            <a:r>
              <a:rPr lang="ru-RU" dirty="0"/>
              <a:t>) проверяемых требований к метапредметным и предметным результатам освоения основных общеобразовательных программ при проведении федеральных и региональных процедур оценки качества образования.</a:t>
            </a:r>
          </a:p>
          <a:p>
            <a:r>
              <a:rPr lang="ru-RU" dirty="0"/>
              <a:t>-В 10-х классах (профиль) изменены федеральные рабочие программы: содержание обучения по учебному курсу «Вероятность и статистика». Три темы о случайных величинах перенесены из 11-го класса в 10-й класс. 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8914221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1969</TotalTime>
  <Words>1454</Words>
  <Application>Microsoft Office PowerPoint</Application>
  <PresentationFormat>Экран (4:3)</PresentationFormat>
  <Paragraphs>234</Paragraphs>
  <Slides>81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6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 сайте  https://edsoo.ru/</vt:lpstr>
      <vt:lpstr>Презентация PowerPoint</vt:lpstr>
      <vt:lpstr>Единое содержание образования</vt:lpstr>
      <vt:lpstr>ФРП</vt:lpstr>
      <vt:lpstr>Презентация PowerPoint</vt:lpstr>
      <vt:lpstr>Конструктор РП</vt:lpstr>
      <vt:lpstr>Конструктор РП</vt:lpstr>
      <vt:lpstr>Конструктор РП</vt:lpstr>
      <vt:lpstr>Презентация PowerPoint</vt:lpstr>
      <vt:lpstr>КТП</vt:lpstr>
      <vt:lpstr>КТП</vt:lpstr>
      <vt:lpstr>УМК</vt:lpstr>
      <vt:lpstr>УМК</vt:lpstr>
      <vt:lpstr>УМК</vt:lpstr>
      <vt:lpstr>5-6 класс</vt:lpstr>
      <vt:lpstr>5-6 класс (базовый-5ч; углубленный-6ч)</vt:lpstr>
      <vt:lpstr>5-6 класс углубленный уровень</vt:lpstr>
      <vt:lpstr>5-6 кл углубл.</vt:lpstr>
      <vt:lpstr>7-9 кл базовый уровень</vt:lpstr>
      <vt:lpstr>Презентация PowerPoint</vt:lpstr>
      <vt:lpstr>Презентация PowerPoint</vt:lpstr>
      <vt:lpstr>7-9 кл базовый уровень</vt:lpstr>
      <vt:lpstr>9 кл углубленный</vt:lpstr>
      <vt:lpstr>10-11 классы</vt:lpstr>
      <vt:lpstr>УМК,10-11, база</vt:lpstr>
      <vt:lpstr>10-11, профиль</vt:lpstr>
      <vt:lpstr>10-11 кл, УМК,профиль</vt:lpstr>
      <vt:lpstr>УМК, 10-11, профиль</vt:lpstr>
      <vt:lpstr>Деловая документация педагога</vt:lpstr>
      <vt:lpstr>На сайте  https://edsoo.ru/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https://uchitel.club/fgos/fgos-matematika</vt:lpstr>
      <vt:lpstr>https://uchitel.club/webinars/algebra Вебинары (из-во Просвещение)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Функциональная грамотность</vt:lpstr>
      <vt:lpstr>Презентация PowerPoint</vt:lpstr>
      <vt:lpstr>https://miso.hse.ru/ss</vt:lpstr>
      <vt:lpstr>https://miso.hse.ru/ssp_ktomi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ПК-3</cp:lastModifiedBy>
  <cp:revision>111</cp:revision>
  <dcterms:created xsi:type="dcterms:W3CDTF">2020-08-22T18:08:53Z</dcterms:created>
  <dcterms:modified xsi:type="dcterms:W3CDTF">2025-08-29T10:49:39Z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2019-08-22T00:00:00Z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2020-08-22T00:00:00Z</vt:filetime>
  </property>
</Properties>
</file>