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64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6612" y="3501430"/>
            <a:ext cx="7766936" cy="164630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и проведении </a:t>
            </a:r>
            <a:b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конкурсов</a:t>
            </a:r>
            <a:b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3204" y="5604932"/>
            <a:ext cx="5224810" cy="1096899"/>
          </a:xfrm>
        </p:spPr>
        <p:txBody>
          <a:bodyPr/>
          <a:lstStyle/>
          <a:p>
            <a:pPr algn="ctr"/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Козьякова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И.В.,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МБОУ ДО «ЦДЮТ»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399052" cy="1320800"/>
          </a:xfrm>
        </p:spPr>
        <p:txBody>
          <a:bodyPr>
            <a:noAutofit/>
          </a:bodyPr>
          <a:lstStyle/>
          <a:p>
            <a:pPr algn="ctr"/>
            <a:r>
              <a:rPr lang="ru-RU" sz="4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равила </a:t>
            </a:r>
            <a:r>
              <a:rPr lang="ru-RU" sz="4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sz="44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порфтолио</a:t>
            </a:r>
            <a:r>
              <a:rPr lang="ru-RU" sz="4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1399052" cy="3880773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четкое соблюдение заданной структуры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порфтолио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рекомендуется приложение располагать сразу после раздела. Материалы портфолио должны четко отражать пункты раздела.</a:t>
            </a: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загромождать портфолио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использовать все средства выделения: маркеры, указание страниц и т. п.</a:t>
            </a: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табличный вариант обобщающих справок предпочтителен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тексту;</a:t>
            </a: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 факты лучше представлять в хронологическом порядке и по предложенным уровням (муниципальный, региональный и т. д.).</a:t>
            </a: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8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8014"/>
            <a:ext cx="11225632" cy="100899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перечень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Республиканских и Всероссийских конкурсов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мастерства педагогов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623832"/>
              </p:ext>
            </p:extLst>
          </p:nvPr>
        </p:nvGraphicFramePr>
        <p:xfrm>
          <a:off x="677333" y="1854784"/>
          <a:ext cx="1056348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1740">
                  <a:extLst>
                    <a:ext uri="{9D8B030D-6E8A-4147-A177-3AD203B41FA5}">
                      <a16:colId xmlns:a16="http://schemas.microsoft.com/office/drawing/2014/main" val="1135863270"/>
                    </a:ext>
                  </a:extLst>
                </a:gridCol>
                <a:gridCol w="5281740">
                  <a:extLst>
                    <a:ext uri="{9D8B030D-6E8A-4147-A177-3AD203B41FA5}">
                      <a16:colId xmlns:a16="http://schemas.microsoft.com/office/drawing/2014/main" val="796789502"/>
                    </a:ext>
                  </a:extLst>
                </a:gridCol>
              </a:tblGrid>
              <a:tr h="40864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конкурсов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42619"/>
                  </a:ext>
                </a:extLst>
              </a:tr>
              <a:tr h="100761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«На получение денежного поощрения лучшими учителями Республики Крым»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март/апрель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562704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«Учитель года»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январь/апрель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965079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«Воспитатель года»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511503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«Педагог-психолог России»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январь/март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435962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«Сердце отдаю детям»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апрель/май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366800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«Учитель здоровья России»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ноябрь/апрель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164587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«Педагогический дебют»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191065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737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2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8014"/>
            <a:ext cx="11225632" cy="100899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перечень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Республиканских и Всероссийских конкурсов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мастерства педагогов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615008"/>
              </p:ext>
            </p:extLst>
          </p:nvPr>
        </p:nvGraphicFramePr>
        <p:xfrm>
          <a:off x="677333" y="1854784"/>
          <a:ext cx="10563480" cy="4787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1740">
                  <a:extLst>
                    <a:ext uri="{9D8B030D-6E8A-4147-A177-3AD203B41FA5}">
                      <a16:colId xmlns:a16="http://schemas.microsoft.com/office/drawing/2014/main" val="1135863270"/>
                    </a:ext>
                  </a:extLst>
                </a:gridCol>
                <a:gridCol w="5281740">
                  <a:extLst>
                    <a:ext uri="{9D8B030D-6E8A-4147-A177-3AD203B41FA5}">
                      <a16:colId xmlns:a16="http://schemas.microsoft.com/office/drawing/2014/main" val="796789502"/>
                    </a:ext>
                  </a:extLst>
                </a:gridCol>
              </a:tblGrid>
              <a:tr h="408641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конкурсов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42619"/>
                  </a:ext>
                </a:extLst>
              </a:tr>
              <a:tr h="1007610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«Урок нравственности»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февраль/март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562704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Всероссийский конкурс дополнительных общеобразовательных программ 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965079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«Воспитать человека»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511503"/>
                  </a:ext>
                </a:extLst>
              </a:tr>
              <a:tr h="408641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«Лучший классный руководитель»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май/октябрь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514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79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545" y="609600"/>
            <a:ext cx="11745309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проведении школьного тура</a:t>
            </a: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года </a:t>
            </a:r>
            <a: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России»</a:t>
            </a:r>
            <a:b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здоровья России»</a:t>
            </a:r>
            <a:b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		«Педагогический дебют»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(предоставляется на бланке МБОУ)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299544" y="2853559"/>
          <a:ext cx="11114690" cy="2216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2665">
                  <a:extLst>
                    <a:ext uri="{9D8B030D-6E8A-4147-A177-3AD203B41FA5}">
                      <a16:colId xmlns:a16="http://schemas.microsoft.com/office/drawing/2014/main" val="3387695828"/>
                    </a:ext>
                  </a:extLst>
                </a:gridCol>
                <a:gridCol w="785926">
                  <a:extLst>
                    <a:ext uri="{9D8B030D-6E8A-4147-A177-3AD203B41FA5}">
                      <a16:colId xmlns:a16="http://schemas.microsoft.com/office/drawing/2014/main" val="1915423423"/>
                    </a:ext>
                  </a:extLst>
                </a:gridCol>
                <a:gridCol w="3011633">
                  <a:extLst>
                    <a:ext uri="{9D8B030D-6E8A-4147-A177-3AD203B41FA5}">
                      <a16:colId xmlns:a16="http://schemas.microsoft.com/office/drawing/2014/main" val="1880788813"/>
                    </a:ext>
                  </a:extLst>
                </a:gridCol>
                <a:gridCol w="3011633">
                  <a:extLst>
                    <a:ext uri="{9D8B030D-6E8A-4147-A177-3AD203B41FA5}">
                      <a16:colId xmlns:a16="http://schemas.microsoft.com/office/drawing/2014/main" val="438176488"/>
                    </a:ext>
                  </a:extLst>
                </a:gridCol>
                <a:gridCol w="2091797">
                  <a:extLst>
                    <a:ext uri="{9D8B030D-6E8A-4147-A177-3AD203B41FA5}">
                      <a16:colId xmlns:a16="http://schemas.microsoft.com/office/drawing/2014/main" val="808336662"/>
                    </a:ext>
                  </a:extLst>
                </a:gridCol>
                <a:gridCol w="1171036">
                  <a:extLst>
                    <a:ext uri="{9D8B030D-6E8A-4147-A177-3AD203B41FA5}">
                      <a16:colId xmlns:a16="http://schemas.microsoft.com/office/drawing/2014/main" val="722532765"/>
                    </a:ext>
                  </a:extLst>
                </a:gridCol>
              </a:tblGrid>
              <a:tr h="44775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 всего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084099"/>
                  </a:ext>
                </a:extLst>
              </a:tr>
              <a:tr h="7552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лауреатов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призеров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победителя*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в должности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Преподаваемый предмет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196275"/>
                  </a:ext>
                </a:extLst>
              </a:tr>
              <a:tr h="506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657713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19389" y="5747865"/>
            <a:ext cx="7675884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*Данные о победителях заполняются при их наличии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0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984075" y="103518"/>
            <a:ext cx="71599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информация о результативности участия педагогов МБОУ 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профконкурсах</a:t>
            </a: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 1 полугодии </a:t>
            </a:r>
            <a:r>
              <a:rPr lang="ru-RU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2018-20119г </a:t>
            </a:r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(до </a:t>
            </a:r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26.12.2018г</a:t>
            </a:r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923027" y="1133462"/>
            <a:ext cx="1206760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2.10.1. Заочные педагогические конкурсы: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208483"/>
              </p:ext>
            </p:extLst>
          </p:nvPr>
        </p:nvGraphicFramePr>
        <p:xfrm>
          <a:off x="923027" y="1647647"/>
          <a:ext cx="8596312" cy="4076658"/>
        </p:xfrm>
        <a:graphic>
          <a:graphicData uri="http://schemas.openxmlformats.org/drawingml/2006/table">
            <a:tbl>
              <a:tblPr/>
              <a:tblGrid>
                <a:gridCol w="569343">
                  <a:extLst>
                    <a:ext uri="{9D8B030D-6E8A-4147-A177-3AD203B41FA5}">
                      <a16:colId xmlns:a16="http://schemas.microsoft.com/office/drawing/2014/main" val="3104857569"/>
                    </a:ext>
                  </a:extLst>
                </a:gridCol>
                <a:gridCol w="7336059">
                  <a:extLst>
                    <a:ext uri="{9D8B030D-6E8A-4147-A177-3AD203B41FA5}">
                      <a16:colId xmlns:a16="http://schemas.microsoft.com/office/drawing/2014/main" val="3284478683"/>
                    </a:ext>
                  </a:extLst>
                </a:gridCol>
                <a:gridCol w="690910">
                  <a:extLst>
                    <a:ext uri="{9D8B030D-6E8A-4147-A177-3AD203B41FA5}">
                      <a16:colId xmlns:a16="http://schemas.microsoft.com/office/drawing/2014/main" val="3922314811"/>
                    </a:ext>
                  </a:extLst>
                </a:gridCol>
              </a:tblGrid>
              <a:tr h="7869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Критерии участия в заочных педагогических конкурсах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Баллы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59993"/>
                  </a:ext>
                </a:extLst>
              </a:tr>
              <a:tr h="4682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Наличие участников: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0595443"/>
                  </a:ext>
                </a:extLst>
              </a:tr>
              <a:tr h="468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регионального уровня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844626"/>
                  </a:ext>
                </a:extLst>
              </a:tr>
              <a:tr h="468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всероссийского и международного уровня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748063"/>
                  </a:ext>
                </a:extLst>
              </a:tr>
              <a:tr h="4682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Наличие победителей  и призеров: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3752704"/>
                  </a:ext>
                </a:extLst>
              </a:tr>
              <a:tr h="468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регионального уровня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287962"/>
                  </a:ext>
                </a:extLst>
              </a:tr>
              <a:tr h="468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всероссийского и международного уровня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436586"/>
                  </a:ext>
                </a:extLst>
              </a:tr>
              <a:tr h="466536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Итого 10 баллов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230" marR="33571" marT="33571" marB="55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6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98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6070" y="190583"/>
            <a:ext cx="4450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2.10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.2.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Очные педагогические конкурсы: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298232"/>
              </p:ext>
            </p:extLst>
          </p:nvPr>
        </p:nvGraphicFramePr>
        <p:xfrm>
          <a:off x="1135063" y="733246"/>
          <a:ext cx="8596311" cy="5149968"/>
        </p:xfrm>
        <a:graphic>
          <a:graphicData uri="http://schemas.openxmlformats.org/drawingml/2006/table">
            <a:tbl>
              <a:tblPr firstRow="1" firstCol="1" bandRow="1"/>
              <a:tblGrid>
                <a:gridCol w="650605">
                  <a:extLst>
                    <a:ext uri="{9D8B030D-6E8A-4147-A177-3AD203B41FA5}">
                      <a16:colId xmlns:a16="http://schemas.microsoft.com/office/drawing/2014/main" val="2567068539"/>
                    </a:ext>
                  </a:extLst>
                </a:gridCol>
                <a:gridCol w="7224659">
                  <a:extLst>
                    <a:ext uri="{9D8B030D-6E8A-4147-A177-3AD203B41FA5}">
                      <a16:colId xmlns:a16="http://schemas.microsoft.com/office/drawing/2014/main" val="896798207"/>
                    </a:ext>
                  </a:extLst>
                </a:gridCol>
                <a:gridCol w="721047">
                  <a:extLst>
                    <a:ext uri="{9D8B030D-6E8A-4147-A177-3AD203B41FA5}">
                      <a16:colId xmlns:a16="http://schemas.microsoft.com/office/drawing/2014/main" val="149229611"/>
                    </a:ext>
                  </a:extLst>
                </a:gridCol>
              </a:tblGrid>
              <a:tr h="321873">
                <a:tc rowSpan="5"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Районный уровень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857712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- 1 место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137567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- 2 место 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0581840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- 3 место 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8 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046948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участие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(наличие)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 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520366"/>
                  </a:ext>
                </a:extLst>
              </a:tr>
              <a:tr h="321873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Республиканский уровень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837287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место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985713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место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071817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место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023686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участие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342377"/>
                  </a:ext>
                </a:extLst>
              </a:tr>
              <a:tr h="321873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Всероссийский уровень: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945435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место (за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799261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место (за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180717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</a:t>
                      </a:r>
                      <a:r>
                        <a:rPr lang="ru-RU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место (за</a:t>
                      </a:r>
                      <a:r>
                        <a:rPr lang="ru-RU" sz="14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544256"/>
                  </a:ext>
                </a:extLst>
              </a:tr>
              <a:tr h="321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Участие (за каждого)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867629"/>
                  </a:ext>
                </a:extLst>
              </a:tr>
              <a:tr h="32187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Итого  баллов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366" marR="613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338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3720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362</Words>
  <Application>Microsoft Office PowerPoint</Application>
  <PresentationFormat>Широкоэкранный</PresentationFormat>
  <Paragraphs>112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Об организации и проведении  профессиональных конкурсов </vt:lpstr>
      <vt:lpstr>Правила формирования порфтолио: </vt:lpstr>
      <vt:lpstr>Рекомендуемый перечень Республиканских и Всероссийских конкурсов профессионального мастерства педагогов </vt:lpstr>
      <vt:lpstr>Рекомендуемый перечень Республиканских и Всероссийских конкурсов профессионального мастерства педагогов </vt:lpstr>
      <vt:lpstr>Отчет о проведении школьного тура Всероссийского конкурса «Учитель года России»                                                        «Учитель здоровья России»            «Педагогический дебют» (предоставляется на бланке МБОУ)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и проведении  профессиональных конкурсов</dc:title>
  <dc:creator>ЦДЮТ</dc:creator>
  <cp:lastModifiedBy>Maxim</cp:lastModifiedBy>
  <cp:revision>22</cp:revision>
  <dcterms:created xsi:type="dcterms:W3CDTF">2017-10-25T06:27:45Z</dcterms:created>
  <dcterms:modified xsi:type="dcterms:W3CDTF">2018-09-26T09:01:08Z</dcterms:modified>
</cp:coreProperties>
</file>