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91" r:id="rId2"/>
    <p:sldId id="294" r:id="rId3"/>
    <p:sldId id="292" r:id="rId4"/>
    <p:sldId id="293" r:id="rId5"/>
    <p:sldId id="297" r:id="rId6"/>
    <p:sldId id="302" r:id="rId7"/>
    <p:sldId id="295" r:id="rId8"/>
    <p:sldId id="296" r:id="rId9"/>
    <p:sldId id="298" r:id="rId10"/>
    <p:sldId id="299" r:id="rId11"/>
    <p:sldId id="300" r:id="rId12"/>
    <p:sldId id="301" r:id="rId13"/>
    <p:sldId id="303" r:id="rId14"/>
    <p:sldId id="304" r:id="rId15"/>
    <p:sldId id="307" r:id="rId16"/>
    <p:sldId id="308" r:id="rId17"/>
    <p:sldId id="309" r:id="rId18"/>
    <p:sldId id="30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00" autoAdjust="0"/>
  </p:normalViewPr>
  <p:slideViewPr>
    <p:cSldViewPr>
      <p:cViewPr varScale="1">
        <p:scale>
          <a:sx n="93" d="100"/>
          <a:sy n="93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C22A7-A738-4AD7-BFCD-123950319EB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7FA2C-3078-489F-A4F5-035EE62F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5"/>
            <a:ext cx="8458200" cy="165618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сочинение-2020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293096"/>
            <a:ext cx="3600400" cy="2232248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accent1"/>
                </a:solidFill>
              </a:rPr>
              <a:t>Бондарчук А. В., </a:t>
            </a:r>
          </a:p>
          <a:p>
            <a:r>
              <a:rPr lang="ru-RU" sz="1800" i="1" dirty="0" smtClean="0">
                <a:solidFill>
                  <a:schemeClr val="accent1"/>
                </a:solidFill>
              </a:rPr>
              <a:t>учитель русского языка и литературы МБОУ «</a:t>
            </a:r>
            <a:r>
              <a:rPr lang="ru-RU" sz="1800" i="1" dirty="0" err="1" smtClean="0">
                <a:solidFill>
                  <a:schemeClr val="accent1"/>
                </a:solidFill>
              </a:rPr>
              <a:t>Родниковская</a:t>
            </a:r>
            <a:r>
              <a:rPr lang="ru-RU" sz="1800" i="1" dirty="0" smtClean="0">
                <a:solidFill>
                  <a:schemeClr val="accent1"/>
                </a:solidFill>
              </a:rPr>
              <a:t> школа-гимназия» </a:t>
            </a:r>
            <a:r>
              <a:rPr lang="ru-RU" sz="1800" i="1" dirty="0" smtClean="0">
                <a:solidFill>
                  <a:schemeClr val="accent1"/>
                </a:solidFill>
              </a:rPr>
              <a:t>Симферопольского </a:t>
            </a:r>
            <a:r>
              <a:rPr lang="ru-RU" sz="1800" i="1" dirty="0" smtClean="0">
                <a:solidFill>
                  <a:schemeClr val="accent1"/>
                </a:solidFill>
              </a:rPr>
              <a:t>района Республики Крым</a:t>
            </a:r>
            <a:endParaRPr lang="ru-RU" sz="1800" i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Результат пошуку зображень за запитом &quot;сочинения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943225" cy="371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68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произведений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Дж. </a:t>
            </a:r>
            <a:r>
              <a:rPr lang="ru-RU" dirty="0" err="1"/>
              <a:t>Дэшнер</a:t>
            </a:r>
            <a:r>
              <a:rPr lang="ru-RU" dirty="0"/>
              <a:t> «Бегущий в лабиринте»</a:t>
            </a:r>
          </a:p>
          <a:p>
            <a:r>
              <a:rPr lang="ru-RU" dirty="0"/>
              <a:t>Д. Браун «Код да Винчи»</a:t>
            </a:r>
          </a:p>
          <a:p>
            <a:r>
              <a:rPr lang="ru-RU" dirty="0"/>
              <a:t>С. Кинг «Кэрри», «Зеленая миля», «Как писать книги», «Сияние»</a:t>
            </a:r>
          </a:p>
          <a:p>
            <a:r>
              <a:rPr lang="ru-RU" dirty="0"/>
              <a:t>С. </a:t>
            </a:r>
            <a:r>
              <a:rPr lang="ru-RU" dirty="0" err="1"/>
              <a:t>Лем</a:t>
            </a:r>
            <a:r>
              <a:rPr lang="ru-RU" dirty="0"/>
              <a:t> «</a:t>
            </a:r>
            <a:r>
              <a:rPr lang="ru-RU" dirty="0" err="1"/>
              <a:t>Солярис</a:t>
            </a:r>
            <a:r>
              <a:rPr lang="ru-RU" dirty="0"/>
              <a:t>»</a:t>
            </a:r>
          </a:p>
          <a:p>
            <a:r>
              <a:rPr lang="ru-RU" dirty="0"/>
              <a:t>О. Рой «Изгои»</a:t>
            </a:r>
          </a:p>
          <a:p>
            <a:r>
              <a:rPr lang="ru-RU" dirty="0"/>
              <a:t>П. </a:t>
            </a:r>
            <a:r>
              <a:rPr lang="ru-RU" dirty="0" err="1"/>
              <a:t>Санаев</a:t>
            </a:r>
            <a:r>
              <a:rPr lang="ru-RU" dirty="0"/>
              <a:t> «Похороните меня за плинтусом»</a:t>
            </a:r>
          </a:p>
          <a:p>
            <a:r>
              <a:rPr lang="ru-RU" dirty="0"/>
              <a:t>Е. Замятин «Мы»</a:t>
            </a:r>
          </a:p>
          <a:p>
            <a:r>
              <a:rPr lang="ru-RU" dirty="0" smtClean="0"/>
              <a:t>Р</a:t>
            </a:r>
            <a:r>
              <a:rPr lang="ru-RU" dirty="0"/>
              <a:t>. </a:t>
            </a:r>
            <a:r>
              <a:rPr lang="ru-RU" dirty="0" err="1"/>
              <a:t>Брэдбери</a:t>
            </a:r>
            <a:r>
              <a:rPr lang="ru-RU" dirty="0"/>
              <a:t> «451 по Фаренгейту», «Вино из одуванчиков»</a:t>
            </a:r>
          </a:p>
          <a:p>
            <a:r>
              <a:rPr lang="ru-RU" dirty="0"/>
              <a:t>Д. </a:t>
            </a:r>
            <a:r>
              <a:rPr lang="ru-RU" dirty="0" err="1"/>
              <a:t>Киз</a:t>
            </a:r>
            <a:r>
              <a:rPr lang="ru-RU" dirty="0"/>
              <a:t> «Цветы для </a:t>
            </a:r>
            <a:r>
              <a:rPr lang="ru-RU" dirty="0" err="1"/>
              <a:t>Элджернона</a:t>
            </a:r>
            <a:r>
              <a:rPr lang="ru-RU" dirty="0"/>
              <a:t>»</a:t>
            </a:r>
          </a:p>
          <a:p>
            <a:pPr fontAlgn="base"/>
            <a:r>
              <a:rPr lang="ru-RU" dirty="0"/>
              <a:t>Я. Вишневский «Одиночество в сети»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63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Афоризмы и цитаты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0897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слышишь, что молодежь говорит: я не хочу жить чужим умом, я сам обдумаю. Зачем же тебе обдумывать обдуманное. Бери готовое и иди дальше. В этом сила человечества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(Л.Н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Толстой)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такая надутая эта нынешняя молодежь! Спросишь иного: какого вина вы хотите, красного или белого? «Я имею привычку предпочитать красное!» – отвечает он басом и с таким важным лицом, как будто вся вселенная глядит на него в это мгновенье...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(И.С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Тургенев,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«Отцы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дети»)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Нынешняя молодежь действительно ужасна. Но самое ужасное то, что мы к ней не относимся.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(Пабло Пикассо)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в совершенстве овладеет электронной почтой, будет миллионером в двадцать первом веке.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(Билл Гейтс)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4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Структура сочинения-рассуждения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6" cy="4729712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Вступление</a:t>
            </a:r>
            <a:r>
              <a:rPr lang="ru-RU" dirty="0" smtClean="0"/>
              <a:t> (основные идеи и тезисы сочинения)</a:t>
            </a:r>
          </a:p>
          <a:p>
            <a:pPr marL="109728" indent="0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Основная часть </a:t>
            </a:r>
            <a:r>
              <a:rPr lang="ru-RU" dirty="0" smtClean="0"/>
              <a:t>(2 литературных примера)</a:t>
            </a:r>
          </a:p>
          <a:p>
            <a:pPr marL="109728" indent="0">
              <a:buNone/>
            </a:pPr>
            <a:r>
              <a:rPr lang="ru-RU" dirty="0" smtClean="0"/>
              <a:t>Тезис 1 – доказательства – пример – </a:t>
            </a:r>
            <a:r>
              <a:rPr lang="ru-RU" dirty="0" err="1" smtClean="0"/>
              <a:t>микровывод</a:t>
            </a:r>
            <a:endParaRPr lang="ru-RU" dirty="0" smtClean="0"/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Логический переход от одной мысли к другой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ru-RU" dirty="0"/>
              <a:t>Тезис </a:t>
            </a:r>
            <a:r>
              <a:rPr lang="ru-RU" dirty="0" smtClean="0"/>
              <a:t>2 </a:t>
            </a:r>
            <a:r>
              <a:rPr lang="ru-RU" dirty="0"/>
              <a:t>– доказательства – пример – </a:t>
            </a:r>
            <a:r>
              <a:rPr lang="ru-RU" dirty="0" err="1" smtClean="0"/>
              <a:t>микровывод</a:t>
            </a:r>
            <a:endParaRPr lang="ru-RU" dirty="0" smtClean="0"/>
          </a:p>
          <a:p>
            <a:pPr marL="109728" indent="0">
              <a:buNone/>
            </a:pPr>
            <a:r>
              <a:rPr lang="ru-RU" sz="2000" dirty="0" smtClean="0"/>
              <a:t>                      </a:t>
            </a:r>
            <a:r>
              <a:rPr lang="ru-RU" sz="2000" dirty="0" smtClean="0">
                <a:solidFill>
                  <a:srgbClr val="7030A0"/>
                </a:solidFill>
              </a:rPr>
              <a:t>Логический </a:t>
            </a:r>
            <a:r>
              <a:rPr lang="ru-RU" sz="2000" dirty="0">
                <a:solidFill>
                  <a:srgbClr val="7030A0"/>
                </a:solidFill>
              </a:rPr>
              <a:t>переход от одной мысли к </a:t>
            </a:r>
            <a:r>
              <a:rPr lang="ru-RU" sz="2000" dirty="0" smtClean="0">
                <a:solidFill>
                  <a:srgbClr val="7030A0"/>
                </a:solidFill>
              </a:rPr>
              <a:t>другой</a:t>
            </a:r>
          </a:p>
          <a:p>
            <a:pPr marL="109728" indent="0">
              <a:buNone/>
            </a:pPr>
            <a:endParaRPr lang="ru-RU" sz="2000" dirty="0"/>
          </a:p>
          <a:p>
            <a:pPr marL="109728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Заключение </a:t>
            </a:r>
            <a:r>
              <a:rPr lang="ru-RU" dirty="0" smtClean="0"/>
              <a:t>(возвращаемся к основным идеям, высказанным во вступлении)</a:t>
            </a:r>
            <a:endParaRPr lang="ru-RU" dirty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51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+mn-lt"/>
              </a:rPr>
              <a:t>Может ли классическая литература дать ответы на вопросы, волнующие современного подростка?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579296" cy="4729712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>
                <a:solidFill>
                  <a:srgbClr val="0070C0"/>
                </a:solidFill>
              </a:rPr>
              <a:t>Вступление </a:t>
            </a:r>
          </a:p>
          <a:p>
            <a:endParaRPr lang="ru-RU" dirty="0"/>
          </a:p>
          <a:p>
            <a:pPr algn="just"/>
            <a:r>
              <a:rPr lang="ru-RU" i="1" dirty="0" smtClean="0"/>
              <a:t>     Большинство </a:t>
            </a:r>
            <a:r>
              <a:rPr lang="ru-RU" i="1" dirty="0"/>
              <a:t>моих </a:t>
            </a:r>
            <a:r>
              <a:rPr lang="ru-RU" i="1" dirty="0" smtClean="0"/>
              <a:t>сверстников</a:t>
            </a:r>
            <a:r>
              <a:rPr lang="ru-RU" i="1" dirty="0"/>
              <a:t> представляет</a:t>
            </a:r>
            <a:r>
              <a:rPr lang="ru-RU" i="1" dirty="0" smtClean="0"/>
              <a:t> классическую литературу скучным </a:t>
            </a:r>
            <a:r>
              <a:rPr lang="ru-RU" i="1" dirty="0"/>
              <a:t>и устаревшим явлением. Но я </a:t>
            </a:r>
            <a:r>
              <a:rPr lang="ru-RU" i="1" dirty="0" smtClean="0"/>
              <a:t>с этим согласиться не могу. Если </a:t>
            </a:r>
            <a:r>
              <a:rPr lang="ru-RU" i="1" dirty="0"/>
              <a:t>читать </a:t>
            </a:r>
            <a:r>
              <a:rPr lang="ru-RU" i="1" dirty="0" smtClean="0"/>
              <a:t>классические произведения вдумчиво </a:t>
            </a:r>
            <a:r>
              <a:rPr lang="ru-RU" i="1" dirty="0"/>
              <a:t>и внимательно, можно найти ответы на многие вопросы. В силу разных причин мы не обо всём можем поговорить со взрослыми. А вот </a:t>
            </a:r>
            <a:r>
              <a:rPr lang="ru-RU" i="1" dirty="0" smtClean="0"/>
              <a:t>книги, как  мудрые старшие товарищи, </a:t>
            </a:r>
            <a:r>
              <a:rPr lang="ru-RU" i="1" dirty="0"/>
              <a:t>помогут нам разобраться в жизненных хитросплетениях, а зачастую, и в самом себе. Только книги тоже должны быть мудрыми. А такая характеристика, в первую очередь, относится к </a:t>
            </a:r>
            <a:r>
              <a:rPr lang="ru-RU" i="1" dirty="0" smtClean="0"/>
              <a:t>произведениям классической литературы.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5019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+mn-lt"/>
              </a:rPr>
              <a:t>Может ли классическая литература дать ответы на вопросы, волнующие современного подростка?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328592"/>
          </a:xfrm>
        </p:spPr>
        <p:txBody>
          <a:bodyPr>
            <a:no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</a:rPr>
              <a:t>Основная часть</a:t>
            </a:r>
          </a:p>
          <a:p>
            <a:pPr algn="just"/>
            <a:r>
              <a:rPr lang="ru-RU" sz="1800" u="sng" dirty="0" smtClean="0">
                <a:solidFill>
                  <a:srgbClr val="0070C0"/>
                </a:solidFill>
              </a:rPr>
              <a:t> </a:t>
            </a:r>
            <a:r>
              <a:rPr lang="ru-RU" sz="1800" i="1" dirty="0" smtClean="0"/>
              <a:t>Каждая девушка </a:t>
            </a:r>
            <a:r>
              <a:rPr lang="ru-RU" sz="1800" i="1" dirty="0"/>
              <a:t>мечтает о настоящей любви, о счастливой семье. А как разобраться, настоящее это чувство или иллюзия? Как построить гармоничные семейные взаимоотношения? Ответы на эти вопросы я нашла на страницах романа Л</a:t>
            </a:r>
            <a:r>
              <a:rPr lang="ru-RU" sz="1800" i="1" dirty="0" smtClean="0"/>
              <a:t>. Н. Толстого «Война </a:t>
            </a:r>
            <a:r>
              <a:rPr lang="ru-RU" sz="1800" i="1" dirty="0"/>
              <a:t>и </a:t>
            </a:r>
            <a:r>
              <a:rPr lang="ru-RU" sz="1800" i="1" dirty="0" smtClean="0"/>
              <a:t>мир». </a:t>
            </a:r>
            <a:r>
              <a:rPr lang="ru-RU" sz="1800" i="1" dirty="0"/>
              <a:t>Наташа Ростова в первых главах этого произведения практически моя сверстница. Мне очень понятны её чувства: желание любить и быть любимой, волнение перед выходом в свет, трепет от первого поцелуя. Конечно, в наше время молодые люди ведут себя более раскрепощённо, но переживания юной Наташи </a:t>
            </a:r>
            <a:r>
              <a:rPr lang="ru-RU" sz="1800" i="1" dirty="0" smtClean="0"/>
              <a:t>мне очень близки и понятны. Иногда кажется, </a:t>
            </a:r>
            <a:r>
              <a:rPr lang="ru-RU" sz="1800" i="1" dirty="0"/>
              <a:t>что </a:t>
            </a:r>
            <a:r>
              <a:rPr lang="ru-RU" sz="1800" i="1" dirty="0" smtClean="0"/>
              <a:t>наша жизнь </a:t>
            </a:r>
            <a:r>
              <a:rPr lang="ru-RU" sz="1800" i="1" dirty="0"/>
              <a:t>достаточно </a:t>
            </a:r>
            <a:r>
              <a:rPr lang="ru-RU" sz="1800" i="1" dirty="0" smtClean="0"/>
              <a:t>жёсткая </a:t>
            </a:r>
            <a:r>
              <a:rPr lang="ru-RU" sz="1800" i="1" dirty="0"/>
              <a:t>и </a:t>
            </a:r>
            <a:r>
              <a:rPr lang="ru-RU" sz="1800" i="1" dirty="0" smtClean="0"/>
              <a:t>меркантильная. </a:t>
            </a:r>
            <a:r>
              <a:rPr lang="ru-RU" sz="1800" i="1" dirty="0"/>
              <a:t>Но судьба юной Наташи тоже не была безоблачной. В то </a:t>
            </a:r>
            <a:r>
              <a:rPr lang="ru-RU" sz="1800" i="1" dirty="0" smtClean="0"/>
              <a:t>далёкое время тоже находилось </a:t>
            </a:r>
            <a:r>
              <a:rPr lang="ru-RU" sz="1800" i="1" dirty="0"/>
              <a:t>место подлости, предательству и жестокости. Коварство Анатоля и Элен Курагиных, </a:t>
            </a:r>
            <a:r>
              <a:rPr lang="ru-RU" sz="1800" i="1" dirty="0" smtClean="0"/>
              <a:t>расчётливость </a:t>
            </a:r>
            <a:r>
              <a:rPr lang="ru-RU" sz="1800" i="1" dirty="0"/>
              <a:t>князя Андрея, жестокость его отца и другие события разбивали нежное сердце </a:t>
            </a:r>
            <a:r>
              <a:rPr lang="ru-RU" sz="1800" i="1" dirty="0" smtClean="0"/>
              <a:t>героини. </a:t>
            </a:r>
            <a:endParaRPr lang="ru-RU" sz="1800" i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0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+mn-lt"/>
              </a:rPr>
              <a:t>Может ли классическая литература дать ответы на вопросы, волнующие современного подростка?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32859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endParaRPr lang="ru-RU" sz="2000" i="1" dirty="0" smtClean="0"/>
          </a:p>
          <a:p>
            <a:pPr marL="109728" indent="0" algn="just">
              <a:buNone/>
            </a:pPr>
            <a:r>
              <a:rPr lang="ru-RU" sz="2000" i="1" dirty="0" smtClean="0"/>
              <a:t>         Наташа </a:t>
            </a:r>
            <a:r>
              <a:rPr lang="ru-RU" sz="2000" i="1" dirty="0"/>
              <a:t>все выдержала и усвоила эти жизненные уроки. История превращения наивной девушки в </a:t>
            </a:r>
            <a:r>
              <a:rPr lang="ru-RU" sz="2000" i="1" dirty="0" smtClean="0"/>
              <a:t>умную </a:t>
            </a:r>
            <a:r>
              <a:rPr lang="ru-RU" sz="2000" i="1" dirty="0"/>
              <a:t>женщину научила меня </a:t>
            </a:r>
            <a:r>
              <a:rPr lang="ru-RU" sz="2000" i="1" dirty="0" smtClean="0"/>
              <a:t>терпению </a:t>
            </a:r>
            <a:r>
              <a:rPr lang="ru-RU" sz="2000" i="1" dirty="0"/>
              <a:t>и рассудительности. В конце </a:t>
            </a:r>
            <a:r>
              <a:rPr lang="ru-RU" sz="2000" i="1" dirty="0" smtClean="0"/>
              <a:t>романа, признаюсь честно, разочаровало </a:t>
            </a:r>
            <a:r>
              <a:rPr lang="ru-RU" sz="2000" i="1" dirty="0"/>
              <a:t>представление героини о любви и семье. Но потом я поняла, что только в юности эти понятия для нас возвышенны, отрезаны от реальности и быта. А в зрелые годы они воспринимаются как жизненный стержень, который позволяет сохранить свои чувства не в красивой </a:t>
            </a:r>
            <a:r>
              <a:rPr lang="ru-RU" sz="2000" i="1" dirty="0" smtClean="0"/>
              <a:t>романтической оболочке </a:t>
            </a:r>
            <a:r>
              <a:rPr lang="ru-RU" sz="2000" i="1" dirty="0" err="1" smtClean="0"/>
              <a:t>оболочке</a:t>
            </a:r>
            <a:r>
              <a:rPr lang="ru-RU" sz="2000" i="1" dirty="0"/>
              <a:t>, а в реальной жизни, полной обычных </a:t>
            </a:r>
            <a:r>
              <a:rPr lang="ru-RU" sz="2000" i="1" dirty="0" smtClean="0"/>
              <a:t>проблем.</a:t>
            </a:r>
            <a:r>
              <a:rPr lang="ru-RU" sz="2000" i="1" dirty="0"/>
              <a:t> И не случайно автор делает мужем мечтательной и восторженной Наташи не благородного Андрея Болконского, а неуклюжего Пьера Безухова, который любит не Наташу-мечту, идеал, а реальную женщину, со всеми её ошибками и недостатками. Эта история помогла мне осознать, что идеальных людей нет, у каждого есть изъяны. Поэтому нужно любить человека таким, какой он есть, уметь понимать и прощать. В этом, я думаю, и заключается секрет семейного счастья.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8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+mn-lt"/>
              </a:rPr>
              <a:t>Может ли классическая литература дать ответы на вопросы, волнующие современного подростка?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579296" cy="4729712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70C0"/>
                </a:solidFill>
              </a:rPr>
              <a:t>Заключение  </a:t>
            </a:r>
          </a:p>
          <a:p>
            <a:endParaRPr lang="ru-RU" sz="2000" i="1" dirty="0" smtClean="0"/>
          </a:p>
          <a:p>
            <a:pPr marL="109728" indent="0" algn="just">
              <a:buNone/>
            </a:pPr>
            <a:r>
              <a:rPr lang="ru-RU" sz="2000" i="1" dirty="0" smtClean="0"/>
              <a:t>        Может </a:t>
            </a:r>
            <a:r>
              <a:rPr lang="ru-RU" sz="2000" i="1" dirty="0"/>
              <a:t>ли </a:t>
            </a:r>
            <a:r>
              <a:rPr lang="ru-RU" sz="2000" i="1" dirty="0" smtClean="0"/>
              <a:t>классическая </a:t>
            </a:r>
            <a:r>
              <a:rPr lang="ru-RU" sz="2000" i="1" dirty="0"/>
              <a:t>литература дать ответы на вопросы, волнующие современного подростка? </a:t>
            </a:r>
            <a:r>
              <a:rPr lang="ru-RU" sz="2000" i="1" dirty="0" smtClean="0"/>
              <a:t>Конечно! Именно произведения русской классики дают </a:t>
            </a:r>
            <a:r>
              <a:rPr lang="ru-RU" sz="2000" i="1" dirty="0"/>
              <a:t>нам ответы на </a:t>
            </a:r>
            <a:r>
              <a:rPr lang="ru-RU" sz="2000" i="1" dirty="0" smtClean="0"/>
              <a:t>многие жизненные </a:t>
            </a:r>
            <a:r>
              <a:rPr lang="ru-RU" sz="2000" i="1" dirty="0"/>
              <a:t>вопросы, </a:t>
            </a:r>
            <a:r>
              <a:rPr lang="ru-RU" sz="2000" i="1" dirty="0" smtClean="0"/>
              <a:t>делают </a:t>
            </a:r>
            <a:r>
              <a:rPr lang="ru-RU" sz="2000" i="1" dirty="0"/>
              <a:t>нас мудрее, опытнее, культурнее</a:t>
            </a:r>
            <a:r>
              <a:rPr lang="ru-RU" sz="2000" i="1" dirty="0" smtClean="0"/>
              <a:t>. Я уверена, что чтение книг А. С. Пушкина, Л. Н. Толстого, </a:t>
            </a:r>
          </a:p>
          <a:p>
            <a:pPr marL="109728" indent="0" algn="just">
              <a:buNone/>
            </a:pPr>
            <a:r>
              <a:rPr lang="ru-RU" sz="2000" i="1" dirty="0" smtClean="0"/>
              <a:t>Ф. М. Достоевского и других писателей обогатит наш духовный мир. 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75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8712968" cy="6394722"/>
          </a:xfrm>
        </p:spPr>
      </p:pic>
    </p:spTree>
    <p:extLst>
      <p:ext uri="{BB962C8B-B14F-4D97-AF65-F5344CB8AC3E}">
        <p14:creationId xmlns:p14="http://schemas.microsoft.com/office/powerpoint/2010/main" val="42031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.</a:t>
            </a:r>
            <a:endParaRPr lang="ru-RU" i="1" u="sng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11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направления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сочинения-2020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r>
              <a:rPr lang="ru-RU" dirty="0" smtClean="0"/>
              <a:t>«Забвению не подлежит»</a:t>
            </a:r>
          </a:p>
          <a:p>
            <a:r>
              <a:rPr lang="ru-RU" dirty="0" smtClean="0"/>
              <a:t>«Я и другие»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«Между прошлым и будущим: портрет моего поколения»</a:t>
            </a:r>
          </a:p>
          <a:p>
            <a:r>
              <a:rPr lang="ru-RU" dirty="0" smtClean="0"/>
              <a:t>«Время перемен»</a:t>
            </a:r>
          </a:p>
          <a:p>
            <a:r>
              <a:rPr lang="ru-RU" dirty="0" smtClean="0"/>
              <a:t>«Разговор с собой»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3C0634-78CD-4C52-83AF-6A1632CF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645024"/>
            <a:ext cx="36004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7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0754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направления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 прошлым и будущим: портрет моего  поколения»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249424"/>
            <a:ext cx="5904656" cy="43251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Современные молодые  люди  и их жизненные позиции, культурные запросы и литературные пристрастия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Сходство и различия между современными молодыми людьми  и их  предшественниками</a:t>
            </a:r>
          </a:p>
          <a:p>
            <a:r>
              <a:rPr lang="ru-RU" dirty="0" smtClean="0"/>
              <a:t>Влияние молодежи на формирование будущего мира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58926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5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раскрыть тему в рамках тематического направления «Между прошлым и будущим: портрет моего поколения»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XXI века. Портрет современного человека, его жизненная позиция. Духовные ценности и нравственные ориентиры молодежи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поколений: сходства и различия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запросы и потребности современного человека: кино, музыка, театр, литература, массовая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культура масс-медиа.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пристрастия современного читателя. Герои и антигерои в современной литературе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технологий на современность. Поколение Z (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зумеры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9728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 Влиянии молодого поколения на формирование будущего мира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79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7139136" cy="79208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Зумеры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(Поколение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цифровые люди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83C0634-78CD-4C52-83AF-6A1632CF8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988840"/>
            <a:ext cx="6505057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E86A424-1255-403F-B6A9-28431BA9E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1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темы по направлению «Между прошлым и будущим: портрет моего поколения»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504056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Как формируются нравственные ориентиры современного человека?</a:t>
            </a:r>
          </a:p>
          <a:p>
            <a:r>
              <a:rPr lang="ru-RU" dirty="0"/>
              <a:t>«Век нынешний» и «век минувший»: возможно ли согласие?</a:t>
            </a:r>
          </a:p>
          <a:p>
            <a:r>
              <a:rPr lang="ru-RU" dirty="0"/>
              <a:t>Можно ли утверждать, что современная молодёжь в чём-то ориентируется на поколения прошлых лет?</a:t>
            </a:r>
          </a:p>
          <a:p>
            <a:r>
              <a:rPr lang="ru-RU" dirty="0"/>
              <a:t>Кто является героем для молодежи?</a:t>
            </a:r>
          </a:p>
          <a:p>
            <a:r>
              <a:rPr lang="ru-RU" dirty="0"/>
              <a:t>Почему конфликт отцов и детей неизбежен?</a:t>
            </a:r>
          </a:p>
          <a:p>
            <a:r>
              <a:rPr lang="ru-RU" dirty="0"/>
              <a:t>Актуальна ли классическая литература в наши дни?</a:t>
            </a:r>
          </a:p>
          <a:p>
            <a:r>
              <a:rPr lang="ru-RU" dirty="0"/>
              <a:t>Почему особенно важно сохранять связь поколений в XXI веке?</a:t>
            </a:r>
          </a:p>
          <a:p>
            <a:r>
              <a:rPr lang="ru-RU" dirty="0"/>
              <a:t>Нужно ли читать книги в XXI веке?</a:t>
            </a:r>
          </a:p>
          <a:p>
            <a:pPr fontAlgn="base"/>
            <a:r>
              <a:rPr lang="ru-RU" dirty="0"/>
              <a:t>Как меняется язык в XXI веке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52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темы по направлению «Между прошлым и будущим: портрет моего поколения»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968552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- «герой XXI века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назвать поколение Z потерянным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читает современное поколение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высказыванием А.С. Пушкина: «Неуважение к предкам есть первый признак безнравственности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современном обществе снижается уровень речевой культуры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ли сохранять связь между поколениями?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материальные ценности вытеснить духовные?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читает современное поколение?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художественное произведение дать ответы на вопросы, волнующие современную молодежь?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нужно передавать жизненный опыт из поколения в поколение?</a:t>
            </a:r>
          </a:p>
          <a:p>
            <a:pPr fontAlgn="base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говорить о деградации современного поколения?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86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499176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произведений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Ф.М. Достоевский «Преступление и наказание»</a:t>
            </a:r>
          </a:p>
          <a:p>
            <a:r>
              <a:rPr lang="ru-RU" dirty="0"/>
              <a:t>В. Астафьев «Конь с розовой гривой»</a:t>
            </a:r>
          </a:p>
          <a:p>
            <a:r>
              <a:rPr lang="ru-RU" dirty="0"/>
              <a:t>А.П. Чехов «</a:t>
            </a:r>
            <a:r>
              <a:rPr lang="ru-RU" dirty="0" err="1"/>
              <a:t>Ионыч</a:t>
            </a:r>
            <a:r>
              <a:rPr lang="ru-RU" dirty="0"/>
              <a:t>», «Тоска», «</a:t>
            </a:r>
            <a:r>
              <a:rPr lang="ru-RU" dirty="0" smtClean="0"/>
              <a:t>Душечка», </a:t>
            </a:r>
            <a:r>
              <a:rPr lang="ru-RU" dirty="0"/>
              <a:t>«Попрыгунья»</a:t>
            </a:r>
          </a:p>
          <a:p>
            <a:r>
              <a:rPr lang="ru-RU" dirty="0"/>
              <a:t>Стругацкие «Трудно быть богом»</a:t>
            </a:r>
          </a:p>
          <a:p>
            <a:r>
              <a:rPr lang="ru-RU" dirty="0"/>
              <a:t>К. Паустовский «Телеграмма»</a:t>
            </a:r>
          </a:p>
          <a:p>
            <a:r>
              <a:rPr lang="ru-RU" dirty="0"/>
              <a:t>М. Шолохов «Тихий Дон»</a:t>
            </a:r>
          </a:p>
          <a:p>
            <a:r>
              <a:rPr lang="ru-RU" dirty="0"/>
              <a:t>Т. Толстая «</a:t>
            </a:r>
            <a:r>
              <a:rPr lang="ru-RU" dirty="0" err="1"/>
              <a:t>Кысь</a:t>
            </a:r>
            <a:r>
              <a:rPr lang="ru-RU" dirty="0"/>
              <a:t>»</a:t>
            </a:r>
          </a:p>
          <a:p>
            <a:r>
              <a:rPr lang="ru-RU" dirty="0"/>
              <a:t>Е. Замятин «Мы»</a:t>
            </a:r>
          </a:p>
          <a:p>
            <a:r>
              <a:rPr lang="ru-RU" dirty="0"/>
              <a:t>Дж. Роулинг «Гарри Поттер»</a:t>
            </a:r>
          </a:p>
          <a:p>
            <a:r>
              <a:rPr lang="ru-RU" dirty="0"/>
              <a:t>Ч. </a:t>
            </a:r>
            <a:r>
              <a:rPr lang="ru-RU" dirty="0" err="1"/>
              <a:t>Паланик</a:t>
            </a:r>
            <a:r>
              <a:rPr lang="ru-RU" dirty="0"/>
              <a:t> «Бойцовский клуб</a:t>
            </a:r>
            <a:r>
              <a:rPr lang="ru-RU" dirty="0" smtClean="0"/>
              <a:t>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А. </a:t>
            </a:r>
            <a:r>
              <a:rPr lang="ru-RU" dirty="0" err="1" smtClean="0">
                <a:solidFill>
                  <a:srgbClr val="FF0000"/>
                </a:solidFill>
              </a:rPr>
              <a:t>Геласимов</a:t>
            </a:r>
            <a:r>
              <a:rPr lang="ru-RU" dirty="0" smtClean="0">
                <a:solidFill>
                  <a:srgbClr val="FF0000"/>
                </a:solidFill>
              </a:rPr>
              <a:t> «</a:t>
            </a:r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ежный возраст»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Д. Сэлинджер «Над пропастью во ржи»</a:t>
            </a:r>
            <a:endParaRPr lang="ru-RU" dirty="0">
              <a:solidFill>
                <a:srgbClr val="FF0000"/>
              </a:solidFill>
            </a:endParaRPr>
          </a:p>
          <a:p>
            <a:pPr marL="109728" indent="0" fontAlgn="base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107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929</TotalTime>
  <Words>1329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Georgia</vt:lpstr>
      <vt:lpstr>Times New Roman</vt:lpstr>
      <vt:lpstr>Trebuchet MS</vt:lpstr>
      <vt:lpstr>Wingdings 2</vt:lpstr>
      <vt:lpstr>Городская</vt:lpstr>
      <vt:lpstr>Итоговое сочинение-2020 </vt:lpstr>
      <vt:lpstr>Тематические направления  итогового сочинения-2020</vt:lpstr>
      <vt:lpstr>Аспекты направления  «Между прошлым и будущим: портрет моего  поколения»</vt:lpstr>
      <vt:lpstr>Как можно раскрыть тему в рамках тематического направления «Между прошлым и будущим: портрет моего поколения»</vt:lpstr>
      <vt:lpstr>Зумеры (Поколение Z) = цифровые люди</vt:lpstr>
      <vt:lpstr>Презентация PowerPoint</vt:lpstr>
      <vt:lpstr>Примерные темы по направлению «Между прошлым и будущим: портрет моего поколения»</vt:lpstr>
      <vt:lpstr>Примерные темы по направлению «Между прошлым и будущим: портрет моего поколения»</vt:lpstr>
      <vt:lpstr>Список произведений</vt:lpstr>
      <vt:lpstr>            Список произведений</vt:lpstr>
      <vt:lpstr>Афоризмы и цитаты</vt:lpstr>
      <vt:lpstr>      Структура сочинения-рассуждения</vt:lpstr>
      <vt:lpstr>Может ли классическая литература дать ответы на вопросы, волнующие современного подростка? </vt:lpstr>
      <vt:lpstr>Может ли классическая литература дать ответы на вопросы, волнующие современного подростка? </vt:lpstr>
      <vt:lpstr>Может ли классическая литература дать ответы на вопросы, волнующие современного подростка? </vt:lpstr>
      <vt:lpstr>Может ли классическая литература дать ответы на вопросы, волнующие современного подростка?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жизни по-разному можно жить</dc:title>
  <dc:creator>User</dc:creator>
  <cp:lastModifiedBy>Admin</cp:lastModifiedBy>
  <cp:revision>98</cp:revision>
  <dcterms:created xsi:type="dcterms:W3CDTF">2012-05-12T15:23:26Z</dcterms:created>
  <dcterms:modified xsi:type="dcterms:W3CDTF">2020-10-27T17:41:44Z</dcterms:modified>
</cp:coreProperties>
</file>