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-73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8DA004A-5F77-4951-A4DB-4BA1FBD861BF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7E1DA9-F5DA-4716-B800-0A5B141088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FD64BB8-6929-4C3C-934C-84ABF08CD30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5" name="Straight Connector 31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Isosceles Triangle 26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30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8"/>
            <p:cNvSpPr/>
            <p:nvPr/>
          </p:nvSpPr>
          <p:spPr>
            <a:xfrm rot="10800000">
              <a:off x="0" y="-528"/>
              <a:ext cx="842963" cy="566622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D46E9-452E-4FE0-A014-A45FA9F7B151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B8E1B-B2F1-47A8-8020-8823F39196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6BAA9-755B-4DC6-95EC-C390BEA01FA4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D34B1-3B9F-4CD6-85DB-F6155EDA4A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1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7CA93-CED0-48EC-9EEF-23739CBE3643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87F16-DD44-4331-A4A0-26BBCE6E56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D7747-99A9-4BD7-A46F-F8E31E682561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80CD1-C18F-44D1-A094-A34CFF4193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63DDA-38BA-40B5-A86D-4F1C23A5BDB3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822B8-F032-4F1E-A664-A0431C787A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209FB-C5BD-43D8-9B29-A39D8713A84E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26370-9D82-46E6-ABCE-69F4BD9CB0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22B28-2E2C-4F59-A74C-51CB326883D4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2CADC-21B6-430F-ADC2-953CAA3C3C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B9E5D-E24D-4E9F-B4C2-0819A3222B8F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0B1E1-DC54-4CCB-92B5-EFDB38C06F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2CCD0-4258-4EC4-945F-F2E47AB1BE6B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9525C-E55D-4B77-A8E2-629F9399A8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FD9CD-8E5B-4B14-81DB-2BAF4E91764D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67E35-9125-4B7E-962C-E68FC7E9F5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88AE0-9029-4AF8-91F3-9F54FAADBE7E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A9C03-A15C-4985-B36A-8FB666EDF1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A5005-452A-4323-A316-89A962F4ECC0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92247-767F-471A-907F-B5ECFDD792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0BA63-83E1-4DD4-A061-8A6B81B86D15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3F030-7D48-4C63-8FFE-85C8091CD3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70407-5556-40B2-A1E4-F325F2E3EAEC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44B06-5ED5-41B1-95F4-38A5697A43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336B4-A5E3-4F6F-8017-FA736A89D63F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7A296-6A38-41D4-8D98-58F0FCDBD5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83338-40FF-48AB-AB14-7C60C59A469C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4CD03-BEBF-49B4-A7B5-59C0B1FDA7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4DAFD4-51D3-4BBD-BCAA-D54A570FB25A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28DD153-1944-4CF6-AA5B-7FB6BFE677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8" r:id="rId11"/>
    <p:sldLayoutId id="2147483673" r:id="rId12"/>
    <p:sldLayoutId id="2147483679" r:id="rId13"/>
    <p:sldLayoutId id="2147483674" r:id="rId14"/>
    <p:sldLayoutId id="2147483675" r:id="rId15"/>
    <p:sldLayoutId id="2147483676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6538" y="2405063"/>
            <a:ext cx="7767637" cy="16462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b="1" dirty="0"/>
              <a:t>Задания на формирование </a:t>
            </a:r>
            <a:r>
              <a:rPr lang="ru-RU" sz="4400" b="1" dirty="0" smtClean="0"/>
              <a:t>естественно-научной </a:t>
            </a:r>
            <a:r>
              <a:rPr lang="ru-RU" sz="4400" b="1" dirty="0"/>
              <a:t>грамотности на уроках химии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863" y="173038"/>
            <a:ext cx="8739187" cy="1320800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/>
              <a:t>Перечень компетентностей и познавательных действий для разработки заданий по оценке ЕНГ в 7–9-х классах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7013" y="1882775"/>
            <a:ext cx="8596312" cy="4159250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19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Интерпретация данных и использование научных доказательств для получения выводов</a:t>
            </a:r>
            <a:endParaRPr lang="ru-RU" sz="19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Определять недостающую информацию для решения проблемы.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Распознавать предположения (допущения), аргументы и описания в </a:t>
            </a:r>
            <a:r>
              <a:rPr lang="ru-RU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научно-популярных </a:t>
            </a: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текстах.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3. Находить необходимые данные в источниках информации, представленной в различной форме (таблицы, графики, схемы, диаграммы, карты).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4. Преобразовать информацию из одной формы представления данных в другую.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5. Интерпретировать данные и делать соответствующие выводы.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6. Оценивать достоверность научных аргументов и доказательства из различных источников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b="1" smtClean="0"/>
              <a:t>Познавательные уровни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863" y="1573213"/>
            <a:ext cx="8596312" cy="3881437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19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Низкий </a:t>
            </a:r>
            <a:r>
              <a:rPr lang="ru-RU" sz="2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уровень.</a:t>
            </a:r>
            <a: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Выполнять одношаговые процедуры, например, распознавать факты, термины, принципы или понятия, или найти единственную точку, содержащую информацию на графике, диаграмме, схеме или в таблице и т.п.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30723" name="Picture 2" descr="https://avatars.mds.yandex.net/i?id=a59823d28c0f61fa45a8075f120c89ea59d7ad99-7543473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35488" y="4076700"/>
            <a:ext cx="4171950" cy="275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b="1" smtClean="0"/>
              <a:t>Познавательные уровни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863" y="1765300"/>
            <a:ext cx="8596312" cy="387985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Средний уровень.</a:t>
            </a:r>
            <a: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Использовать и применять понятийное знание для описания или объяснения явлений и процессов, выбирать методологические приёмы, процедуры предполагающие два шага и более, формулировать простые выводы или интерпретировать данные, представленные в различных графических формах.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b="1" smtClean="0"/>
              <a:t>Познавательные уровни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19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Высокий уровень</a:t>
            </a:r>
            <a: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Анализировать информацию из различных областей естествознания, обобщать и оценивать доказательства, формулировать выводы, учитывая несколько источников информации, разрабатывать план или последовательность шагов, ведущих к решению проблемы.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6000" b="1" smtClean="0"/>
              <a:t>Отбор содержания</a:t>
            </a:r>
            <a:endParaRPr lang="ru-RU" sz="60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Проецирование на окружающую действительность;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Обращение к повседневному опыту ребенка;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Опора на интересы ученика;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Акцент на проблемах безопасности и экологии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6000" b="1" smtClean="0"/>
              <a:t>Компетенции</a:t>
            </a:r>
            <a:endParaRPr lang="ru-RU" sz="60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Объяснять естественно-научные явления.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Применять методы естественнонаучного исследования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3. Понимать проблемы окружающей среды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4. Понимать ценность науки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5. Принимать ценность здорового и безопасного образа 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жизни</a:t>
            </a:r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>
          <a:xfrm>
            <a:off x="0" y="214313"/>
            <a:ext cx="9274175" cy="1320800"/>
          </a:xfrm>
        </p:spPr>
        <p:txBody>
          <a:bodyPr/>
          <a:lstStyle/>
          <a:p>
            <a:r>
              <a:rPr lang="ru-RU" b="1" smtClean="0"/>
              <a:t>8 класс  </a:t>
            </a:r>
            <a:br>
              <a:rPr lang="ru-RU" b="1" smtClean="0"/>
            </a:br>
            <a:r>
              <a:rPr lang="ru-RU" b="1" smtClean="0"/>
              <a:t>                         </a:t>
            </a:r>
            <a:r>
              <a:rPr lang="ru-RU" i="1" smtClean="0"/>
              <a:t>Задание №1</a:t>
            </a:r>
            <a:endParaRPr lang="ru-RU" smtClean="0"/>
          </a:p>
        </p:txBody>
      </p:sp>
      <p:sp>
        <p:nvSpPr>
          <p:cNvPr id="35842" name="Объект 2"/>
          <p:cNvSpPr>
            <a:spLocks noGrp="1"/>
          </p:cNvSpPr>
          <p:nvPr>
            <p:ph idx="1"/>
          </p:nvPr>
        </p:nvSpPr>
        <p:spPr>
          <a:xfrm>
            <a:off x="0" y="1535113"/>
            <a:ext cx="7588250" cy="3625850"/>
          </a:xfrm>
        </p:spPr>
        <p:txBody>
          <a:bodyPr/>
          <a:lstStyle/>
          <a:p>
            <a:r>
              <a:rPr lang="ru-RU" sz="2000" smtClean="0"/>
              <a:t>Определите какой из процессов является химическим, а какой физическим?</a:t>
            </a:r>
          </a:p>
          <a:p>
            <a:r>
              <a:rPr lang="ru-RU" sz="2000" smtClean="0"/>
              <a:t>1.Горение дров в камине</a:t>
            </a:r>
          </a:p>
          <a:p>
            <a:r>
              <a:rPr lang="ru-RU" sz="2000" smtClean="0"/>
              <a:t>2.Растворение глауберовой соли в воде</a:t>
            </a:r>
          </a:p>
          <a:p>
            <a:r>
              <a:rPr lang="ru-RU" sz="2000" smtClean="0"/>
              <a:t>3.Испарение воды из луж</a:t>
            </a:r>
          </a:p>
          <a:p>
            <a:r>
              <a:rPr lang="ru-RU" sz="2000" smtClean="0"/>
              <a:t>4.Коррозия водопроводных труб</a:t>
            </a:r>
          </a:p>
          <a:p>
            <a:r>
              <a:rPr lang="ru-RU" sz="2000" smtClean="0"/>
              <a:t>5. Разложение пищи под действием желудочного сока</a:t>
            </a:r>
          </a:p>
          <a:p>
            <a:r>
              <a:rPr lang="ru-RU" sz="2000" smtClean="0"/>
              <a:t>6. Нагревание сковородки на электрической плите</a:t>
            </a:r>
          </a:p>
          <a:p>
            <a:r>
              <a:rPr lang="ru-RU" sz="2000" i="1" smtClean="0"/>
              <a:t>Ответ:</a:t>
            </a:r>
            <a:r>
              <a:rPr lang="ru-RU" sz="2000" smtClean="0"/>
              <a:t> Химические -1,4,5</a:t>
            </a:r>
          </a:p>
        </p:txBody>
      </p:sp>
      <p:pic>
        <p:nvPicPr>
          <p:cNvPr id="35843" name="Picture 2" descr="https://avatars.mds.yandex.net/i?id=424065bcd972144cd5a71bc14b418e0966dcc409-9181437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70763" y="4305300"/>
            <a:ext cx="3276600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4" descr="https://avatars.mds.yandex.net/i?id=0505eeba94ced664d113e99058ed1c73_l-5292616-images-thumbs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70763" y="1930400"/>
            <a:ext cx="3128962" cy="213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>
          <a:xfrm>
            <a:off x="136525" y="309563"/>
            <a:ext cx="9096375" cy="1320800"/>
          </a:xfrm>
        </p:spPr>
        <p:txBody>
          <a:bodyPr/>
          <a:lstStyle/>
          <a:p>
            <a:r>
              <a:rPr lang="ru-RU" b="1" smtClean="0"/>
              <a:t>8 Класс  </a:t>
            </a:r>
            <a:br>
              <a:rPr lang="ru-RU" b="1" smtClean="0"/>
            </a:br>
            <a:r>
              <a:rPr lang="ru-RU" b="1" smtClean="0"/>
              <a:t>                        </a:t>
            </a:r>
            <a:r>
              <a:rPr lang="ru-RU" i="1" smtClean="0"/>
              <a:t>Задание №2</a:t>
            </a: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525" y="1630363"/>
            <a:ext cx="10515600" cy="4486275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Дедушка купил про запас мешок сахара. Сахар простоял 10 лет и с 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ним не 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происходило никаких изменений. Внук решил на свой день рождения 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угостить друзей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Он нагрел и расплавил весь сахар, получив большой коричневый леденец. Какое 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это явление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? Выберите верное утверждение: </a:t>
            </a: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 – физическое явление. Т.к. изменилось только агрегатное состояние сахара, изменение цвета (изменение агрегатного состояния -идет за счет испарение воды, изменение цвета –за счет увеличение содержание углерода)</a:t>
            </a: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 – химическое явление. Т. к. изменился 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цвет </a:t>
            </a: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А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8" y="314325"/>
            <a:ext cx="10515600" cy="5302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9 Класс    </a:t>
            </a:r>
            <a:br>
              <a:rPr lang="ru-RU" b="1" dirty="0" smtClean="0"/>
            </a:br>
            <a:r>
              <a:rPr lang="ru-RU" b="1" dirty="0"/>
              <a:t> </a:t>
            </a:r>
            <a:r>
              <a:rPr lang="ru-RU" b="1" dirty="0" smtClean="0"/>
              <a:t>                              Задание</a:t>
            </a:r>
            <a:r>
              <a:rPr lang="ru-RU" i="1" dirty="0" smtClean="0"/>
              <a:t> №1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588" y="1350963"/>
            <a:ext cx="10515600" cy="4895850"/>
          </a:xfrm>
        </p:spPr>
        <p:txBody>
          <a:bodyPr rtlCol="0">
            <a:normAutofit fontScale="92500" lnSpcReduction="20000"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«</a:t>
            </a:r>
            <a:r>
              <a:rPr lang="ru-RU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ХЛОРИРОВАНИЕ ВОДЫ» Для обработки питьевой воды применяют свободный хлор, следы которого остаются в воде в растворённом виде, и мы нередко чувствуем этот запах. Свободный хлор (в виде простого вещества) улетучивается даже при отстаивании воды, а тем более при кипячении. Но хлор ещё вступает во взаимодействие с органическими соединениями, которые присутствуют в водопроводной воде. При кипячении воды эти хлорсодержащие соединения практически не разрушаются и могут негативно влиять на организм человека, вызывая изменения в обмене веществ, а также сбой иммунной и гормональной систем. Какая характеристика верно отражает физические свойства хлора (</a:t>
            </a:r>
            <a:r>
              <a:rPr lang="ru-RU" sz="2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н.у</a:t>
            </a:r>
            <a:r>
              <a:rPr lang="ru-RU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.)?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1.нерастворимая в воде жидкость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2.растворимая в воде жидкость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3.нерастворимый в воде газ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4.растворимый в воде газ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1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Ответ: 4</a:t>
            </a:r>
            <a:endParaRPr lang="ru-RU" sz="2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37891" name="Picture 2" descr="https://avatars.mds.yandex.net/i?id=ad6eb60ce3050b7881ea7a8e0dc1c9f8_l-5231317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60975" y="4013200"/>
            <a:ext cx="3833813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57150" y="474663"/>
            <a:ext cx="6738938" cy="10096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9 Класс  </a:t>
            </a:r>
            <a:br>
              <a:rPr lang="ru-RU" b="1" dirty="0" smtClean="0"/>
            </a:br>
            <a:r>
              <a:rPr lang="ru-RU" b="1" dirty="0" smtClean="0"/>
              <a:t>                               Задание </a:t>
            </a:r>
            <a:r>
              <a:rPr lang="ru-RU" i="1" dirty="0"/>
              <a:t>№2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773238"/>
            <a:ext cx="10515600" cy="508476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Белый </a:t>
            </a: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фосфор - воскообразное вещество, бесцветное с желтоватым оттенком, имеет чесночный запах. Нерастворим в воде, хорошо растворяется в сероуглероде. На воздухе легко окисляется. Температура воспламенения 40С, измельченный фосфор воспламеняется при обычной температуре. Белый фосфор очень ядовит. Особым свойством его является способность в темноте светиться, вследствие его окисления.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1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Вопрос</a:t>
            </a: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Почему белый фосфор следует хранить под водой? 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А. В темноте светится. 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В. Не растворяется в воде. 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С. Воспламеняется при обычной температуре. 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D. Имеет чесночный запах.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19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Ответ: 3</a:t>
            </a: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38915" name="Picture 2" descr="https://avatars.mds.yandex.net/i?id=f1de6f5f83309a7d6844fe188a1485ea_sr-5879651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10263" y="3984625"/>
            <a:ext cx="2468562" cy="287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6" name="Picture 6" descr="https://avatars.mds.yandex.net/i?id=5c7c7274239eb649a6951d113c0bc3f5_l-4538573-images-thumbs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69325" y="3998913"/>
            <a:ext cx="2513013" cy="287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/>
              <a:t>Что </a:t>
            </a:r>
            <a:r>
              <a:rPr lang="ru-RU" sz="4000" b="1" dirty="0" smtClean="0"/>
              <a:t>подразумевается </a:t>
            </a:r>
            <a:r>
              <a:rPr lang="ru-RU" sz="4000" b="1" dirty="0"/>
              <a:t>под 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«</a:t>
            </a:r>
            <a:r>
              <a:rPr lang="ru-RU" sz="4000" b="1" dirty="0"/>
              <a:t>естественно-научной грамотностью»?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677863" y="2733675"/>
            <a:ext cx="8596312" cy="3881438"/>
          </a:xfrm>
        </p:spPr>
        <p:txBody>
          <a:bodyPr/>
          <a:lstStyle/>
          <a:p>
            <a:r>
              <a:rPr lang="ru-RU" sz="2800" i="1" smtClean="0"/>
              <a:t>Естественнонаучная грамотность</a:t>
            </a:r>
            <a:r>
              <a:rPr lang="ru-RU" sz="2800" smtClean="0"/>
              <a:t> – способность человека занимать активную гражданскую позицию по вопросам, связанным с развитием естественных наук и применением их достижений, его готовность интересоваться естественнонаучными идеями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/>
              <a:t>Модель задания по ЕНГ в формате исследования PISA 8 класс</a:t>
            </a:r>
            <a:r>
              <a:rPr lang="ru-RU" dirty="0"/>
              <a:t/>
            </a:r>
            <a:br>
              <a:rPr lang="ru-RU" dirty="0"/>
            </a:br>
            <a:r>
              <a:rPr lang="ru-RU" i="1" dirty="0"/>
              <a:t>Поваренная соль</a:t>
            </a:r>
            <a:endParaRPr lang="ru-RU" dirty="0"/>
          </a:p>
        </p:txBody>
      </p:sp>
      <p:sp>
        <p:nvSpPr>
          <p:cNvPr id="39938" name="Rectangle 1"/>
          <p:cNvSpPr>
            <a:spLocks noGrp="1" noChangeArrowheads="1"/>
          </p:cNvSpPr>
          <p:nvPr>
            <p:ph idx="1"/>
          </p:nvPr>
        </p:nvSpPr>
        <p:spPr>
          <a:xfrm>
            <a:off x="0" y="2092325"/>
            <a:ext cx="10406063" cy="3662363"/>
          </a:xfrm>
        </p:spPr>
        <p:txBody>
          <a:bodyPr anchor="ctr">
            <a:spAutoFit/>
          </a:bodyPr>
          <a:lstStyle/>
          <a:p>
            <a:pPr marL="0" indent="0" defTabSz="91440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ru-RU" sz="2300" b="1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Вопрос </a:t>
            </a:r>
            <a:r>
              <a:rPr lang="ru-RU" sz="23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.</a:t>
            </a:r>
            <a:endParaRPr lang="ru-RU" sz="2300" smtClean="0">
              <a:solidFill>
                <a:schemeClr val="tx1"/>
              </a:solidFill>
              <a:latin typeface="Arial" charset="0"/>
            </a:endParaRPr>
          </a:p>
          <a:p>
            <a:pPr marL="0" indent="0" defTabSz="91440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ru-RU" sz="23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Существует крылатое выражение «Пуд соли съесть» (вдвоём), которое означает, что двое провели вместе достаточно много времени. Считается, что в день один человек употребляет около 10 г соли. Сколько же времени надо провести вместе двум друзьям, чтобы за это время съесть пуд (16 кг) соли? Ответ подтвердите расчётами</a:t>
            </a:r>
            <a:endParaRPr lang="ru-RU" sz="2300" smtClean="0">
              <a:solidFill>
                <a:schemeClr val="tx1"/>
              </a:solidFill>
              <a:latin typeface="Arial" charset="0"/>
            </a:endParaRPr>
          </a:p>
          <a:p>
            <a:pPr marL="0" indent="0" defTabSz="91440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ru-RU" sz="2300" i="1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Ответ:</a:t>
            </a:r>
            <a:r>
              <a:rPr lang="ru-RU" sz="23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2,2 года. </a:t>
            </a:r>
          </a:p>
          <a:p>
            <a:pPr marL="0" indent="0" defTabSz="91440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ru-RU" sz="2400" smtClean="0">
              <a:solidFill>
                <a:schemeClr val="tx1"/>
              </a:solidFill>
              <a:latin typeface="Arial" charset="0"/>
            </a:endParaRPr>
          </a:p>
          <a:p>
            <a:pPr marL="0" indent="0" defTabSz="91440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ru-RU" sz="2400" smtClean="0">
              <a:latin typeface="Arial" charset="0"/>
            </a:endParaRPr>
          </a:p>
          <a:p>
            <a:pPr marL="0" indent="0" defTabSz="91440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ru-RU" sz="2400" smtClean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39939" name="Picture 5" descr="https://avatars.mds.yandex.net/i?id=89e850db906337346f5405b962e87c39_l-4338366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97375" y="4173538"/>
            <a:ext cx="4054475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Заголовок 1"/>
          <p:cNvSpPr>
            <a:spLocks noGrp="1"/>
          </p:cNvSpPr>
          <p:nvPr>
            <p:ph type="title"/>
          </p:nvPr>
        </p:nvSpPr>
        <p:spPr>
          <a:xfrm>
            <a:off x="677863" y="158750"/>
            <a:ext cx="8596312" cy="1320800"/>
          </a:xfrm>
        </p:spPr>
        <p:txBody>
          <a:bodyPr/>
          <a:lstStyle/>
          <a:p>
            <a:pPr algn="ctr"/>
            <a:r>
              <a:rPr lang="ru-RU" b="1" smtClean="0"/>
              <a:t>Модель задания по ЕНГ в формате исследования PISA 8 класс</a:t>
            </a:r>
            <a:br>
              <a:rPr lang="ru-RU" b="1" smtClean="0"/>
            </a:br>
            <a:r>
              <a:rPr lang="ru-RU" i="1" smtClean="0"/>
              <a:t>Поваренная соль</a:t>
            </a:r>
            <a:endParaRPr lang="ru-RU" smtClean="0"/>
          </a:p>
        </p:txBody>
      </p:sp>
      <p:sp>
        <p:nvSpPr>
          <p:cNvPr id="40962" name="Rectangle 1"/>
          <p:cNvSpPr>
            <a:spLocks noGrp="1" noChangeArrowheads="1"/>
          </p:cNvSpPr>
          <p:nvPr>
            <p:ph idx="1"/>
          </p:nvPr>
        </p:nvSpPr>
        <p:spPr>
          <a:xfrm>
            <a:off x="0" y="2082800"/>
            <a:ext cx="8324850" cy="2308225"/>
          </a:xfrm>
        </p:spPr>
        <p:txBody>
          <a:bodyPr anchor="ctr">
            <a:spAutoFit/>
          </a:bodyPr>
          <a:lstStyle/>
          <a:p>
            <a:pPr marL="0" indent="0" algn="just" defTabSz="91440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ru-RU" b="1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ru-RU" sz="2400" b="1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Расчёты: </a:t>
            </a:r>
            <a:endParaRPr lang="ru-RU" sz="2400" smtClean="0">
              <a:solidFill>
                <a:schemeClr val="tx1"/>
              </a:solidFill>
              <a:latin typeface="Arial" charset="0"/>
            </a:endParaRPr>
          </a:p>
          <a:p>
            <a:pPr marL="0" indent="0" algn="just" defTabSz="91440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два человека в год съедят соли: 20 · 365= 7300 г (7,3 кг) </a:t>
            </a:r>
            <a:endParaRPr lang="ru-RU" sz="2400" smtClean="0">
              <a:solidFill>
                <a:schemeClr val="tx1"/>
              </a:solidFill>
              <a:latin typeface="Arial" charset="0"/>
            </a:endParaRPr>
          </a:p>
          <a:p>
            <a:pPr marL="0" indent="0" algn="just" defTabSz="91440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16 : 7,3 = 2,2 года </a:t>
            </a:r>
            <a:endParaRPr lang="ru-RU" sz="2400" smtClean="0">
              <a:solidFill>
                <a:schemeClr val="tx1"/>
              </a:solidFill>
              <a:latin typeface="Arial" charset="0"/>
            </a:endParaRPr>
          </a:p>
          <a:p>
            <a:pPr marL="0" indent="0" algn="just" defTabSz="91440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 i="1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Критерии</a:t>
            </a:r>
            <a:r>
              <a:rPr lang="ru-RU" sz="2400" i="1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</a:t>
            </a:r>
            <a:endParaRPr lang="ru-RU" sz="2400" smtClean="0">
              <a:solidFill>
                <a:schemeClr val="tx1"/>
              </a:solidFill>
              <a:latin typeface="Arial" charset="0"/>
            </a:endParaRPr>
          </a:p>
          <a:p>
            <a:pPr marL="0" indent="0" algn="just" defTabSz="91440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1. Дан верный ответ-1 балл </a:t>
            </a:r>
            <a:endParaRPr lang="ru-RU" sz="2400" smtClean="0">
              <a:solidFill>
                <a:schemeClr val="tx1"/>
              </a:solidFill>
              <a:latin typeface="Arial" charset="0"/>
            </a:endParaRPr>
          </a:p>
          <a:p>
            <a:pPr marL="0" indent="0" algn="just" defTabSz="91440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2. Даны другие варианты ответа– 0 баллов</a:t>
            </a:r>
            <a:endParaRPr lang="ru-RU" sz="2400" smtClean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40963" name="Picture 6" descr="https://avatars.mds.yandex.net/i?id=ec87a6b30c231ab2e94261e7a102d9971fd0ca9b-8184004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56263" y="4391025"/>
            <a:ext cx="3870325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23850" y="441325"/>
            <a:ext cx="9758363" cy="1233488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/>
              <a:t>Модель задания по ЕНГ в формате исследования PISA 8 класс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/>
              <a:t>Вездесущий </a:t>
            </a:r>
            <a:r>
              <a:rPr lang="ru-RU" i="1" dirty="0" err="1" smtClean="0"/>
              <a:t>иод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6388" y="2112963"/>
            <a:ext cx="9288462" cy="5032375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1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Вопрос</a:t>
            </a:r>
            <a:r>
              <a:rPr lang="en-US" sz="1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ru-RU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 </a:t>
            </a: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чём основано действие «</a:t>
            </a:r>
            <a:r>
              <a:rPr lang="ru-RU" sz="19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иодной</a:t>
            </a: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сетки» – спиртового раствора </a:t>
            </a:r>
            <a:r>
              <a:rPr lang="ru-RU" sz="19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и</a:t>
            </a:r>
            <a:r>
              <a:rPr lang="ru-RU" sz="19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ода</a:t>
            </a: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нанесённого на место ушиба в виде сетки?</a:t>
            </a:r>
          </a:p>
          <a:p>
            <a:pPr marL="0" indent="0" fontAlgn="auto">
              <a:lnSpc>
                <a:spcPct val="120000"/>
              </a:lnSpc>
              <a:spcAft>
                <a:spcPts val="0"/>
              </a:spcAft>
              <a:buFont typeface="Wingdings 3" charset="2"/>
              <a:buNone/>
              <a:defRPr/>
            </a:pPr>
            <a:r>
              <a:rPr lang="ru-RU" sz="19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Ответ.</a:t>
            </a: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Действие </a:t>
            </a:r>
            <a:r>
              <a:rPr lang="ru-RU" sz="19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иодной</a:t>
            </a: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сетки основано на раздражающих свойствах </a:t>
            </a:r>
            <a:r>
              <a:rPr lang="ru-RU" sz="19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иода</a:t>
            </a: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и спирта. При контакте с кожей они стимулируют прилив крови к тканям и ближайшей к ним поверхности. В результате усиления кровотока, сопровождающегося увеличением количества проходящих через больной участок эритроцитов, уменьшаются проявления воспалительного процесса</a:t>
            </a:r>
            <a:r>
              <a:rPr lang="ru-RU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ru-RU" sz="1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19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Критерии оценивания</a:t>
            </a: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Дан верный ответ: указано раздражающее воздействие спирта и/или </a:t>
            </a:r>
            <a:r>
              <a:rPr lang="ru-RU" sz="19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иода</a:t>
            </a: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на кожу, что стимулирует прилив крови к верхним тканям – 1 балл 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Другие варианты ответа или ответ отсутствует – 0 баллов.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1987" name="Picture 2" descr="https://avatars.mds.yandex.net/i?id=d5676ddb8597c6f28d97da0724ac325e37d0f014-9456457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94850" y="4421188"/>
            <a:ext cx="240982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/>
              <a:t>Модель задания по ЕНГ в формате исследования PISA 9 класс</a:t>
            </a:r>
            <a:r>
              <a:rPr lang="ru-RU" dirty="0"/>
              <a:t/>
            </a:r>
            <a:br>
              <a:rPr lang="ru-RU" dirty="0"/>
            </a:br>
            <a:r>
              <a:rPr lang="ru-RU" i="1" dirty="0"/>
              <a:t>Полезная медь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25625"/>
            <a:ext cx="8783638" cy="4684713"/>
          </a:xfrm>
        </p:spPr>
        <p:txBody>
          <a:bodyPr rtlCol="0">
            <a:normAutofit fontScale="47500" lnSpcReduction="20000"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5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Вопрос </a:t>
            </a:r>
            <a:endParaRPr lang="ru-RU" sz="5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 медных и бронзовых изделиях часто появляется </a:t>
            </a:r>
            <a:r>
              <a:rPr lang="ru-RU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зеленовато-коричневый </a:t>
            </a:r>
            <a:r>
              <a:rPr lang="ru-RU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налет, именуемый «патина». Патина (итал. «</a:t>
            </a:r>
            <a:r>
              <a:rPr lang="ru-RU" sz="4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рatina</a:t>
            </a:r>
            <a:r>
              <a:rPr lang="ru-RU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») представляет собой появляющийся со временем слой оксидно-карбонатной пленки на поверхности меди и её сплавов. Сформулируйте гипотезу, объясняющую с химической точки зрения причину появления патины. 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4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Ответ:</a:t>
            </a:r>
            <a:r>
              <a:rPr lang="ru-RU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патина образуется в результате протекания химических реакций между медью, её оксидом и факторами окружающей среды: углекислым газом, кислородом, водой; или: в результате окисления под воздействием окружающей среды. 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4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Критерии</a:t>
            </a:r>
            <a:r>
              <a:rPr lang="ru-RU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В ответе названа причина появления патины и назван класс образующихся веществ -2 балла 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В ответе названа причина – взаимодействие меди с факторами окружающей среды (окисление/ взаимодействие с кислородом-1 балл 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3. Другие ответы или ответ отсутствует– 0 баллов.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3011" name="Picture 2" descr="https://avatars.mds.yandex.net/i?id=fe12635a422e888f076ed388723c53d8_l-4981525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91625" y="2276475"/>
            <a:ext cx="2692400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2" name="Picture 4" descr="https://avatars.mds.yandex.net/i?id=3030950b9fdd1f6177eb172f46d29398c32caf47-9834975-images-thumbs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53525" y="4519613"/>
            <a:ext cx="21336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Заголовок 1"/>
          <p:cNvSpPr>
            <a:spLocks noGrp="1"/>
          </p:cNvSpPr>
          <p:nvPr>
            <p:ph type="title"/>
          </p:nvPr>
        </p:nvSpPr>
        <p:spPr>
          <a:xfrm>
            <a:off x="838200" y="106363"/>
            <a:ext cx="10515600" cy="1325562"/>
          </a:xfrm>
        </p:spPr>
        <p:txBody>
          <a:bodyPr/>
          <a:lstStyle/>
          <a:p>
            <a:pPr algn="ctr"/>
            <a:r>
              <a:rPr lang="ru-RU" sz="4000" b="1" smtClean="0"/>
              <a:t>Задача с экологическим содержанием</a:t>
            </a:r>
            <a:endParaRPr lang="ru-RU" sz="4000" smtClean="0"/>
          </a:p>
        </p:txBody>
      </p:sp>
      <p:sp>
        <p:nvSpPr>
          <p:cNvPr id="44034" name="Rectangle 1"/>
          <p:cNvSpPr>
            <a:spLocks noGrp="1" noChangeArrowheads="1"/>
          </p:cNvSpPr>
          <p:nvPr>
            <p:ph idx="1"/>
          </p:nvPr>
        </p:nvSpPr>
        <p:spPr>
          <a:xfrm>
            <a:off x="296863" y="1238250"/>
            <a:ext cx="8093075" cy="4108450"/>
          </a:xfrm>
        </p:spPr>
        <p:txBody>
          <a:bodyPr anchor="ctr">
            <a:spAutoFit/>
          </a:bodyPr>
          <a:lstStyle/>
          <a:p>
            <a:pPr marL="0" indent="0" defTabSz="91440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ПДК сернистого газа в воздухе - 0,5 мг/м3. Во сколько раз концентрация превысит предельно допустимую, если в закрытом помещении площадью 70 м2 с высотой потолка 4 м взорвать петарду, содержащую всего 2 г серы. Предложите способы по снижению концентрации сернистого газа в помещении.</a:t>
            </a:r>
            <a:endParaRPr lang="ru-RU" sz="2400" smtClean="0">
              <a:solidFill>
                <a:schemeClr val="tx1"/>
              </a:solidFill>
              <a:latin typeface="Arial" charset="0"/>
            </a:endParaRPr>
          </a:p>
          <a:p>
            <a:pPr marL="0" indent="0" defTabSz="91440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Уравнение реакции горения серы:   S + O</a:t>
            </a:r>
            <a:r>
              <a:rPr lang="en-US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2 = S</a:t>
            </a:r>
            <a:r>
              <a:rPr lang="ru-RU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O</a:t>
            </a:r>
            <a:r>
              <a:rPr lang="en-US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2</a:t>
            </a:r>
            <a:endParaRPr lang="ru-RU" sz="2400" smtClean="0">
              <a:solidFill>
                <a:schemeClr val="tx1"/>
              </a:solidFill>
              <a:latin typeface="Arial" charset="0"/>
            </a:endParaRPr>
          </a:p>
          <a:p>
            <a:pPr marL="0" indent="0" defTabSz="91440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n (S) = n (SO2) = 0,0625 моль  m (SO2) = 4 </a:t>
            </a:r>
            <a:r>
              <a:rPr lang="ru-RU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г</a:t>
            </a:r>
            <a:r>
              <a:rPr lang="en-US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ru-RU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или</a:t>
            </a:r>
            <a:r>
              <a:rPr lang="en-US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4000 </a:t>
            </a:r>
            <a:r>
              <a:rPr lang="ru-RU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мг</a:t>
            </a:r>
            <a:endParaRPr lang="ru-RU" sz="2400" smtClean="0">
              <a:solidFill>
                <a:schemeClr val="tx1"/>
              </a:solidFill>
              <a:latin typeface="Arial" charset="0"/>
            </a:endParaRPr>
          </a:p>
          <a:p>
            <a:pPr marL="0" indent="0" defTabSz="91440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V помещения = 70 м2 х 4 м = 280 м3</a:t>
            </a:r>
            <a:endParaRPr lang="ru-RU" sz="2400" smtClean="0">
              <a:solidFill>
                <a:schemeClr val="tx1"/>
              </a:solidFill>
              <a:latin typeface="Arial" charset="0"/>
            </a:endParaRPr>
          </a:p>
          <a:p>
            <a:pPr marL="0" indent="0" defTabSz="91440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с (</a:t>
            </a:r>
            <a:r>
              <a:rPr lang="en-US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S</a:t>
            </a:r>
            <a:r>
              <a:rPr lang="ru-RU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O</a:t>
            </a:r>
            <a:r>
              <a:rPr lang="en-US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2</a:t>
            </a:r>
            <a:r>
              <a:rPr lang="ru-RU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) = </a:t>
            </a:r>
            <a:r>
              <a:rPr lang="en-US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4000 </a:t>
            </a:r>
            <a:r>
              <a:rPr lang="ru-RU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мг/280 м3 = 14, 28 мг/м3; </a:t>
            </a:r>
          </a:p>
          <a:p>
            <a:pPr marL="0" indent="0" defTabSz="91440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14,28 мг/м3 </a:t>
            </a:r>
            <a:r>
              <a:rPr lang="en-US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/</a:t>
            </a:r>
            <a:r>
              <a:rPr lang="ru-RU" sz="24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0,5 мг/м3 =28,5</a:t>
            </a:r>
          </a:p>
        </p:txBody>
      </p:sp>
      <p:pic>
        <p:nvPicPr>
          <p:cNvPr id="44035" name="Picture 2" descr="https://avatars.mds.yandex.net/i?id=7d229701fc5a8b14cf4fc146740edd32708e692b-10651281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6538" y="4684713"/>
            <a:ext cx="2262187" cy="217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6" name="Picture 4" descr="https://avatars.mds.yandex.net/i?id=5c0b5de13b006a02d3a677f5801b47de84cc8f5c-8607024-images-thumbs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62913" y="1839913"/>
            <a:ext cx="3290887" cy="243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/>
              <a:t>Учебное исследование</a:t>
            </a:r>
            <a:endParaRPr lang="ru-RU" smtClean="0"/>
          </a:p>
        </p:txBody>
      </p:sp>
      <p:sp>
        <p:nvSpPr>
          <p:cNvPr id="4505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i="1" smtClean="0"/>
              <a:t>Формированию естественно-научной грамотности способствуют: рассмотрение явлений из жизни через призму химических знаний, исследовательская и проектная деятельность</a:t>
            </a:r>
            <a:endParaRPr lang="ru-RU" sz="2400" smtClean="0"/>
          </a:p>
          <a:p>
            <a:r>
              <a:rPr lang="ru-RU" sz="2400" i="1" smtClean="0"/>
              <a:t>Исследование на уроках.</a:t>
            </a:r>
          </a:p>
          <a:p>
            <a:r>
              <a:rPr lang="ru-RU" sz="2400" i="1" smtClean="0"/>
              <a:t>Исследование как домашний эксперимент</a:t>
            </a:r>
          </a:p>
          <a:p>
            <a:r>
              <a:rPr lang="ru-RU" sz="2400" i="1" smtClean="0"/>
              <a:t>Исследование как внеурочная деятельность</a:t>
            </a:r>
            <a:endParaRPr lang="ru-RU" sz="2400" smtClean="0"/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863" y="2433638"/>
            <a:ext cx="8596312" cy="13208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 </a:t>
            </a:r>
            <a:r>
              <a:rPr lang="ru-RU" sz="7200" dirty="0" smtClean="0"/>
              <a:t>Спасибо за внимание</a:t>
            </a:r>
            <a:endParaRPr lang="ru-RU" sz="7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838200" y="665163"/>
            <a:ext cx="10515600" cy="1325562"/>
          </a:xfrm>
        </p:spPr>
        <p:txBody>
          <a:bodyPr/>
          <a:lstStyle/>
          <a:p>
            <a:r>
              <a:rPr lang="ru-RU" sz="4800" b="1" i="1" smtClean="0"/>
              <a:t>Есте</a:t>
            </a:r>
            <a:r>
              <a:rPr lang="en-US" sz="4800" b="1" i="1" smtClean="0"/>
              <a:t>c</a:t>
            </a:r>
            <a:r>
              <a:rPr lang="ru-RU" sz="4800" b="1" i="1" smtClean="0"/>
              <a:t>твеннонаучно-грамотный человек обладает компетенциями:  </a:t>
            </a:r>
            <a:endParaRPr lang="ru-RU" sz="4800" b="1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040063"/>
            <a:ext cx="10515600" cy="4351337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</a:t>
            </a:r>
            <a:r>
              <a:rPr lang="ru-RU" sz="3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аучно </a:t>
            </a:r>
            <a:r>
              <a:rPr lang="ru-RU" sz="3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объяснять явления;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понимать </a:t>
            </a:r>
            <a:r>
              <a:rPr lang="ru-RU" sz="3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особенности естественнонаучного исследования;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научно </a:t>
            </a:r>
            <a:r>
              <a:rPr lang="ru-RU" sz="3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интерпретировать данные и доказательства для получения выводов.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ъект 2"/>
          <p:cNvSpPr>
            <a:spLocks noGrp="1"/>
          </p:cNvSpPr>
          <p:nvPr>
            <p:ph idx="1"/>
          </p:nvPr>
        </p:nvSpPr>
        <p:spPr>
          <a:xfrm>
            <a:off x="414338" y="706438"/>
            <a:ext cx="10515600" cy="4351337"/>
          </a:xfrm>
        </p:spPr>
        <p:txBody>
          <a:bodyPr/>
          <a:lstStyle/>
          <a:p>
            <a:r>
              <a:rPr lang="ru-RU" sz="4800" b="1" smtClean="0"/>
              <a:t>PISA</a:t>
            </a:r>
            <a:r>
              <a:rPr lang="ru-RU" b="1" smtClean="0"/>
              <a:t> - </a:t>
            </a:r>
            <a:r>
              <a:rPr lang="ru-RU" sz="4000" smtClean="0"/>
              <a:t>Международная программа по оценке образовательных достижений учащихся</a:t>
            </a:r>
          </a:p>
        </p:txBody>
      </p:sp>
      <p:pic>
        <p:nvPicPr>
          <p:cNvPr id="22530" name="Picture 2" descr="https://avatars.mds.yandex.net/i?id=ca346b570516d4888c45bb3390d1d9f9dcdbc535-7013580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79513" y="3127375"/>
            <a:ext cx="7156450" cy="306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368300" y="650875"/>
            <a:ext cx="8596313" cy="1320800"/>
          </a:xfrm>
        </p:spPr>
        <p:txBody>
          <a:bodyPr/>
          <a:lstStyle/>
          <a:p>
            <a:pPr algn="ctr"/>
            <a:r>
              <a:rPr lang="ru-RU" b="1" smtClean="0"/>
              <a:t>        Инструментарий PISA</a:t>
            </a: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775" y="1757363"/>
            <a:ext cx="10515600" cy="4643437"/>
          </a:xfrm>
        </p:spPr>
        <p:txBody>
          <a:bodyPr rtlCol="0">
            <a:normAutofit fontScale="92500" lnSpcReduction="10000"/>
          </a:bodyPr>
          <a:lstStyle/>
          <a:p>
            <a:pPr marL="0" indent="0" algn="ctr" fontAlgn="auto">
              <a:lnSpc>
                <a:spcPct val="150000"/>
              </a:lnSpc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2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Не </a:t>
            </a:r>
            <a:r>
              <a:rPr lang="ru-RU" sz="3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типичные учебные задачи по физике, химии или </a:t>
            </a:r>
            <a:r>
              <a:rPr lang="ru-RU" sz="32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математике</a:t>
            </a:r>
            <a:r>
              <a:rPr lang="ru-RU" sz="3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характерные для российской школы, а близкие к реальным проблемные ситуации, связанные с разнообразными аспектами окружающей жизни и требующие для своего решения не только знания основных учебных предметов, но и </a:t>
            </a:r>
            <a:r>
              <a:rPr lang="ru-RU" sz="32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сформированности</a:t>
            </a:r>
            <a:r>
              <a:rPr lang="ru-RU" sz="32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обще-учебных </a:t>
            </a:r>
            <a:r>
              <a:rPr lang="ru-RU" sz="3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 интеллектуальных умений. 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382588" y="458788"/>
            <a:ext cx="10515600" cy="1325562"/>
          </a:xfrm>
        </p:spPr>
        <p:txBody>
          <a:bodyPr/>
          <a:lstStyle/>
          <a:p>
            <a:pPr algn="ctr"/>
            <a:r>
              <a:rPr lang="ru-RU" sz="4800" b="1" i="1" smtClean="0"/>
              <a:t>Контексты заданий</a:t>
            </a:r>
          </a:p>
        </p:txBody>
      </p:sp>
      <p:sp>
        <p:nvSpPr>
          <p:cNvPr id="24578" name="Объект 2"/>
          <p:cNvSpPr>
            <a:spLocks noGrp="1"/>
          </p:cNvSpPr>
          <p:nvPr>
            <p:ph idx="1"/>
          </p:nvPr>
        </p:nvSpPr>
        <p:spPr>
          <a:xfrm>
            <a:off x="263525" y="1846263"/>
            <a:ext cx="10515600" cy="4351337"/>
          </a:xfrm>
        </p:spPr>
        <p:txBody>
          <a:bodyPr/>
          <a:lstStyle/>
          <a:p>
            <a:r>
              <a:rPr lang="ru-RU" sz="3600" smtClean="0"/>
              <a:t>Здоровье; </a:t>
            </a:r>
          </a:p>
          <a:p>
            <a:r>
              <a:rPr lang="ru-RU" sz="3600" smtClean="0"/>
              <a:t>Природные ресурсы; </a:t>
            </a:r>
          </a:p>
          <a:p>
            <a:r>
              <a:rPr lang="ru-RU" sz="3600" smtClean="0"/>
              <a:t>Окружающая среда; </a:t>
            </a:r>
          </a:p>
          <a:p>
            <a:r>
              <a:rPr lang="ru-RU" sz="3600" smtClean="0"/>
              <a:t>Опасности и риски; </a:t>
            </a:r>
          </a:p>
          <a:p>
            <a:r>
              <a:rPr lang="ru-RU" sz="3600" smtClean="0"/>
              <a:t>Связь науки и технологий</a:t>
            </a:r>
            <a:r>
              <a:rPr lang="ru-RU" smtClean="0"/>
              <a:t>. </a:t>
            </a:r>
          </a:p>
          <a:p>
            <a:endParaRPr lang="ru-RU" smtClean="0"/>
          </a:p>
        </p:txBody>
      </p:sp>
      <p:pic>
        <p:nvPicPr>
          <p:cNvPr id="24579" name="Picture 2" descr="https://avatars.mds.yandex.net/i?id=cfa08b7e2b65665a108380bf64a81604016e0c3b-10849343-images-thumbs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0388" y="1808163"/>
            <a:ext cx="2176462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 descr="https://avatars.mds.yandex.net/i?id=355b7731096783b0d60f584e8768a4986ed8a86a-9226569-images-thumbs&amp;n=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0550" y="3389313"/>
            <a:ext cx="2619375" cy="232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6" descr="https://avatars.mds.yandex.net/i?id=8d7ab6fea50357645290f9baec11bbe4d16cbcde-10595433-images-thumbs&amp;n=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02150" y="5056188"/>
            <a:ext cx="2590800" cy="18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125"/>
            <a:ext cx="10515600" cy="1325563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/>
              <a:t>Структура заданий</a:t>
            </a:r>
            <a:r>
              <a:rPr lang="ru-RU" sz="4400" dirty="0"/>
              <a:t>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b="1" dirty="0" smtClean="0"/>
              <a:t>естественно-научной </a:t>
            </a:r>
            <a:r>
              <a:rPr lang="ru-RU" sz="4400" b="1" dirty="0"/>
              <a:t>грамотности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Контексты: 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личностный, локальный (национальный), глобальный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Контексты требуют от человека проявление 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компитентности</a:t>
            </a:r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Копитентности</a:t>
            </a: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научно 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объяснять явления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;                              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оценивать и разрабатывать 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научное исследование;                 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интерпретировать данные и доказательства 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научно</a:t>
            </a:r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863" y="214313"/>
            <a:ext cx="8766175" cy="1320800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/>
              <a:t>Перечень компетентностей и познавательных действий для разработки заданий по оценке </a:t>
            </a:r>
            <a:r>
              <a:rPr lang="ru-RU" b="1" dirty="0" smtClean="0"/>
              <a:t>ЕНГ </a:t>
            </a:r>
            <a:r>
              <a:rPr lang="ru-RU" b="1" dirty="0"/>
              <a:t>в 7–9-х классах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038" y="2160588"/>
            <a:ext cx="8602662" cy="4581525"/>
          </a:xfrm>
        </p:spPr>
        <p:txBody>
          <a:bodyPr rtlCol="0"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1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Научное </a:t>
            </a:r>
            <a:r>
              <a:rPr lang="ru-RU" sz="21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объяснение явлений</a:t>
            </a:r>
            <a:r>
              <a:rPr lang="ru-RU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Применить естественнонаучные знания для анализа ситуации/проблемы.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Выбрать модель, лежащую в основе объяснения.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3. Выбрать объяснение, наиболее полно отражающее описанные процессы.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4. Создать объяснение, указав несколько причинно-следственных связей.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5. Выбрать возможный прогноз и аргументировать выбор.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6. Сделать прогноз на основании предложенного объяснения процесса.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7. Привести примеры возможного применения естественнонаучного знания для общества.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563" y="3175"/>
            <a:ext cx="8958262" cy="1320800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/>
              <a:t>Перечень компетентностей и познавательных действий для разработки заданий по оценке ЕНГ в 7–9-х классах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525" y="1781175"/>
            <a:ext cx="9675813" cy="4960938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19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Понимание особенностей естественнонаучного исследования</a:t>
            </a:r>
            <a:endParaRPr lang="ru-RU" sz="19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Различать вопросы, которые возможно исследовать методами естественных наук..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Распознавать гипотезу </a:t>
            </a:r>
            <a:r>
              <a:rPr lang="ru-RU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(предположение), на </a:t>
            </a: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проверку которой направлено данное исследование.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3. Оценить предложенный способ проведения исследования/план исследования.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4. Интерпретировать результаты исследований/находить информацию в данных, подтверждающую выводы.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5. Сделать выводы по предложенным результатам исследования.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6. Оценить способ, который используется для обеспечения надёжности данных и достоверности объяснений.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7. Предложить способ увеличения точности получаемых в исследовании данных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482</TotalTime>
  <Words>1296</Words>
  <Application>Microsoft Office PowerPoint</Application>
  <PresentationFormat>Произвольный</PresentationFormat>
  <Paragraphs>136</Paragraphs>
  <Slides>26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26</vt:i4>
      </vt:variant>
    </vt:vector>
  </HeadingPairs>
  <TitlesOfParts>
    <vt:vector size="35" baseType="lpstr">
      <vt:lpstr>Trebuchet MS</vt:lpstr>
      <vt:lpstr>Arial</vt:lpstr>
      <vt:lpstr>Wingdings 3</vt:lpstr>
      <vt:lpstr>Calibri</vt:lpstr>
      <vt:lpstr>Times New Roman</vt:lpstr>
      <vt:lpstr>Грань</vt:lpstr>
      <vt:lpstr>Грань</vt:lpstr>
      <vt:lpstr>Грань</vt:lpstr>
      <vt:lpstr>Грань</vt:lpstr>
      <vt:lpstr>Задания на формирование естественно-научной грамотности на уроках химии </vt:lpstr>
      <vt:lpstr>Что подразумевается под  «естественно-научной грамотностью»? </vt:lpstr>
      <vt:lpstr>Естеcтвеннонаучно-грамотный человек обладает компетенциями:  </vt:lpstr>
      <vt:lpstr>Слайд 4</vt:lpstr>
      <vt:lpstr>        Инструментарий PISA</vt:lpstr>
      <vt:lpstr>Контексты заданий</vt:lpstr>
      <vt:lpstr>Структура заданий  естественно-научной грамотности </vt:lpstr>
      <vt:lpstr>Перечень компетентностей и познавательных действий для разработки заданий по оценке ЕНГ в 7–9-х классах </vt:lpstr>
      <vt:lpstr>Перечень компетентностей и познавательных действий для разработки заданий по оценке ЕНГ в 7–9-х классах </vt:lpstr>
      <vt:lpstr>Перечень компетентностей и познавательных действий для разработки заданий по оценке ЕНГ в 7–9-х классах </vt:lpstr>
      <vt:lpstr>Познавательные уровни </vt:lpstr>
      <vt:lpstr>Познавательные уровни </vt:lpstr>
      <vt:lpstr>Познавательные уровни </vt:lpstr>
      <vt:lpstr>Отбор содержания</vt:lpstr>
      <vt:lpstr>Компетенции</vt:lpstr>
      <vt:lpstr>8 класс                            Задание №1</vt:lpstr>
      <vt:lpstr>8 Класс                           Задание №2</vt:lpstr>
      <vt:lpstr>9 Класс                                    Задание №1</vt:lpstr>
      <vt:lpstr>9 Класс                                  Задание №2</vt:lpstr>
      <vt:lpstr>Модель задания по ЕНГ в формате исследования PISA 8 класс Поваренная соль</vt:lpstr>
      <vt:lpstr>Модель задания по ЕНГ в формате исследования PISA 8 класс Поваренная соль</vt:lpstr>
      <vt:lpstr>Модель задания по ЕНГ в формате исследования PISA 8 класс Вездесущий иод </vt:lpstr>
      <vt:lpstr>Модель задания по ЕНГ в формате исследования PISA 9 класс Полезная медь </vt:lpstr>
      <vt:lpstr>Задача с экологическим содержанием</vt:lpstr>
      <vt:lpstr>Учебное исследование</vt:lpstr>
      <vt:lpstr> Спасибо за внимание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Задания на формирование естественно-научной грамотности на уроках химии </dc:title>
  <dc:creator>Админ</dc:creator>
  <cp:lastModifiedBy>Танюша</cp:lastModifiedBy>
  <cp:revision>25</cp:revision>
  <dcterms:created xsi:type="dcterms:W3CDTF">2023-10-23T07:40:20Z</dcterms:created>
  <dcterms:modified xsi:type="dcterms:W3CDTF">2023-10-25T21:25:22Z</dcterms:modified>
</cp:coreProperties>
</file>