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4" r:id="rId9"/>
    <p:sldId id="266" r:id="rId10"/>
    <p:sldId id="262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57566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3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365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79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0303297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13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5056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361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70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40137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023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62063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3ACCCD-297A-B69E-6477-1F4A915150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2" y="2613679"/>
            <a:ext cx="10318418" cy="1373208"/>
          </a:xfrm>
        </p:spPr>
        <p:txBody>
          <a:bodyPr/>
          <a:lstStyle/>
          <a:p>
            <a:r>
              <a:rPr lang="ru-RU" sz="2800" dirty="0"/>
              <a:t>ПРИМЕНЕНИЕ ЗАДАНИЙ  ВПР НА РАЗНЫХ ЭТАПАХ УРОКА. ЦЕЛЕСООБРАЗНОСТЬ ИХ ВЫБОРА. 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CCF9A14-F331-9EFC-ADA2-18F649E004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979197"/>
            <a:ext cx="8045373" cy="466870"/>
          </a:xfrm>
        </p:spPr>
        <p:txBody>
          <a:bodyPr>
            <a:normAutofit/>
          </a:bodyPr>
          <a:lstStyle/>
          <a:p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92092" y="575096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Подготовил: учитель биологии и географии МБОУ «</a:t>
            </a:r>
            <a:r>
              <a:rPr lang="ru-RU" dirty="0" err="1"/>
              <a:t>Молодежненской</a:t>
            </a:r>
            <a:r>
              <a:rPr lang="ru-RU" dirty="0"/>
              <a:t> школы №2»</a:t>
            </a:r>
          </a:p>
          <a:p>
            <a:pPr algn="ctr"/>
            <a:r>
              <a:rPr lang="ru-RU" dirty="0" err="1"/>
              <a:t>Гореликова</a:t>
            </a:r>
            <a:r>
              <a:rPr lang="ru-RU" dirty="0"/>
              <a:t> Полина </a:t>
            </a:r>
            <a:r>
              <a:rPr lang="ru-RU" dirty="0" err="1"/>
              <a:t>Арсентьена</a:t>
            </a:r>
            <a:r>
              <a:rPr lang="ru-RU" dirty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84515" y="2324923"/>
            <a:ext cx="10215154" cy="1950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39292" y="2417227"/>
            <a:ext cx="6705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3200" dirty="0" smtClean="0">
                <a:solidFill>
                  <a:srgbClr val="000000"/>
                </a:solidFill>
                <a:latin typeface="Arial"/>
                <a:cs typeface="Arial"/>
              </a:rPr>
              <a:t>Реализация </a:t>
            </a:r>
            <a:r>
              <a:rPr lang="ru-RU" sz="3200" dirty="0">
                <a:solidFill>
                  <a:srgbClr val="000000"/>
                </a:solidFill>
                <a:latin typeface="Arial"/>
                <a:cs typeface="Arial"/>
              </a:rPr>
              <a:t>требований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cs typeface="Arial"/>
              </a:rPr>
              <a:t>ФГОС  </a:t>
            </a:r>
            <a:r>
              <a:rPr lang="ru-RU" sz="3200" dirty="0">
                <a:solidFill>
                  <a:srgbClr val="000000"/>
                </a:solidFill>
                <a:latin typeface="Arial"/>
                <a:cs typeface="Arial"/>
              </a:rPr>
              <a:t>по формированию функциональной грамотности 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val="3952644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80710" y="1990261"/>
            <a:ext cx="9291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1416" y="4403412"/>
            <a:ext cx="8438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74276" y="151620"/>
            <a:ext cx="7828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Математическая грамотность (географическая конкретика)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80710" y="886274"/>
            <a:ext cx="7159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Суть: Расчёт расстояний, уклонов, амплитуд, плотности населения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78169" y="1749163"/>
            <a:ext cx="7315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Пример (ВПР 5 класс): </a:t>
            </a:r>
          </a:p>
          <a:p>
            <a:r>
              <a:rPr lang="ru-RU" dirty="0" smtClean="0"/>
              <a:t>Определите </a:t>
            </a:r>
            <a:r>
              <a:rPr lang="ru-RU" dirty="0"/>
              <a:t>протяжённость (в километрах) Атлантического океана по экватору, если известно, что экватор пересекает восточное побережье Южной Америки в точке с координатами 0° ш. 50° з. д. и западное побережье Африки в точке с координатами 0° ш. 9° в. д. Длина дуги 1° экватора равна 111,3 км. Запишите решение задачи.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43000" y="4876800"/>
            <a:ext cx="594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  Рассчитаем протяженность по экватору в градусах: 2.  Переведем градусы в километры: 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391" y="3619055"/>
            <a:ext cx="4450384" cy="296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99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8798" y="492035"/>
            <a:ext cx="10422748" cy="4862480"/>
          </a:xfrm>
        </p:spPr>
        <p:txBody>
          <a:bodyPr>
            <a:noAutofit/>
          </a:bodyPr>
          <a:lstStyle/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r>
              <a:rPr lang="ru-RU" sz="1600" b="1" i="1" kern="0" dirty="0">
                <a:solidFill>
                  <a:srgbClr val="000000"/>
                </a:solidFill>
                <a:latin typeface="Arial"/>
                <a:cs typeface="Arial"/>
              </a:rPr>
              <a:t>Чек-лист: «Математическая грамотность на уроке географии</a:t>
            </a:r>
            <a:r>
              <a:rPr lang="ru-RU" sz="1600" kern="0" dirty="0">
                <a:solidFill>
                  <a:srgbClr val="000000"/>
                </a:solidFill>
                <a:latin typeface="Arial"/>
                <a:cs typeface="Arial"/>
              </a:rPr>
              <a:t>»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Arial"/>
                <a:cs typeface="Arial"/>
              </a:rPr>
              <a:t>Работа с масштабом: я даю задания на расчёт реальных расстояний по карте (например: «Сколько километров от Москвы до Санкт-Петербурга, если масштаб 1:10 000 000?»).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endParaRPr lang="ru-RU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Arial"/>
                <a:cs typeface="Arial"/>
              </a:rPr>
              <a:t>Вычисление температурных амплитуд: я учу рассчитывать годовую и суточную амплитуду температур по </a:t>
            </a:r>
            <a:r>
              <a:rPr lang="ru-RU" sz="1600" kern="0" dirty="0" err="1">
                <a:solidFill>
                  <a:srgbClr val="000000"/>
                </a:solidFill>
                <a:latin typeface="Arial"/>
                <a:cs typeface="Arial"/>
              </a:rPr>
              <a:t>климатограмме</a:t>
            </a:r>
            <a:r>
              <a:rPr lang="ru-RU" sz="1600" kern="0" dirty="0">
                <a:solidFill>
                  <a:srgbClr val="000000"/>
                </a:solidFill>
                <a:latin typeface="Arial"/>
                <a:cs typeface="Arial"/>
              </a:rPr>
              <a:t> или таблице данных.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endParaRPr lang="ru-RU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Arial"/>
                <a:cs typeface="Arial"/>
              </a:rPr>
              <a:t>Расчёт уклонов и высот: я предлагаю определить перепад высот между двумя точками на карте и рассчитать уклон реки (например: «На сколько метров река падает на 1 км пути?»).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endParaRPr lang="ru-RU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Arial"/>
                <a:cs typeface="Arial"/>
              </a:rPr>
              <a:t>Проценты и доли в географии: я даю задачи на расчёт доли населения, площади территории или природных ресурсов (например: «Какой процент территории России занимает тайга?»).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endParaRPr lang="ru-RU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FontTx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Arial"/>
                <a:cs typeface="Arial"/>
              </a:rPr>
              <a:t>Интерпретация диаграмм и графиков: я учу читать столбчатые и круговые диаграммы, а также переводить данные из таблицы в график и делать на его основе выводы.</a:t>
            </a:r>
          </a:p>
          <a:p>
            <a:pPr marL="0" indent="0">
              <a:buNone/>
            </a:pPr>
            <a:endParaRPr lang="ru-RU" sz="2800" b="1" dirty="0" smtClean="0"/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5267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4592" y="910047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74332" y="290119"/>
            <a:ext cx="5095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Г. Финансовая грамотность  на уроках географии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2809" y="2026228"/>
            <a:ext cx="101551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Финансовая грамотность — это не только «как копить деньги» или «что такое кредит». Это:</a:t>
            </a:r>
          </a:p>
          <a:p>
            <a:endParaRPr lang="ru-RU" dirty="0"/>
          </a:p>
          <a:p>
            <a:r>
              <a:rPr lang="ru-RU" dirty="0"/>
              <a:t>Умение оценивать риски (природные, экономические, логистические)</a:t>
            </a:r>
          </a:p>
          <a:p>
            <a:endParaRPr lang="ru-RU" dirty="0"/>
          </a:p>
          <a:p>
            <a:r>
              <a:rPr lang="ru-RU" dirty="0"/>
              <a:t>Понимание ценности ресурсов (вода, лес, полезные ископаемые, энергия)</a:t>
            </a:r>
          </a:p>
          <a:p>
            <a:endParaRPr lang="ru-RU" dirty="0"/>
          </a:p>
          <a:p>
            <a:r>
              <a:rPr lang="ru-RU" dirty="0"/>
              <a:t>Навык принятия решений (где жить, что производить, куда вкладывать)</a:t>
            </a:r>
          </a:p>
          <a:p>
            <a:endParaRPr lang="ru-RU" dirty="0"/>
          </a:p>
          <a:p>
            <a:r>
              <a:rPr lang="ru-RU" dirty="0"/>
              <a:t>➡ География даёт уникальную возможность: связать природные условия с экономикой региона, страны, семьи.</a:t>
            </a:r>
          </a:p>
          <a:p>
            <a:endParaRPr lang="ru-RU" dirty="0"/>
          </a:p>
          <a:p>
            <a:r>
              <a:rPr lang="ru-RU" dirty="0"/>
              <a:t>Ключевой вопрос ФГОС:</a:t>
            </a:r>
          </a:p>
          <a:p>
            <a:r>
              <a:rPr lang="ru-RU" dirty="0"/>
              <a:t>«Как климат, рельеф и реки влияют на бюджет страны и кошелёк человека?»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7598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49531" y="4273621"/>
            <a:ext cx="10424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95369" y="2329963"/>
            <a:ext cx="10178322" cy="359359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392" y="388638"/>
            <a:ext cx="861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satMod val="200000"/>
                  </a:schemeClr>
                </a:solidFill>
              </a:rPr>
              <a:t>Как составить задание по финансовой грамотности на уроке географии (простые вопросы) 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798098"/>
              </p:ext>
            </p:extLst>
          </p:nvPr>
        </p:nvGraphicFramePr>
        <p:xfrm>
          <a:off x="3313611" y="1282700"/>
          <a:ext cx="60960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Вместо стандартного вопроса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Спросите про деньги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Почему Волга судоходна?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Почему перевозить грузы по Волге дешевле, чем по Енисею?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Чем отличается климат Испании и Норвегии?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Где дороже строить дома — в Испании или Норвегии? Почему?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Назовите горы Евразии.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горах тяжело строить дороги. Как это влияет на цены на продукты в горных посёлках?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Перечислите природные зоны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какой природной зоне выгоднее всего заниматься сельским хозяйством? А невыгодно?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279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087569" y="2956004"/>
            <a:ext cx="103642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923192" y="413239"/>
            <a:ext cx="8335108" cy="589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5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Чек-лист для учителя географии (по финансовой грамотности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моей теме есть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ресурс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(полезные ископаемые, вода, лес, земля) — обсуждаю их 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цену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ограниченность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моей теме есть 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опасные явления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(наводнения, засухи, морозы) — обсуждаю 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потери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моей теме есть 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и логистика 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— обсуждаю 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доставки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ru-RU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моей теме есть 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стра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ны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— обсуждаю 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разницу в ценах, зарплатах, налогах.</a:t>
            </a:r>
            <a:b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Я задаю вопрос: 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«Сколько это стоит?»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«Кто платит?»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как минимум 1 раз за урок.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709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3048" y="1169376"/>
            <a:ext cx="8708760" cy="478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94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132A6BC-0E19-39CC-3FB3-134F56DDD1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                                 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5362194-6FD3-27B1-24C6-FC45E2A78217}"/>
              </a:ext>
            </a:extLst>
          </p:cNvPr>
          <p:cNvSpPr txBox="1"/>
          <p:nvPr/>
        </p:nvSpPr>
        <p:spPr>
          <a:xfrm>
            <a:off x="2846531" y="332889"/>
            <a:ext cx="8702643" cy="485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.</a:t>
            </a:r>
            <a:endParaRPr lang="ru-R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A964241-36B4-B568-9D34-5167175E96A4}"/>
              </a:ext>
            </a:extLst>
          </p:cNvPr>
          <p:cNvSpPr txBox="1"/>
          <p:nvPr/>
        </p:nvSpPr>
        <p:spPr>
          <a:xfrm>
            <a:off x="3048754" y="2437305"/>
            <a:ext cx="8938033" cy="420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.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083052" y="1873624"/>
            <a:ext cx="8597960" cy="46950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b="1" i="0" kern="1200" cap="all" spc="4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 smtClean="0"/>
              <a:t>«</a:t>
            </a:r>
            <a:r>
              <a:rPr lang="ru-RU" sz="2800" dirty="0" smtClean="0">
                <a:latin typeface="Bahnschrift SemiBold SemiConden" panose="020B0502040204020203" pitchFamily="34" charset="0"/>
              </a:rPr>
              <a:t>Функционально грамотный человек — это тот, кто способен использовать все постоянно приобретаемые в течение жизни знания, умения и навыки для решения максимально широкого диапазона жизненных задач</a:t>
            </a:r>
            <a:r>
              <a:rPr lang="ru-RU" sz="2800" dirty="0" smtClean="0"/>
              <a:t>»                             </a:t>
            </a:r>
          </a:p>
          <a:p>
            <a:pPr algn="ctr"/>
            <a:endParaRPr lang="ru-RU" sz="2800" dirty="0" smtClean="0"/>
          </a:p>
          <a:p>
            <a:pPr algn="r"/>
            <a:r>
              <a:rPr lang="ru-RU" sz="2800" dirty="0" smtClean="0"/>
              <a:t>(А. Леонтьев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77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AADDFC0-4408-1D7A-BA04-11B35B0EA753}"/>
              </a:ext>
            </a:extLst>
          </p:cNvPr>
          <p:cNvSpPr txBox="1"/>
          <p:nvPr/>
        </p:nvSpPr>
        <p:spPr>
          <a:xfrm>
            <a:off x="1004935" y="197608"/>
            <a:ext cx="10592555" cy="4110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 smtClean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  </a:t>
            </a:r>
            <a:endParaRPr lang="ru-RU" sz="2000" kern="100" dirty="0">
              <a:effectLst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1F6A118-5167-EB77-734C-DACBD8A5B854}"/>
              </a:ext>
            </a:extLst>
          </p:cNvPr>
          <p:cNvSpPr txBox="1"/>
          <p:nvPr/>
        </p:nvSpPr>
        <p:spPr>
          <a:xfrm>
            <a:off x="1136819" y="115890"/>
            <a:ext cx="10674034" cy="112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Обновлённый ФГОС (2021 г.) сделал функциональную грамотность не просто «хорошей идеей», а обязательным результатом обучения. В документе прямо указаны направления:</a:t>
            </a:r>
            <a:endParaRPr lang="ru-RU" sz="20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80692" y="1821902"/>
            <a:ext cx="78867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Математическая грамотность</a:t>
            </a: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2000" b="1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Читательская грамотность</a:t>
            </a: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2000" b="1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Естественно-научная грамотность</a:t>
            </a: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2000" b="1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Финансовая грамотность</a:t>
            </a: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2000" b="1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Глобальные компетенции</a:t>
            </a: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2000" b="1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Креативное мышле</a:t>
            </a:r>
            <a:r>
              <a:rPr lang="ru-RU" b="1" kern="0" dirty="0">
                <a:solidFill>
                  <a:srgbClr val="000000"/>
                </a:solidFill>
                <a:latin typeface="Arial"/>
                <a:cs typeface="Arial"/>
              </a:rPr>
              <a:t>ние</a:t>
            </a:r>
          </a:p>
        </p:txBody>
      </p:sp>
    </p:spTree>
    <p:extLst>
      <p:ext uri="{BB962C8B-B14F-4D97-AF65-F5344CB8AC3E}">
        <p14:creationId xmlns:p14="http://schemas.microsoft.com/office/powerpoint/2010/main" val="1626652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2A6D562-5F0A-92EA-67A6-3ADEA778DDFB}"/>
              </a:ext>
            </a:extLst>
          </p:cNvPr>
          <p:cNvSpPr txBox="1"/>
          <p:nvPr/>
        </p:nvSpPr>
        <p:spPr>
          <a:xfrm>
            <a:off x="3247176" y="1837785"/>
            <a:ext cx="7176984" cy="387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18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ru-RU" sz="3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2866292" y="1463071"/>
            <a:ext cx="6705600" cy="1524000"/>
          </a:xfrm>
          <a:prstGeom prst="rect">
            <a:avLst/>
          </a:prstGeom>
          <a:gradFill>
            <a:gsLst>
              <a:gs pos="0">
                <a:srgbClr val="BBE0E3">
                  <a:lumMod val="5000"/>
                  <a:lumOff val="95000"/>
                </a:srgbClr>
              </a:gs>
              <a:gs pos="74000">
                <a:srgbClr val="BBE0E3">
                  <a:lumMod val="45000"/>
                  <a:lumOff val="55000"/>
                </a:srgbClr>
              </a:gs>
              <a:gs pos="83000">
                <a:srgbClr val="BBE0E3">
                  <a:lumMod val="45000"/>
                  <a:lumOff val="55000"/>
                </a:srgbClr>
              </a:gs>
              <a:gs pos="100000">
                <a:srgbClr val="BBE0E3">
                  <a:lumMod val="30000"/>
                  <a:lumOff val="7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География  идеальный полигон для функциональной грамотности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391" y="3852497"/>
            <a:ext cx="4771409" cy="267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504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5E9BA0-22BF-57B7-D39B-B02950BDC6A9}"/>
              </a:ext>
            </a:extLst>
          </p:cNvPr>
          <p:cNvSpPr txBox="1"/>
          <p:nvPr/>
        </p:nvSpPr>
        <p:spPr>
          <a:xfrm>
            <a:off x="995358" y="442038"/>
            <a:ext cx="10474859" cy="387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kern="10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Виды функциональной грамотности на уроках географии (7 класс)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B46161D-6A30-379E-1254-067ADC9644F5}"/>
              </a:ext>
            </a:extLst>
          </p:cNvPr>
          <p:cNvSpPr txBox="1"/>
          <p:nvPr/>
        </p:nvSpPr>
        <p:spPr>
          <a:xfrm>
            <a:off x="175876" y="456863"/>
            <a:ext cx="11479794" cy="538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kern="100" dirty="0" smtClean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ru-RU" sz="2800" kern="100" dirty="0">
              <a:effectLst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1093176" y="1699846"/>
            <a:ext cx="72390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А. Естественно-научная грамотность (главная для географа)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Суть: Объяснять явления природы, делать прогнозы, аргументировать.: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Ситуация: Туристическая группа планирует поход в Гималаи на неделю (высота 3500 м). Июль. Задание к картам и климатограммам: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Какая температура будет ночью? (Работа с высотной поясностью).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Почему нельзя ставить палатку в русле пересохшей реки? (Связь с муссонами — внезапное наводнение).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Какие три вещи обязательно взять, кроме еды? (Тёплая куртка + солнцезащитные очки + лекарства).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Вывод (что оцениваем): Умеет ли ученик перенести знания о климате и рельефе в безопасность жизни.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7420" y="4677507"/>
            <a:ext cx="3133661" cy="199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344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382385"/>
            <a:ext cx="10178322" cy="5833777"/>
          </a:xfrm>
        </p:spPr>
        <p:txBody>
          <a:bodyPr>
            <a:normAutofit fontScale="55000" lnSpcReduction="2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i="1" dirty="0">
                <a:solidFill>
                  <a:schemeClr val="tx1"/>
                </a:solidFill>
              </a:rPr>
              <a:t>Чек-лист: «Естественно-научная грамотность на уроке географии»</a:t>
            </a: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Объяснение явлений: я даю задания, где ученик не просто называет природный процесс, а объясняет его причину (например: «Почему в горах холоднее, чем у подножия?»).</a:t>
            </a:r>
          </a:p>
          <a:p>
            <a:pPr algn="just"/>
            <a:endParaRPr lang="ru-RU" sz="3200" b="1" dirty="0">
              <a:solidFill>
                <a:schemeClr val="tx1"/>
              </a:solidFill>
            </a:endParaRP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Работа с гипотезами: я предлагаю ученикам выдвинуть предположение о том, что произойдёт в природе при изменении одного из условий (например: «Что случится с рекой, если вырубить лес по берегам?»).</a:t>
            </a:r>
          </a:p>
          <a:p>
            <a:pPr algn="just"/>
            <a:endParaRPr lang="ru-RU" sz="3200" b="1" dirty="0">
              <a:solidFill>
                <a:schemeClr val="tx1"/>
              </a:solidFill>
            </a:endParaRP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Анализ данных наблюдений: я использую реальные таблицы и графики (температуры, осадков, расхода воды) и спрашиваю: «Какие выводы можно сделать из этих цифр?».</a:t>
            </a:r>
          </a:p>
          <a:p>
            <a:pPr algn="just"/>
            <a:endParaRPr lang="ru-RU" sz="3200" b="1" dirty="0">
              <a:solidFill>
                <a:schemeClr val="tx1"/>
              </a:solidFill>
            </a:endParaRP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Прогнозирование последствий: я прошу предсказать, как изменится природный объект под влиянием человека или климата (например: «Что будет с ледниками, если средняя температура вырастет на 2°C?»).</a:t>
            </a:r>
          </a:p>
          <a:p>
            <a:pPr algn="just"/>
            <a:endParaRPr lang="ru-RU" sz="3200" b="1" dirty="0">
              <a:solidFill>
                <a:schemeClr val="tx1"/>
              </a:solidFill>
            </a:endParaRP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Оценка достоверности информации: я учу отличать научно обоснованный вывод от бытового мифа (например: «Почему утверждение "Почва везде одинаковая" — неверно с научной точки зрения?»).</a:t>
            </a:r>
          </a:p>
          <a:p>
            <a:pPr marL="0" indent="0" algn="just">
              <a:buNone/>
            </a:pPr>
            <a:endParaRPr lang="ru-RU" sz="3200" b="1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43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467" y="-363126"/>
            <a:ext cx="10181202" cy="359695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60023" y="4904310"/>
            <a:ext cx="7733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56692" y="230750"/>
            <a:ext cx="8821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Б. Читательская грамотность (работа с текстовым  материалом,  ВПР 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40428" y="962017"/>
            <a:ext cx="7772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 период с 2008 по 2010 год на озере Байкал проводились глубоководные исследования с участием отечественных обитаемых аппаратов «Мир-1» и «Мир-2». В результате только за первые два года исследований глубоководные аппараты совершили более 120 погружений в акватории Байкала. Результатом стало открытие полей газогидратов  — «топлива будущего». Исследователи изучили </a:t>
            </a:r>
            <a:r>
              <a:rPr lang="ru-RU" sz="1600" dirty="0" err="1"/>
              <a:t>нефтепроявления</a:t>
            </a:r>
            <a:r>
              <a:rPr lang="ru-RU" sz="1600" dirty="0"/>
              <a:t> на дне озера, древние террасы, позволяющие более точно определить возраст Байкала, обнаружили неизвестных представителей местной фауны. Завершающие погружения в 2010 году прошли в районе берегового склона </a:t>
            </a:r>
            <a:r>
              <a:rPr lang="ru-RU" sz="1600" dirty="0" err="1"/>
              <a:t>Кругобайкальской</a:t>
            </a:r>
            <a:r>
              <a:rPr lang="ru-RU" sz="1600" dirty="0"/>
              <a:t> железной дороги. Именно у КБЖД, как сокращенно называют этот участок Транссибирской магистрали, в 2009 году были обнаружены фрагменты вагона и ящики с патронами времен Гражданской войны. Согласно легенде, там может находиться так называемое «Золото Колчака»  — поезд с отступавшими на восток войсками белого адмирала потерпел крушение, и ценный груз погрузился в озеро. В заключительных погружениях принял участие буддийский священник и представитель руководства Фонда содействия сохранению озера Байкал. Озеро Байкал, с максимальной глубиной 1642 метра, является самым глубоким озером как в России, так и в мире</a:t>
            </a:r>
            <a:r>
              <a:rPr lang="ru-RU" sz="1600" dirty="0" smtClean="0"/>
              <a:t>.</a:t>
            </a:r>
          </a:p>
          <a:p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Почему </a:t>
            </a:r>
            <a:r>
              <a:rPr lang="ru-RU" sz="1600" dirty="0"/>
              <a:t>озеро Байкал имеет такую большую глубину по сравнению с другими озерами России?</a:t>
            </a:r>
          </a:p>
        </p:txBody>
      </p:sp>
    </p:spTree>
    <p:extLst>
      <p:ext uri="{BB962C8B-B14F-4D97-AF65-F5344CB8AC3E}">
        <p14:creationId xmlns:p14="http://schemas.microsoft.com/office/powerpoint/2010/main" val="4085062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215" y="1578272"/>
            <a:ext cx="10181202" cy="35969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96000" y="145476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98766" y="4725629"/>
            <a:ext cx="7994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95146" y="423518"/>
            <a:ext cx="87073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Б. Читательская грамотность (работа с нетекстовым  материалом 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13741" y="1296549"/>
            <a:ext cx="780415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Суть: Извлечь информацию из карты, картинки, таблицы, спутникового снимка.</a:t>
            </a:r>
          </a:p>
          <a:p>
            <a:endParaRPr lang="ru-RU" dirty="0"/>
          </a:p>
          <a:p>
            <a:r>
              <a:rPr lang="ru-RU" dirty="0"/>
              <a:t>Пример (по теме «Внутренние воды»):</a:t>
            </a:r>
          </a:p>
          <a:p>
            <a:endParaRPr lang="ru-RU" dirty="0"/>
          </a:p>
          <a:p>
            <a:r>
              <a:rPr lang="ru-RU" dirty="0"/>
              <a:t>Дана таблица «Расход воды в реках Енисей и Волга по месяцам» (кубических метров в секунду) и текст о замерзании.</a:t>
            </a:r>
          </a:p>
          <a:p>
            <a:r>
              <a:rPr lang="ru-RU" dirty="0"/>
              <a:t>Задание (не просто прочитать цифры):</a:t>
            </a:r>
          </a:p>
          <a:p>
            <a:r>
              <a:rPr lang="ru-RU" dirty="0"/>
              <a:t>"В каком месяце на Енисее начинается ледоход и почему именно в этом месяце? Объясните знак "Предупреждение: ледяные заторы" на реке".</a:t>
            </a:r>
          </a:p>
        </p:txBody>
      </p:sp>
    </p:spTree>
    <p:extLst>
      <p:ext uri="{BB962C8B-B14F-4D97-AF65-F5344CB8AC3E}">
        <p14:creationId xmlns:p14="http://schemas.microsoft.com/office/powerpoint/2010/main" val="4242764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4630" y="4830132"/>
            <a:ext cx="9988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280139" y="193432"/>
            <a:ext cx="7971692" cy="5574322"/>
          </a:xfrm>
        </p:spPr>
        <p:txBody>
          <a:bodyPr>
            <a:noAutofit/>
          </a:bodyPr>
          <a:lstStyle/>
          <a:p>
            <a:r>
              <a:rPr lang="ru-RU" sz="1600" i="1" dirty="0">
                <a:solidFill>
                  <a:schemeClr val="tx1"/>
                </a:solidFill>
              </a:rPr>
              <a:t>Чек-лист: «Читательская грамотность на уроке географии</a:t>
            </a:r>
            <a:r>
              <a:rPr lang="ru-RU" sz="1600" dirty="0">
                <a:solidFill>
                  <a:schemeClr val="tx1"/>
                </a:solidFill>
              </a:rPr>
              <a:t>»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Работа с текстом: я даю задания не на пересказ параграфа, а на поиск конкретного ответа на жизненный вопрос (например: «Найди в тексте, почему в Индии летом идут дожди»).</a:t>
            </a: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Различение фактов и мнений: я учу учеников отличать объективные данные от оценочных суждений с помощью задания «Найди в тексте 3 факта и 1 мнение автора».</a:t>
            </a: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Чтение карт и схем: я проверяю понимание легенды карты через вопрос «Что обозначается этим цветом/значком?», а не просто «Посмотрите на карту».</a:t>
            </a: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Работа с таблицами и графиками: я использую таблицы с пропусками, которые нужно заполнить на основе текста или карты, и </a:t>
            </a:r>
            <a:r>
              <a:rPr lang="ru-RU" sz="1600" dirty="0" err="1">
                <a:solidFill>
                  <a:schemeClr val="tx1"/>
                </a:solidFill>
              </a:rPr>
              <a:t>климатограммы</a:t>
            </a:r>
            <a:r>
              <a:rPr lang="ru-RU" sz="1600" dirty="0">
                <a:solidFill>
                  <a:schemeClr val="tx1"/>
                </a:solidFill>
              </a:rPr>
              <a:t> с вопросом «В каком месяце выгоднее ехать в </a:t>
            </a:r>
            <a:r>
              <a:rPr lang="ru-RU" sz="1600" dirty="0" err="1">
                <a:solidFill>
                  <a:schemeClr val="tx1"/>
                </a:solidFill>
              </a:rPr>
              <a:t>турпоездку</a:t>
            </a:r>
            <a:r>
              <a:rPr lang="ru-RU" sz="1600" dirty="0">
                <a:solidFill>
                  <a:schemeClr val="tx1"/>
                </a:solidFill>
              </a:rPr>
              <a:t>?».</a:t>
            </a: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Синтез информации из нескольких источников: я даю задания, где нужно объединить данные из текста и карты (например: «В тексте сказано, что река полноводна летом — покажи на карте её исток»).</a:t>
            </a:r>
          </a:p>
        </p:txBody>
      </p:sp>
    </p:spTree>
    <p:extLst>
      <p:ext uri="{BB962C8B-B14F-4D97-AF65-F5344CB8AC3E}">
        <p14:creationId xmlns:p14="http://schemas.microsoft.com/office/powerpoint/2010/main" val="1796479713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199</TotalTime>
  <Words>1103</Words>
  <Application>Microsoft Office PowerPoint</Application>
  <PresentationFormat>Широкоэкранный</PresentationFormat>
  <Paragraphs>132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Aptos</vt:lpstr>
      <vt:lpstr>Arial</vt:lpstr>
      <vt:lpstr>Bahnschrift SemiBold SemiConden</vt:lpstr>
      <vt:lpstr>Corbel</vt:lpstr>
      <vt:lpstr>Gill Sans MT</vt:lpstr>
      <vt:lpstr>Impact</vt:lpstr>
      <vt:lpstr>Times New Roman</vt:lpstr>
      <vt:lpstr>Эмблема</vt:lpstr>
      <vt:lpstr>ПРИМЕНЕНИЕ ЗАДАНИЙ  ВПР НА РАЗНЫХ ЭТАПАХ УРОКА. ЦЕЛЕСООБРАЗНОСТЬ ИХ ВЫБОРА. 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ЗАДАНИЙ  ВПР НА РАЗНЫХ ЭТАПАХ УРОКА. ЦЕЛЕСООБРАЗНОСТЬ ИХ ВЫБОРА.</dc:title>
  <dc:creator>NOVOROSSIYA</dc:creator>
  <cp:lastModifiedBy>Учетная запись Майкрософт</cp:lastModifiedBy>
  <cp:revision>14</cp:revision>
  <dcterms:created xsi:type="dcterms:W3CDTF">2025-02-17T16:10:35Z</dcterms:created>
  <dcterms:modified xsi:type="dcterms:W3CDTF">2026-04-29T17:03:56Z</dcterms:modified>
</cp:coreProperties>
</file>