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72" r:id="rId6"/>
    <p:sldId id="260" r:id="rId7"/>
    <p:sldId id="261" r:id="rId8"/>
    <p:sldId id="262" r:id="rId9"/>
    <p:sldId id="278" r:id="rId10"/>
    <p:sldId id="263" r:id="rId11"/>
    <p:sldId id="273" r:id="rId12"/>
    <p:sldId id="274" r:id="rId13"/>
    <p:sldId id="265" r:id="rId14"/>
    <p:sldId id="266" r:id="rId15"/>
    <p:sldId id="267" r:id="rId16"/>
    <p:sldId id="269" r:id="rId17"/>
    <p:sldId id="270" r:id="rId18"/>
    <p:sldId id="271" r:id="rId19"/>
    <p:sldId id="275" r:id="rId20"/>
    <p:sldId id="27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660"/>
  </p:normalViewPr>
  <p:slideViewPr>
    <p:cSldViewPr snapToGrid="0">
      <p:cViewPr varScale="1">
        <p:scale>
          <a:sx n="87" d="100"/>
          <a:sy n="87" d="100"/>
        </p:scale>
        <p:origin x="49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4/29/2026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794" y="1149532"/>
            <a:ext cx="10162903" cy="2370082"/>
          </a:xfrm>
        </p:spPr>
        <p:txBody>
          <a:bodyPr/>
          <a:lstStyle/>
          <a:p>
            <a:pPr algn="ctr"/>
            <a:r>
              <a:rPr lang="ru-RU" dirty="0"/>
              <a:t>«</a:t>
            </a:r>
            <a:r>
              <a:rPr lang="ru-RU" sz="4400" dirty="0"/>
              <a:t>Реализация требований ФГОС по формированию функциональной грамотности обучающихся»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72531" y="4777032"/>
            <a:ext cx="7766936" cy="1096899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Подготовил: </a:t>
            </a:r>
            <a:r>
              <a:rPr lang="ru-RU" dirty="0">
                <a:solidFill>
                  <a:schemeClr val="tx1"/>
                </a:solidFill>
              </a:rPr>
              <a:t>учитель географии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МБОУ «</a:t>
            </a:r>
            <a:r>
              <a:rPr lang="ru-RU" dirty="0" err="1" smtClean="0">
                <a:solidFill>
                  <a:schemeClr val="tx1"/>
                </a:solidFill>
              </a:rPr>
              <a:t>Заречненская</a:t>
            </a:r>
            <a:r>
              <a:rPr lang="ru-RU" dirty="0" smtClean="0">
                <a:solidFill>
                  <a:schemeClr val="tx1"/>
                </a:solidFill>
              </a:rPr>
              <a:t> школа им. 126 ОГББО»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Агафонова Диана Александровна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74242" y="6488668"/>
            <a:ext cx="925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2026 г.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7"/>
          <a:stretch/>
        </p:blipFill>
        <p:spPr>
          <a:xfrm>
            <a:off x="485327" y="3915854"/>
            <a:ext cx="2374408" cy="257281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65384" y="119298"/>
            <a:ext cx="7784124" cy="830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Муниципальное бюджетное общеобразовательное учреждение</a:t>
            </a:r>
          </a:p>
          <a:p>
            <a:pPr algn="ctr"/>
            <a:r>
              <a:rPr lang="ru-RU" sz="1600" dirty="0"/>
              <a:t>«</a:t>
            </a:r>
            <a:r>
              <a:rPr lang="ru-RU" sz="1600" dirty="0" err="1"/>
              <a:t>Заречненская</a:t>
            </a:r>
            <a:r>
              <a:rPr lang="ru-RU" sz="1600" dirty="0"/>
              <a:t> школа имени 126 ОГББО» </a:t>
            </a:r>
            <a:endParaRPr lang="ru-RU" sz="1600" dirty="0" smtClean="0"/>
          </a:p>
          <a:p>
            <a:pPr algn="ctr"/>
            <a:r>
              <a:rPr lang="ru-RU" sz="1600" dirty="0" smtClean="0"/>
              <a:t>Симферопольского </a:t>
            </a:r>
            <a:r>
              <a:rPr lang="ru-RU" sz="1600" dirty="0"/>
              <a:t>района Республики Крым»</a:t>
            </a:r>
          </a:p>
        </p:txBody>
      </p:sp>
    </p:spTree>
    <p:extLst>
      <p:ext uri="{BB962C8B-B14F-4D97-AF65-F5344CB8AC3E}">
        <p14:creationId xmlns:p14="http://schemas.microsoft.com/office/powerpoint/2010/main" val="7560566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530" y="314596"/>
            <a:ext cx="10373843" cy="1672046"/>
          </a:xfrm>
        </p:spPr>
        <p:txBody>
          <a:bodyPr>
            <a:normAutofit/>
          </a:bodyPr>
          <a:lstStyle/>
          <a:p>
            <a:r>
              <a:rPr lang="ru-RU" sz="2800" dirty="0"/>
              <a:t>3.Естественно-научная грамотность: </a:t>
            </a:r>
            <a:r>
              <a:rPr lang="ru-RU" sz="2800" dirty="0">
                <a:solidFill>
                  <a:schemeClr val="tx1"/>
                </a:solidFill>
              </a:rPr>
              <a:t>способность формировать мнение о явлениях и ситуациях, связанных с естественными </a:t>
            </a:r>
            <a:r>
              <a:rPr lang="ru-RU" sz="2800" dirty="0" smtClean="0">
                <a:solidFill>
                  <a:schemeClr val="tx1"/>
                </a:solidFill>
              </a:rPr>
              <a:t>процессами.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862" y="1898720"/>
            <a:ext cx="9328638" cy="384265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sz="2000" dirty="0" smtClean="0"/>
              <a:t>Под </a:t>
            </a:r>
            <a:r>
              <a:rPr lang="ru-RU" sz="2000" dirty="0"/>
              <a:t>естественнонаучной грамотностью понимают способность учеников формировать мнение о проблемах, связанных с естественными науками. Для этого важны навыки интерпретации научных данных, умение спланировать и провести исследование, объяснить явления природы , найти доказательства. </a:t>
            </a:r>
          </a:p>
          <a:p>
            <a:pPr marL="0" indent="0" algn="just">
              <a:buNone/>
            </a:pPr>
            <a:r>
              <a:rPr lang="ru-RU" sz="2000" dirty="0" smtClean="0"/>
              <a:t>	Формирование естественнонаучной грамотности происходит по следующим компетенциям:   </a:t>
            </a:r>
          </a:p>
          <a:p>
            <a:pPr algn="just"/>
            <a:r>
              <a:rPr lang="ru-RU" sz="2000" dirty="0" smtClean="0"/>
              <a:t>научное объяснение явлений;  </a:t>
            </a:r>
          </a:p>
          <a:p>
            <a:pPr algn="just"/>
            <a:r>
              <a:rPr lang="ru-RU" sz="2000" dirty="0" smtClean="0"/>
              <a:t> интерпретация научной информации; </a:t>
            </a:r>
          </a:p>
          <a:p>
            <a:pPr algn="just"/>
            <a:r>
              <a:rPr lang="ru-RU" sz="2000" dirty="0" smtClean="0"/>
              <a:t>проведение учебного исследования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6132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52017" y="331789"/>
            <a:ext cx="4809068" cy="61041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Объяснение природных и антропогенных процессов с научной точки зрения</a:t>
            </a:r>
            <a:r>
              <a:rPr lang="ru-RU" b="1" dirty="0" smtClean="0"/>
              <a:t>.</a:t>
            </a:r>
          </a:p>
          <a:p>
            <a:r>
              <a:rPr lang="ru-RU" dirty="0" smtClean="0"/>
              <a:t>Пример </a:t>
            </a:r>
            <a:r>
              <a:rPr lang="ru-RU" dirty="0"/>
              <a:t>1: «Осторожно, гололед!» (6 </a:t>
            </a:r>
            <a:r>
              <a:rPr lang="ru-RU" dirty="0" smtClean="0"/>
              <a:t>класс)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b="1" dirty="0" smtClean="0"/>
              <a:t>Ситуация</a:t>
            </a:r>
            <a:r>
              <a:rPr lang="ru-RU" b="1" dirty="0"/>
              <a:t>: </a:t>
            </a:r>
            <a:r>
              <a:rPr lang="ru-RU" dirty="0"/>
              <a:t>Вчера в городе N шел дождь, температура воздуха была +2 °С. Ночью резко похолодало до -5 °С. </a:t>
            </a:r>
            <a:r>
              <a:rPr lang="ru-RU" b="1" dirty="0"/>
              <a:t>Контекстный вопрос</a:t>
            </a:r>
            <a:r>
              <a:rPr lang="ru-RU" dirty="0"/>
              <a:t>: Почему коммунальные службы города N сегодня работают в усиленном режиме?</a:t>
            </a:r>
          </a:p>
          <a:p>
            <a:pPr marL="0" indent="0">
              <a:buNone/>
            </a:pPr>
            <a:endParaRPr lang="ru-RU" sz="1600" b="1" i="1" dirty="0" smtClean="0"/>
          </a:p>
          <a:p>
            <a:pPr marL="0" indent="0">
              <a:buNone/>
            </a:pPr>
            <a:r>
              <a:rPr lang="ru-RU" sz="1600" b="1" i="1" dirty="0" smtClean="0"/>
              <a:t>Научное </a:t>
            </a:r>
            <a:r>
              <a:rPr lang="ru-RU" sz="1600" b="1" i="1" dirty="0"/>
              <a:t>объяснение</a:t>
            </a:r>
            <a:r>
              <a:rPr lang="ru-RU" sz="1600" i="1" dirty="0"/>
              <a:t>: Вода, выпавшая на дороги в виде дождя, при отрицательной температуре перешла из жидкого состояния в твердое (кристаллизация), образовав корку льда</a:t>
            </a:r>
            <a:r>
              <a:rPr lang="ru-RU" sz="1600" i="1" dirty="0" smtClean="0"/>
              <a:t>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631" y="1103374"/>
            <a:ext cx="6081346" cy="456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919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588" y="202221"/>
            <a:ext cx="6330135" cy="6084280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2100" b="1" dirty="0"/>
              <a:t>Пример 2. «Виноград на северном склоне?» (освещённость склонов, 6 класс)</a:t>
            </a:r>
          </a:p>
          <a:p>
            <a:pPr marL="0" indent="0" algn="just">
              <a:buNone/>
            </a:pPr>
            <a:r>
              <a:rPr lang="ru-RU" sz="2100" b="1" dirty="0"/>
              <a:t>Стимул (</a:t>
            </a:r>
            <a:r>
              <a:rPr lang="ru-RU" sz="2100" b="1" dirty="0" smtClean="0"/>
              <a:t>ситуация). </a:t>
            </a:r>
            <a:r>
              <a:rPr lang="ru-RU" sz="2100" dirty="0" smtClean="0"/>
              <a:t>В </a:t>
            </a:r>
            <a:r>
              <a:rPr lang="ru-RU" sz="2100" dirty="0"/>
              <a:t>горном Крыму один фермер посадил виноград на южном склоне холма, а его сосед — на северном. При одинаковом уходе урожай у первого фермера созрел на две недели раньше и был слаще.</a:t>
            </a:r>
          </a:p>
          <a:p>
            <a:pPr marL="0" indent="0" algn="just">
              <a:buNone/>
            </a:pPr>
            <a:r>
              <a:rPr lang="ru-RU" sz="2100" b="1" dirty="0" smtClean="0"/>
              <a:t>Задание:</a:t>
            </a:r>
          </a:p>
          <a:p>
            <a:pPr marL="0" indent="0" algn="just">
              <a:buNone/>
            </a:pPr>
            <a:r>
              <a:rPr lang="ru-RU" sz="2100" b="1" dirty="0"/>
              <a:t>	</a:t>
            </a:r>
            <a:r>
              <a:rPr lang="ru-RU" sz="2100" dirty="0" smtClean="0"/>
              <a:t>1</a:t>
            </a:r>
            <a:r>
              <a:rPr lang="ru-RU" sz="2100" dirty="0"/>
              <a:t>. Объясните, почему южный склон получает больше солнечного тепла, чем северный, если солнце над горизонтом поднимается на одну и ту же высоту. </a:t>
            </a:r>
            <a:endParaRPr lang="ru-RU" sz="2100" dirty="0" smtClean="0"/>
          </a:p>
          <a:p>
            <a:pPr marL="0" indent="0" algn="just">
              <a:buNone/>
            </a:pPr>
            <a:r>
              <a:rPr lang="ru-RU" sz="2100" dirty="0" smtClean="0"/>
              <a:t>	2</a:t>
            </a:r>
            <a:r>
              <a:rPr lang="ru-RU" sz="2100" dirty="0"/>
              <a:t>. Как изменилась бы ситуация, если бы фермы находились в Южном полушарии (например, в Чили)? На какой склон там выгоднее сажать виноград?</a:t>
            </a:r>
          </a:p>
          <a:p>
            <a:pPr marL="0" indent="0" algn="just">
              <a:buNone/>
            </a:pPr>
            <a:r>
              <a:rPr lang="ru-RU" sz="2100" dirty="0" smtClean="0"/>
              <a:t>	3</a:t>
            </a:r>
            <a:r>
              <a:rPr lang="ru-RU" sz="2100" dirty="0"/>
              <a:t>. Приведите ещё один пример из жизни, где нужно учитывать экспозицию склона </a:t>
            </a:r>
            <a:r>
              <a:rPr lang="ru-RU" sz="2100" i="1" dirty="0"/>
              <a:t>(например, строительство дома или выбор места для пасеки)</a:t>
            </a:r>
            <a:r>
              <a:rPr lang="ru-RU" sz="2100" dirty="0"/>
              <a:t>.</a:t>
            </a:r>
          </a:p>
          <a:p>
            <a:pPr marL="0" indent="0" algn="just">
              <a:buNone/>
            </a:pPr>
            <a:r>
              <a:rPr lang="ru-RU" sz="2100" b="1" dirty="0" smtClean="0"/>
              <a:t>Ожидаемый </a:t>
            </a:r>
            <a:r>
              <a:rPr lang="ru-RU" sz="2100" b="1" dirty="0"/>
              <a:t>ход рассуждений:</a:t>
            </a:r>
          </a:p>
          <a:p>
            <a:pPr marL="0" indent="0" algn="just">
              <a:buNone/>
            </a:pPr>
            <a:r>
              <a:rPr lang="ru-RU" dirty="0"/>
              <a:t>	</a:t>
            </a:r>
            <a:r>
              <a:rPr lang="ru-RU" sz="1400" i="1" dirty="0" smtClean="0"/>
              <a:t>В </a:t>
            </a:r>
            <a:r>
              <a:rPr lang="ru-RU" sz="1400" i="1" dirty="0"/>
              <a:t>Северном полушарии южный склон получает почти отвесные солнечные лучи, поэтому нагревается сильнее, снег тает быстрее, почва теплее. Северный склон освещается косыми лучами, остаётся в тени </a:t>
            </a:r>
            <a:r>
              <a:rPr lang="ru-RU" sz="1400" i="1" dirty="0" smtClean="0"/>
              <a:t>дольше.</a:t>
            </a:r>
          </a:p>
          <a:p>
            <a:pPr marL="0" indent="0" algn="just">
              <a:buNone/>
            </a:pPr>
            <a:r>
              <a:rPr lang="ru-RU" sz="1400" i="1" dirty="0"/>
              <a:t>	</a:t>
            </a:r>
            <a:r>
              <a:rPr lang="ru-RU" sz="1400" i="1" dirty="0" smtClean="0"/>
              <a:t>В </a:t>
            </a:r>
            <a:r>
              <a:rPr lang="ru-RU" sz="1400" i="1" dirty="0"/>
              <a:t>Южном полушарии всё наоборот: больше тепла получает северный склон.</a:t>
            </a:r>
          </a:p>
          <a:p>
            <a:pPr marL="0" indent="0" algn="just">
              <a:buNone/>
            </a:pPr>
            <a:r>
              <a:rPr lang="ru-RU" sz="1400" i="1" dirty="0"/>
              <a:t>	</a:t>
            </a:r>
            <a:r>
              <a:rPr lang="ru-RU" sz="1400" i="1" dirty="0" smtClean="0"/>
              <a:t>Пример</a:t>
            </a:r>
            <a:r>
              <a:rPr lang="ru-RU" sz="1400" i="1" dirty="0"/>
              <a:t>: дом выгодно строить окнами на юг (в нашем полушарии), чтобы экономить отопление; ульи ставят на солнечной стороне, защищённой от холодных ветров.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38" b="2051"/>
          <a:stretch/>
        </p:blipFill>
        <p:spPr>
          <a:xfrm>
            <a:off x="6766339" y="1349618"/>
            <a:ext cx="5425661" cy="378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341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362" y="200297"/>
            <a:ext cx="8596668" cy="1320800"/>
          </a:xfrm>
        </p:spPr>
        <p:txBody>
          <a:bodyPr>
            <a:normAutofit/>
          </a:bodyPr>
          <a:lstStyle/>
          <a:p>
            <a:r>
              <a:rPr lang="ru-RU" sz="2800" dirty="0"/>
              <a:t>4.Глобальные компетенции: </a:t>
            </a:r>
            <a:r>
              <a:rPr lang="ru-RU" sz="2400" dirty="0">
                <a:solidFill>
                  <a:schemeClr val="tx1"/>
                </a:solidFill>
              </a:rPr>
              <a:t>способность самостоятельно или в группе использовать знания для решения глобальных задач.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1354" y="2028706"/>
            <a:ext cx="9495692" cy="3774217"/>
          </a:xfrm>
        </p:spPr>
        <p:txBody>
          <a:bodyPr>
            <a:noAutofit/>
          </a:bodyPr>
          <a:lstStyle/>
          <a:p>
            <a:pPr algn="just"/>
            <a:r>
              <a:rPr lang="ru-RU" sz="2300" dirty="0"/>
              <a:t>Глобальные компетенции - это способность критически рассматривать с различных точек зрения проблемы глобального характера и межкультурного взаимодействия; осознать, как культурные, религиозные, политические, расовые и иные различия могут оказывать влияние на восприятие, суждения и взгляды – наши собственные и других людей; вступать в открытое, уважительное и эффективное взаимодействие с другими людьми на основе разделяемого всеми уважения к человеческому достоинству. </a:t>
            </a:r>
          </a:p>
        </p:txBody>
      </p:sp>
    </p:spTree>
    <p:extLst>
      <p:ext uri="{BB962C8B-B14F-4D97-AF65-F5344CB8AC3E}">
        <p14:creationId xmlns:p14="http://schemas.microsoft.com/office/powerpoint/2010/main" val="3653201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125" y="240323"/>
            <a:ext cx="9750669" cy="1078523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Примеры заданий на формирование глобальных компетенций: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1076" y="1529862"/>
            <a:ext cx="8159878" cy="398291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 smtClean="0"/>
              <a:t>«</a:t>
            </a:r>
            <a:r>
              <a:rPr lang="ru-RU" sz="2400" b="1" dirty="0"/>
              <a:t>Письмо из другого климата» (7 класс</a:t>
            </a:r>
            <a:r>
              <a:rPr lang="ru-RU" sz="2400" b="1" dirty="0" smtClean="0"/>
              <a:t>)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 smtClean="0"/>
              <a:t>Задание</a:t>
            </a:r>
            <a:r>
              <a:rPr lang="ru-RU" sz="2400" b="1" dirty="0"/>
              <a:t>:</a:t>
            </a:r>
            <a:r>
              <a:rPr lang="ru-RU" sz="2400" dirty="0"/>
              <a:t> Ваш друг из Мумбаи (Индия, субэкваториальный климат) собирается прилететь к вам на Новый год в Якутск (Россия).</a:t>
            </a:r>
          </a:p>
          <a:p>
            <a:pPr marL="0" indent="0">
              <a:buNone/>
            </a:pPr>
            <a:r>
              <a:rPr lang="ru-RU" sz="2400" b="1" dirty="0" smtClean="0"/>
              <a:t>Задачи</a:t>
            </a:r>
            <a:r>
              <a:rPr lang="ru-RU" sz="2400" b="1" dirty="0"/>
              <a:t>:</a:t>
            </a:r>
          </a:p>
          <a:p>
            <a:pPr marL="0" indent="0">
              <a:buNone/>
            </a:pPr>
            <a:r>
              <a:rPr lang="ru-RU" sz="2400" dirty="0"/>
              <a:t>  1. Составьте для друга список вещей, которые нужно взять с учетом климата.</a:t>
            </a:r>
          </a:p>
          <a:p>
            <a:pPr marL="0" indent="0">
              <a:buNone/>
            </a:pPr>
            <a:r>
              <a:rPr lang="ru-RU" sz="2400" dirty="0"/>
              <a:t>  2. Опишите, как его организм может отреагировать на резкую смену температур (с +30 °С до -45 °С) и что нужно сделать, чтобы избежать </a:t>
            </a:r>
            <a:r>
              <a:rPr lang="ru-RU" sz="2400" dirty="0" smtClean="0"/>
              <a:t>обморожений.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44793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643" y="623359"/>
            <a:ext cx="9117505" cy="1337326"/>
          </a:xfrm>
        </p:spPr>
        <p:txBody>
          <a:bodyPr>
            <a:normAutofit/>
          </a:bodyPr>
          <a:lstStyle/>
          <a:p>
            <a:r>
              <a:rPr lang="ru-RU" sz="2400" dirty="0"/>
              <a:t>5.Креативное мышление: </a:t>
            </a:r>
            <a:r>
              <a:rPr lang="ru-RU" sz="2400" dirty="0">
                <a:solidFill>
                  <a:schemeClr val="tx1"/>
                </a:solidFill>
              </a:rPr>
              <a:t>способность генерировать свои и улучшать чужие идеи, предлагать эффективные решения, использовать фантазию и воображение.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960" y="2246194"/>
            <a:ext cx="8897489" cy="3776537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/>
              <a:t>Креативное мышление</a:t>
            </a:r>
            <a:r>
              <a:rPr lang="ru-RU" sz="2000" dirty="0"/>
              <a:t> — компонент функциональной грамотности, под которым понимают умение человека использовать свое воображение для выработки и совершенствования идей, формирования нового знания, решения задач, с которыми он не сталкивался раньше.  Креативное мышление это также способность генерировать свои и улучшать чужие идеи, предлагать эффективные решения, использовать фантазию и воображение, критически осмысливать свои разработки, совершенствовать их, это создание необычных и хороших решений исходной проблемы.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1767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8045"/>
            <a:ext cx="11060723" cy="1074086"/>
          </a:xfrm>
        </p:spPr>
        <p:txBody>
          <a:bodyPr>
            <a:normAutofit/>
          </a:bodyPr>
          <a:lstStyle/>
          <a:p>
            <a:r>
              <a:rPr lang="ru-RU" sz="2800" dirty="0"/>
              <a:t>6.Финансовая грамотность: </a:t>
            </a:r>
            <a:r>
              <a:rPr lang="ru-RU" sz="2400" dirty="0">
                <a:solidFill>
                  <a:schemeClr val="tx1"/>
                </a:solidFill>
              </a:rPr>
              <a:t>знакомство с базовыми понятиями и умение принимать решения для улучшения собственного благополучия.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131" y="1222131"/>
            <a:ext cx="9876449" cy="5319345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b="1" dirty="0"/>
              <a:t>«Фрукты зимой» (зависимость цены от сезона и расстояния, 5–6 </a:t>
            </a:r>
            <a:r>
              <a:rPr lang="ru-RU" b="1" dirty="0" smtClean="0"/>
              <a:t>класс) </a:t>
            </a:r>
          </a:p>
          <a:p>
            <a:pPr marL="0" indent="0" algn="just">
              <a:buNone/>
            </a:pPr>
            <a:r>
              <a:rPr lang="ru-RU" b="1" dirty="0" smtClean="0"/>
              <a:t>Ситуация:</a:t>
            </a:r>
            <a:r>
              <a:rPr lang="ru-RU" dirty="0" smtClean="0"/>
              <a:t> Зимой </a:t>
            </a:r>
            <a:r>
              <a:rPr lang="ru-RU" dirty="0"/>
              <a:t>мама отправила Петю в магазин за фруктами. Он заметил, что килограмм яблок из местного сада (Краснодарский край) стоит 95 рублей, а килограмм бананов из Эквадора — 78 рублей. Петя удивился: «Бананы плывут через океан, а яблоки растут рядом. Почему же яблоки дороже</a:t>
            </a:r>
            <a:r>
              <a:rPr lang="ru-RU" dirty="0" smtClean="0"/>
              <a:t>?»</a:t>
            </a:r>
            <a:endParaRPr lang="ru-RU" dirty="0"/>
          </a:p>
          <a:p>
            <a:pPr marL="0" indent="0" algn="just">
              <a:buNone/>
            </a:pPr>
            <a:r>
              <a:rPr lang="ru-RU" b="1" dirty="0"/>
              <a:t>Данные</a:t>
            </a:r>
            <a:r>
              <a:rPr lang="ru-RU" b="1" dirty="0" smtClean="0"/>
              <a:t>:</a:t>
            </a:r>
            <a:r>
              <a:rPr lang="ru-RU" dirty="0" smtClean="0"/>
              <a:t>  </a:t>
            </a:r>
            <a:r>
              <a:rPr lang="ru-RU" dirty="0"/>
              <a:t>Яблоки выращены летом в Краснодаре, заложены в холодильник, расходы на хранение одного килограмма — 22 рубля в месяц (хранятся 4 месяца</a:t>
            </a:r>
            <a:r>
              <a:rPr lang="ru-RU" dirty="0" smtClean="0"/>
              <a:t>). Бананы </a:t>
            </a:r>
            <a:r>
              <a:rPr lang="ru-RU" dirty="0"/>
              <a:t>доставляют морским путём из Эквадора, транспортные расходы на килограмм — 18 рублей, а себестоимость в Эквадоре — 25 руб./</a:t>
            </a:r>
            <a:r>
              <a:rPr lang="ru-RU" dirty="0" smtClean="0"/>
              <a:t>кг. Яблоки </a:t>
            </a:r>
            <a:r>
              <a:rPr lang="ru-RU" dirty="0"/>
              <a:t>в сезон (сентябрь) стоили 40 руб./</a:t>
            </a:r>
            <a:r>
              <a:rPr lang="ru-RU" dirty="0" smtClean="0"/>
              <a:t>кг.  Магазин делает наценку 20% к закупочной цене на все фрукты.</a:t>
            </a:r>
          </a:p>
          <a:p>
            <a:pPr marL="0" indent="0" algn="just">
              <a:buNone/>
            </a:pPr>
            <a:r>
              <a:rPr lang="ru-RU" b="1" dirty="0" smtClean="0"/>
              <a:t>Задания: </a:t>
            </a:r>
          </a:p>
          <a:p>
            <a:pPr marL="0" indent="0" algn="just">
              <a:buNone/>
            </a:pPr>
            <a:r>
              <a:rPr lang="ru-RU" dirty="0" smtClean="0"/>
              <a:t>1</a:t>
            </a:r>
            <a:r>
              <a:rPr lang="ru-RU" dirty="0"/>
              <a:t>. Рассчитайте, во сколько обходится магазину килограмм яблок зимой с учётом хранения (40 руб. + 4 месяца × 22 руб.).</a:t>
            </a:r>
          </a:p>
          <a:p>
            <a:pPr marL="0" indent="0" algn="just">
              <a:buNone/>
            </a:pPr>
            <a:r>
              <a:rPr lang="ru-RU" dirty="0"/>
              <a:t>2. Рассчитайте закупочную цену бананов (себестоимость + доставка).</a:t>
            </a:r>
          </a:p>
          <a:p>
            <a:pPr marL="0" indent="0" algn="just">
              <a:buNone/>
            </a:pPr>
            <a:r>
              <a:rPr lang="ru-RU" dirty="0"/>
              <a:t>3. Сравните, что магазину выгоднее продавать — яблоки или бананы, если их розничная цена такая, как увидел Петя? Объясните, почему так получается.</a:t>
            </a:r>
          </a:p>
          <a:p>
            <a:pPr marL="0" indent="0" algn="just">
              <a:buNone/>
            </a:pPr>
            <a:r>
              <a:rPr lang="ru-RU" dirty="0"/>
              <a:t>4. Какой географический фактор делает доставку бананов относительно дешёвой, несмотря на огромное расстояние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1488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557" y="407377"/>
            <a:ext cx="7652421" cy="5739316"/>
          </a:xfrm>
        </p:spPr>
      </p:pic>
    </p:spTree>
    <p:extLst>
      <p:ext uri="{BB962C8B-B14F-4D97-AF65-F5344CB8AC3E}">
        <p14:creationId xmlns:p14="http://schemas.microsoft.com/office/powerpoint/2010/main" val="15573924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482571"/>
            <a:ext cx="9886163" cy="1628503"/>
          </a:xfrm>
        </p:spPr>
        <p:txBody>
          <a:bodyPr>
            <a:normAutofit fontScale="90000"/>
          </a:bodyPr>
          <a:lstStyle/>
          <a:p>
            <a:r>
              <a:rPr lang="ru-RU" dirty="0"/>
              <a:t>7.Компьютерная грамотность: </a:t>
            </a:r>
            <a:r>
              <a:rPr lang="ru-RU" sz="2700" dirty="0">
                <a:solidFill>
                  <a:schemeClr val="tx1"/>
                </a:solidFill>
              </a:rPr>
              <a:t>умение работать с информацией в интернете, искать и анализировать данные, сегментировать их по степени достоверности, пользоваться электронными сервисами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2081" y="2600204"/>
            <a:ext cx="8596668" cy="3880773"/>
          </a:xfrm>
        </p:spPr>
        <p:txBody>
          <a:bodyPr/>
          <a:lstStyle/>
          <a:p>
            <a:r>
              <a:rPr lang="ru-RU" dirty="0" smtClean="0"/>
              <a:t>Путём создания </a:t>
            </a:r>
            <a:r>
              <a:rPr lang="ru-RU" dirty="0"/>
              <a:t>индивидуальных и групповых презентаций по темам курса. </a:t>
            </a:r>
          </a:p>
          <a:p>
            <a:r>
              <a:rPr lang="ru-RU" dirty="0"/>
              <a:t> Включение в презентацию заданий, тестов, вопросов, дидактических игр разного уровня сложности позволяет актуализировать имеющиеся у детей знания, закрепить и обобщить полученные в ходе урока сведения.  </a:t>
            </a:r>
          </a:p>
          <a:p>
            <a:r>
              <a:rPr lang="ru-RU" dirty="0"/>
              <a:t>Работа со статистической информацией и её трансформация в диаграммы и графики.  </a:t>
            </a:r>
          </a:p>
          <a:p>
            <a:r>
              <a:rPr lang="ru-RU" dirty="0"/>
              <a:t>Использование мультимедийных путеводителей и энциклопедий с интерактивными фотографиями и видеороликами.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26989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511" y="331789"/>
            <a:ext cx="8596668" cy="388077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Таким </a:t>
            </a:r>
            <a:r>
              <a:rPr lang="ru-RU" sz="2800" dirty="0" smtClean="0"/>
              <a:t>образом, </a:t>
            </a:r>
            <a:r>
              <a:rPr lang="ru-RU" sz="2800" dirty="0"/>
              <a:t>формирования функциональной грамотности на уроках географии способствует применению учащимися полученных знаний, умения и навыки для решения широкого круга жизненных задач в различных сферах деятельности человека, в общении и социальных отношений.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667" y="3182816"/>
            <a:ext cx="5118879" cy="340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069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111" y="313509"/>
            <a:ext cx="8980472" cy="1027611"/>
          </a:xfrm>
        </p:spPr>
        <p:txBody>
          <a:bodyPr/>
          <a:lstStyle/>
          <a:p>
            <a:r>
              <a:rPr lang="ru-RU" dirty="0"/>
              <a:t>Что такое функциональная грамотность?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111" y="1341120"/>
            <a:ext cx="9955832" cy="413570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800" b="1" dirty="0"/>
              <a:t>Функциональная грамотность</a:t>
            </a:r>
            <a:r>
              <a:rPr lang="ru-RU" sz="2800" dirty="0"/>
              <a:t> — это способность человека использовать приобретаемые в течение жизни знания для решения широкого диапазона жизненных задач в различных сферах человеческой деятельности, общения и социальных отношений или проще говоря, это то, насколько успешно человек применяет полученные на уроках знания в реальной </a:t>
            </a:r>
            <a:r>
              <a:rPr lang="ru-RU" sz="2800" dirty="0" smtClean="0"/>
              <a:t>жизни. </a:t>
            </a:r>
          </a:p>
          <a:p>
            <a:pPr algn="just"/>
            <a:r>
              <a:rPr lang="ru-RU" sz="2800" dirty="0" smtClean="0"/>
              <a:t>Её </a:t>
            </a:r>
            <a:r>
              <a:rPr lang="ru-RU" sz="2800" dirty="0"/>
              <a:t>смысл – в </a:t>
            </a:r>
            <a:r>
              <a:rPr lang="ru-RU" sz="2800" b="1" dirty="0" err="1"/>
              <a:t>метапредметности</a:t>
            </a:r>
            <a:r>
              <a:rPr lang="ru-RU" sz="2800" dirty="0"/>
              <a:t>, в осознанном выходе за границы конкретного </a:t>
            </a:r>
            <a:r>
              <a:rPr lang="ru-RU" sz="2800" dirty="0" smtClean="0"/>
              <a:t>предмета</a:t>
            </a:r>
            <a:r>
              <a:rPr lang="ru-RU" sz="2800" dirty="0"/>
              <a:t>, а точнее – синтезировании всех предметных знаний для решения конкретных задач.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14040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823" y="149877"/>
            <a:ext cx="9155972" cy="2687517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 smtClean="0"/>
              <a:t>Спасибо за внимание!</a:t>
            </a:r>
            <a:endParaRPr lang="ru-RU" sz="8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767" y="2837394"/>
            <a:ext cx="3897102" cy="3897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234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6552" y="279888"/>
            <a:ext cx="9996528" cy="11488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Из чего </a:t>
            </a:r>
            <a:r>
              <a:rPr lang="ru-RU" sz="4000" dirty="0"/>
              <a:t>состоит</a:t>
            </a:r>
            <a:r>
              <a:rPr lang="ru-RU" dirty="0"/>
              <a:t> функциональная </a:t>
            </a:r>
            <a:r>
              <a:rPr lang="ru-RU" dirty="0" smtClean="0"/>
              <a:t>грамотность?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540" y="968619"/>
            <a:ext cx="76200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807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363" y="182879"/>
            <a:ext cx="9172060" cy="1410789"/>
          </a:xfrm>
        </p:spPr>
        <p:txBody>
          <a:bodyPr>
            <a:normAutofit/>
          </a:bodyPr>
          <a:lstStyle/>
          <a:p>
            <a:r>
              <a:rPr lang="ru-RU" sz="2800" dirty="0"/>
              <a:t>1.Читательская грамотность</a:t>
            </a:r>
            <a:r>
              <a:rPr lang="ru-RU" sz="2800" dirty="0">
                <a:solidFill>
                  <a:schemeClr val="tx1"/>
                </a:solidFill>
              </a:rPr>
              <a:t>: способность рассуждать, делать выводы, моделировать описанные ситуации в реальной жизни.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71247"/>
            <a:ext cx="9276645" cy="1756691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Работа с текстовыми материалами на уроках географии необходима. Поскольку у учащихся формируется комплекс умений, связанных с анализом и пониманием текстов, то есть развивается «компетентность чтения». При анализе прочитанного материала формируется «компетентностью понимания», так необходимые в учёбе и жизни.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4631" y="3884129"/>
            <a:ext cx="914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90C226"/>
                </a:solidFill>
                <a:ea typeface="+mj-ea"/>
                <a:cs typeface="+mj-cs"/>
              </a:rPr>
              <a:t>Формированию читательской грамотности способствует применение учителем на уроке различных приёмов</a:t>
            </a:r>
            <a:r>
              <a:rPr lang="ru-RU" sz="3600" dirty="0">
                <a:solidFill>
                  <a:srgbClr val="90C226"/>
                </a:solidFill>
                <a:ea typeface="+mj-ea"/>
                <a:cs typeface="+mj-cs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0731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556" y="116980"/>
            <a:ext cx="9598780" cy="6222274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Восстановление текста </a:t>
            </a:r>
            <a:r>
              <a:rPr lang="ru-RU" dirty="0"/>
              <a:t>(приём работы со связным текстом, в котором пропущены </a:t>
            </a:r>
            <a:r>
              <a:rPr lang="ru-RU" dirty="0" smtClean="0"/>
              <a:t>слова).</a:t>
            </a:r>
          </a:p>
          <a:p>
            <a:pPr marL="0" indent="0">
              <a:buNone/>
            </a:pPr>
            <a:r>
              <a:rPr lang="ru-RU" sz="1600" dirty="0" smtClean="0"/>
              <a:t>Пример: </a:t>
            </a:r>
            <a:r>
              <a:rPr lang="ru-RU" sz="1600" i="1" u="sng" dirty="0" smtClean="0"/>
              <a:t>Горы </a:t>
            </a:r>
            <a:r>
              <a:rPr lang="ru-RU" sz="1600" i="1" u="sng" dirty="0"/>
              <a:t>по высоте делятся на 3 группы – низкие (500-1000м)……(1000- 2000м), …. (2000-5000</a:t>
            </a:r>
            <a:r>
              <a:rPr lang="ru-RU" sz="1600" i="1" u="sng" dirty="0" smtClean="0"/>
              <a:t>).На </a:t>
            </a:r>
            <a:r>
              <a:rPr lang="ru-RU" sz="1600" i="1" u="sng" dirty="0"/>
              <a:t>физической карте горы показаны …………. </a:t>
            </a:r>
            <a:r>
              <a:rPr lang="ru-RU" sz="1600" i="1" u="sng" dirty="0" smtClean="0"/>
              <a:t>Равнины </a:t>
            </a:r>
            <a:r>
              <a:rPr lang="ru-RU" sz="1600" i="1" u="sng" dirty="0"/>
              <a:t>по высоте делят на низменности(0-200м), ………(200-500м), …… (свыше 500метров). На физической карте равнины показаны……;</a:t>
            </a:r>
          </a:p>
          <a:p>
            <a:r>
              <a:rPr lang="ru-RU" sz="1700" b="1" dirty="0" smtClean="0"/>
              <a:t>Верные </a:t>
            </a:r>
            <a:r>
              <a:rPr lang="ru-RU" sz="1700" b="1" dirty="0"/>
              <a:t>и неверные утверждения </a:t>
            </a:r>
            <a:r>
              <a:rPr lang="ru-RU" sz="1700" dirty="0"/>
              <a:t>(выбор суждений или ответов, который  осуществляется путём соотнесения высказываний с содержанием  прочитанного или прослушанного </a:t>
            </a:r>
            <a:r>
              <a:rPr lang="ru-RU" sz="1700" dirty="0" smtClean="0"/>
              <a:t>текста</a:t>
            </a:r>
            <a:r>
              <a:rPr lang="ru-RU" sz="1700" b="1" dirty="0" smtClean="0"/>
              <a:t>) Пример </a:t>
            </a:r>
            <a:r>
              <a:rPr lang="ru-RU" sz="1700" b="1" dirty="0"/>
              <a:t>(по теме «Население и страны Южной Америки):</a:t>
            </a:r>
          </a:p>
          <a:p>
            <a:pPr marL="0" indent="0">
              <a:buNone/>
            </a:pPr>
            <a:r>
              <a:rPr lang="ru-RU" sz="1600" i="1" u="sng" dirty="0"/>
              <a:t>1. Коренные жители Южной Америки – индейцы.</a:t>
            </a:r>
          </a:p>
          <a:p>
            <a:pPr marL="0" indent="0">
              <a:buNone/>
            </a:pPr>
            <a:r>
              <a:rPr lang="ru-RU" sz="1600" i="1" u="sng" dirty="0"/>
              <a:t>2. В Южной Америке находилось могущественное государство инков с развитым хозяйством и культурой.</a:t>
            </a:r>
          </a:p>
          <a:p>
            <a:pPr marL="0" indent="0">
              <a:buNone/>
            </a:pPr>
            <a:r>
              <a:rPr lang="ru-RU" sz="1600" i="1" u="sng" dirty="0"/>
              <a:t>3. Большинство населения Южной Америки говорит на английском языке.</a:t>
            </a:r>
          </a:p>
          <a:p>
            <a:pPr marL="0" indent="0">
              <a:buNone/>
            </a:pPr>
            <a:r>
              <a:rPr lang="ru-RU" sz="1600" i="1" u="sng" dirty="0"/>
              <a:t>4</a:t>
            </a:r>
            <a:r>
              <a:rPr lang="ru-RU" sz="1600" i="1" u="sng" dirty="0" smtClean="0"/>
              <a:t>. </a:t>
            </a:r>
            <a:r>
              <a:rPr lang="ru-RU" sz="1600" i="1" u="sng" dirty="0"/>
              <a:t>Потомки от браков европейцев и индейцев – мулаты</a:t>
            </a:r>
            <a:r>
              <a:rPr lang="ru-RU" sz="1600" i="1" u="sng" dirty="0" smtClean="0"/>
              <a:t>.</a:t>
            </a:r>
          </a:p>
          <a:p>
            <a:pPr marL="0" indent="0">
              <a:buNone/>
            </a:pPr>
            <a:r>
              <a:rPr lang="ru-RU" sz="1600" b="1" i="1" dirty="0"/>
              <a:t>	</a:t>
            </a:r>
            <a:r>
              <a:rPr lang="ru-RU" sz="1600" b="1" i="1" dirty="0" smtClean="0"/>
              <a:t>Поиск и интерпретация информации.</a:t>
            </a:r>
            <a:endParaRPr lang="ru-RU" sz="1600" b="1" dirty="0" smtClean="0"/>
          </a:p>
          <a:p>
            <a:pPr marL="0" indent="0">
              <a:buNone/>
            </a:pPr>
            <a:r>
              <a:rPr lang="ru-RU" sz="1600" b="1" dirty="0" smtClean="0"/>
              <a:t>Задание</a:t>
            </a:r>
            <a:r>
              <a:rPr lang="ru-RU" sz="1600" b="1" dirty="0"/>
              <a:t>: Ученикам выдается изображение авиабилета (или скриншот бронирования).</a:t>
            </a:r>
          </a:p>
          <a:p>
            <a:pPr marL="0" indent="0">
              <a:buNone/>
            </a:pPr>
            <a:r>
              <a:rPr lang="ru-RU" sz="1600" b="1" dirty="0" smtClean="0"/>
              <a:t>Вопросы:</a:t>
            </a:r>
          </a:p>
          <a:p>
            <a:pPr>
              <a:buAutoNum type="arabicPeriod"/>
            </a:pPr>
            <a:r>
              <a:rPr lang="ru-RU" sz="1600" i="1" u="sng" dirty="0" smtClean="0"/>
              <a:t>Из </a:t>
            </a:r>
            <a:r>
              <a:rPr lang="ru-RU" sz="1600" i="1" u="sng" dirty="0"/>
              <a:t>какого города и в какой вылетает пассажир? (Поиск явной информации</a:t>
            </a:r>
            <a:r>
              <a:rPr lang="ru-RU" sz="1600" i="1" u="sng" dirty="0" smtClean="0"/>
              <a:t>).</a:t>
            </a:r>
          </a:p>
          <a:p>
            <a:pPr>
              <a:buAutoNum type="arabicPeriod"/>
            </a:pPr>
            <a:r>
              <a:rPr lang="ru-RU" sz="1600" i="1" u="sng" dirty="0" smtClean="0"/>
              <a:t> </a:t>
            </a:r>
            <a:r>
              <a:rPr lang="ru-RU" sz="1600" i="1" u="sng" dirty="0"/>
              <a:t>2. UTC+3 — что означает эта пометка в билете? Местное ли это время вылета? (Интеграция и интерпретация).</a:t>
            </a:r>
          </a:p>
          <a:p>
            <a:endParaRPr lang="ru-RU" sz="1600" i="1" u="sng" dirty="0"/>
          </a:p>
        </p:txBody>
      </p:sp>
    </p:spTree>
    <p:extLst>
      <p:ext uri="{BB962C8B-B14F-4D97-AF65-F5344CB8AC3E}">
        <p14:creationId xmlns:p14="http://schemas.microsoft.com/office/powerpoint/2010/main" val="230817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16" r="10473" b="9558"/>
          <a:stretch/>
        </p:blipFill>
        <p:spPr>
          <a:xfrm>
            <a:off x="1407096" y="934915"/>
            <a:ext cx="8211689" cy="5126824"/>
          </a:xfrm>
        </p:spPr>
      </p:pic>
    </p:spTree>
    <p:extLst>
      <p:ext uri="{BB962C8B-B14F-4D97-AF65-F5344CB8AC3E}">
        <p14:creationId xmlns:p14="http://schemas.microsoft.com/office/powerpoint/2010/main" val="382262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938" y="517322"/>
            <a:ext cx="9195625" cy="1785259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2.Математическая </a:t>
            </a:r>
            <a:r>
              <a:rPr lang="ru-RU" dirty="0" smtClean="0"/>
              <a:t>грамотность: </a:t>
            </a:r>
            <a:r>
              <a:rPr lang="ru-RU" sz="2700" dirty="0" smtClean="0">
                <a:solidFill>
                  <a:schemeClr val="tx1"/>
                </a:solidFill>
              </a:rPr>
              <a:t>способность </a:t>
            </a:r>
            <a:r>
              <a:rPr lang="ru-RU" sz="2700" dirty="0">
                <a:solidFill>
                  <a:schemeClr val="tx1"/>
                </a:solidFill>
              </a:rPr>
              <a:t>использовать знания в различных контекстах, на основе математических данных прогнозировать явления, просчитывать фактическую выгоду и принимать взвешенные </a:t>
            </a:r>
            <a:r>
              <a:rPr lang="ru-RU" sz="2700" dirty="0" smtClean="0">
                <a:solidFill>
                  <a:schemeClr val="tx1"/>
                </a:solidFill>
              </a:rPr>
              <a:t>решения.</a:t>
            </a:r>
            <a:endParaRPr lang="ru-RU" sz="27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6263" y="2781635"/>
            <a:ext cx="8978075" cy="3452112"/>
          </a:xfrm>
        </p:spPr>
        <p:txBody>
          <a:bodyPr/>
          <a:lstStyle/>
          <a:p>
            <a:pPr algn="just"/>
            <a:r>
              <a:rPr lang="ru-RU" sz="2000" dirty="0" smtClean="0"/>
              <a:t>На </a:t>
            </a:r>
            <a:r>
              <a:rPr lang="ru-RU" sz="2000" dirty="0"/>
              <a:t>уроках ученики выполняют задания, на определение расстояний  с помощью масштаба и градусной сетки, задания на составление пропорций, вычисляют амплитуду и среднегодовую температуру воздуха, строят   графики  </a:t>
            </a:r>
            <a:r>
              <a:rPr lang="ru-RU" sz="2000" dirty="0" smtClean="0"/>
              <a:t>среднесуточного </a:t>
            </a:r>
            <a:r>
              <a:rPr lang="ru-RU" sz="2000" dirty="0"/>
              <a:t>хода температур, вычисляют  давление, температуру   и  относительную влажность  воздуха. То есть, используют знания, полученные на уроках математики и применяют их при решении географических задач, с которыми они могут  и в повседневной жизни.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795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508" y="498843"/>
            <a:ext cx="9337106" cy="5708526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smtClean="0"/>
              <a:t>Задание 1</a:t>
            </a:r>
            <a:r>
              <a:rPr lang="ru-RU" sz="2000" dirty="0"/>
              <a:t>.</a:t>
            </a:r>
            <a:r>
              <a:rPr lang="ru-RU" sz="2000" dirty="0" smtClean="0"/>
              <a:t> </a:t>
            </a:r>
            <a:r>
              <a:rPr lang="ru-RU" sz="2000" dirty="0"/>
              <a:t>Определите высоту горы, если температура воздуха у её подножия +18 градусов, а на вершине 0 градусов.</a:t>
            </a:r>
          </a:p>
          <a:p>
            <a:pPr algn="just"/>
            <a:r>
              <a:rPr lang="ru-RU" sz="2000" b="1" dirty="0"/>
              <a:t> Задание </a:t>
            </a:r>
            <a:r>
              <a:rPr lang="ru-RU" sz="2000" b="1" dirty="0" smtClean="0"/>
              <a:t>2</a:t>
            </a:r>
            <a:r>
              <a:rPr lang="ru-RU" sz="2000" dirty="0" smtClean="0"/>
              <a:t>. </a:t>
            </a:r>
            <a:r>
              <a:rPr lang="ru-RU" sz="2000" dirty="0"/>
              <a:t>Определите среднюю температуру воздуха за неделю, если температура в понедельник - + 2°С, во вторник - + 4° С, в среду- -2°С, в четверг - - 3°С, в пятницу - +1° С, в субботу- + 3°С, в воскресенье- +1°С. Начертите график колебания температуры за неделю. Вычислите амплитуду колебаний температур. Подчеркните дни, когда наблюдался максимум и минимум температуры. </a:t>
            </a:r>
            <a:endParaRPr lang="ru-RU" sz="2000" dirty="0" smtClean="0"/>
          </a:p>
          <a:p>
            <a:pPr algn="just"/>
            <a:r>
              <a:rPr lang="ru-RU" sz="2000" b="1" dirty="0" smtClean="0"/>
              <a:t>Задание 3.</a:t>
            </a:r>
            <a:r>
              <a:rPr lang="ru-RU" sz="2000" dirty="0" smtClean="0"/>
              <a:t> «</a:t>
            </a:r>
            <a:r>
              <a:rPr lang="ru-RU" sz="2000" dirty="0"/>
              <a:t>Профиль рельефа» (5-6 класс</a:t>
            </a:r>
            <a:r>
              <a:rPr lang="ru-RU" sz="2000" dirty="0" smtClean="0"/>
              <a:t>). Дан </a:t>
            </a:r>
            <a:r>
              <a:rPr lang="ru-RU" sz="2000" dirty="0"/>
              <a:t>горизонтальный отрезок длиной 15 см, изображающий расстояние от точки А до точки Б на карте масштаба 1:10 </a:t>
            </a:r>
            <a:r>
              <a:rPr lang="ru-RU" sz="2000" dirty="0" smtClean="0"/>
              <a:t>000.</a:t>
            </a:r>
          </a:p>
          <a:p>
            <a:pPr marL="0" indent="0" algn="just">
              <a:buNone/>
            </a:pPr>
            <a:r>
              <a:rPr lang="ru-RU" sz="2000" dirty="0" smtClean="0"/>
              <a:t>	Вопросы:</a:t>
            </a:r>
          </a:p>
          <a:p>
            <a:pPr marL="0" indent="0" algn="just">
              <a:buNone/>
            </a:pPr>
            <a:r>
              <a:rPr lang="ru-RU" sz="2000" dirty="0" smtClean="0"/>
              <a:t>	1</a:t>
            </a:r>
            <a:r>
              <a:rPr lang="ru-RU" sz="2000" dirty="0"/>
              <a:t>. Чему равно расстояние на местности? (Перевод масштаба).</a:t>
            </a:r>
          </a:p>
          <a:p>
            <a:pPr marL="0" indent="0" algn="just">
              <a:buNone/>
            </a:pPr>
            <a:r>
              <a:rPr lang="ru-RU" sz="2000" dirty="0" smtClean="0"/>
              <a:t>	 </a:t>
            </a:r>
            <a:r>
              <a:rPr lang="ru-RU" sz="2000" dirty="0"/>
              <a:t>2. Если абсолютная высота точки А — 120 м, а точки Б — 165 м, постройте примерный профиль местности, если склон равномерный.</a:t>
            </a: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47638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6" y="981444"/>
            <a:ext cx="5823622" cy="436771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73" r="18066" b="8748"/>
          <a:stretch/>
        </p:blipFill>
        <p:spPr>
          <a:xfrm>
            <a:off x="6078414" y="1190912"/>
            <a:ext cx="6043575" cy="394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92503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1603</TotalTime>
  <Words>1309</Words>
  <Application>Microsoft Office PowerPoint</Application>
  <PresentationFormat>Широкоэкранный</PresentationFormat>
  <Paragraphs>82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Trebuchet MS</vt:lpstr>
      <vt:lpstr>Wingdings 3</vt:lpstr>
      <vt:lpstr>Аспект</vt:lpstr>
      <vt:lpstr>«Реализация требований ФГОС по формированию функциональной грамотности обучающихся»</vt:lpstr>
      <vt:lpstr>Что такое функциональная грамотность?</vt:lpstr>
      <vt:lpstr>Из чего состоит функциональная грамотность?</vt:lpstr>
      <vt:lpstr>1.Читательская грамотность: способность рассуждать, делать выводы, моделировать описанные ситуации в реальной жизни.</vt:lpstr>
      <vt:lpstr>Презентация PowerPoint</vt:lpstr>
      <vt:lpstr>Презентация PowerPoint</vt:lpstr>
      <vt:lpstr>2.Математическая грамотность: способность использовать знания в различных контекстах, на основе математических данных прогнозировать явления, просчитывать фактическую выгоду и принимать взвешенные решения.</vt:lpstr>
      <vt:lpstr>Презентация PowerPoint</vt:lpstr>
      <vt:lpstr>Презентация PowerPoint</vt:lpstr>
      <vt:lpstr>3.Естественно-научная грамотность: способность формировать мнение о явлениях и ситуациях, связанных с естественными процессами.</vt:lpstr>
      <vt:lpstr>Презентация PowerPoint</vt:lpstr>
      <vt:lpstr>Презентация PowerPoint</vt:lpstr>
      <vt:lpstr>4.Глобальные компетенции: способность самостоятельно или в группе использовать знания для решения глобальных задач.</vt:lpstr>
      <vt:lpstr>Примеры заданий на формирование глобальных компетенций: </vt:lpstr>
      <vt:lpstr>5.Креативное мышление: способность генерировать свои и улучшать чужие идеи, предлагать эффективные решения, использовать фантазию и воображение.</vt:lpstr>
      <vt:lpstr>6.Финансовая грамотность: знакомство с базовыми понятиями и умение принимать решения для улучшения собственного благополучия.</vt:lpstr>
      <vt:lpstr>Презентация PowerPoint</vt:lpstr>
      <vt:lpstr>7.Компьютерная грамотность: умение работать с информацией в интернете, искать и анализировать данные, сегментировать их по степени достоверности, пользоваться электронными сервисами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«Реализация требований ФГОС по формированию функциональной грамотности обучающихся»</dc:title>
  <dc:creator>KLENOVKA</dc:creator>
  <cp:lastModifiedBy>KLENOVKA</cp:lastModifiedBy>
  <cp:revision>55</cp:revision>
  <dcterms:created xsi:type="dcterms:W3CDTF">2026-04-19T12:41:54Z</dcterms:created>
  <dcterms:modified xsi:type="dcterms:W3CDTF">2026-04-29T14:23:49Z</dcterms:modified>
</cp:coreProperties>
</file>