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C85C98-E874-4A13-9FFA-6D708AE0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68F5C14-7A00-46DD-83FE-2940D9005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6E7480-A4FD-4F04-BE92-669DA68A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C2E-F63A-4F0E-874D-2ABEE655841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C565B39-BFE5-4A6B-BD9C-F62B8904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45D865-480E-41B4-B3A4-4306F78C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8003-C1FC-4F6F-BDEC-8C4B9220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8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368A17-01AD-4A4E-985C-C1103FACF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F0328F9-1D67-4452-9C50-EA6A7C9D8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3C0C6A-DC01-4E13-8348-3553557F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C2E-F63A-4F0E-874D-2ABEE655841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EA32EC-3649-4CB2-8BB9-A5AD4DEB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4B5282-28AE-48C8-9D53-1B364A8B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8003-C1FC-4F6F-BDEC-8C4B9220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4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4032673-18D9-4805-A73F-FF93A4460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B9E471-37E8-44E8-ABCC-A940D9022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746342-7DF5-49C7-9D50-F5BC9B45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C2E-F63A-4F0E-874D-2ABEE655841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3FB4B4-96BB-4758-BB9A-0626F1DC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5A16CB-A3E7-4845-AEAF-3AA66010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8003-C1FC-4F6F-BDEC-8C4B9220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C08927-567F-4DFB-BB95-8D953DDA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E37170-7FBA-472E-8CE2-90B2E1463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20E113-6959-4BA1-91CF-9D2748D6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C2E-F63A-4F0E-874D-2ABEE655841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068D07-B538-477A-B281-04241F42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CC753C-AA16-4AD5-B5BC-544722D1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8003-C1FC-4F6F-BDEC-8C4B9220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1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A54C1A-6C7C-413E-ACC4-1683FC50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2B4785-814E-4930-8843-CBDCC6749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E3B123-01DB-4A53-BC80-AA951DCE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C2E-F63A-4F0E-874D-2ABEE655841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75F777-9F6A-4C8A-BA0E-CBE8C61D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3F1AB6-3DF7-45E0-84A8-7ED7C77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8003-C1FC-4F6F-BDEC-8C4B9220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7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3BCEA2-947E-4C09-8C3F-A266EC20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5D8B2A-699E-488A-A553-9944342A4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4BBB3EE-2709-47C2-AF60-508C5F3DD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547F707-A929-4041-B5E7-1C0E1811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C2E-F63A-4F0E-874D-2ABEE655841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DF0E4BF-D7ED-4DAA-9B3F-DB87FD83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B96D27-A426-48E3-A672-A2B093B9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8003-C1FC-4F6F-BDEC-8C4B9220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6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84393D-2E2F-4143-BBB3-539E0799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2E949F-7565-418B-BB8A-D14DB4FC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5331A4B-87CC-4DC9-B169-3FD27F7A8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D98E44-846F-448E-ACF0-2820F8B72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DE7F3C-F78A-45FE-B5DB-561276119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14C9563-C60D-4C43-8F53-93FFB965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C2E-F63A-4F0E-874D-2ABEE655841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24A0ACA-5E16-451C-B9E4-6A70F732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D13402D-DF39-4407-A1FC-56557F24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8003-C1FC-4F6F-BDEC-8C4B9220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1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ED816A-FB40-45BC-8CB7-56D7D642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F4D83D-AF70-472D-B0A6-F34CBD5A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C2E-F63A-4F0E-874D-2ABEE655841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6BD907A-A862-4612-9BAE-41CA9490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844D7D6-62E2-4259-9C58-284A1324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8003-C1FC-4F6F-BDEC-8C4B9220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1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405C1C0-43AF-424C-A8F3-B92B05CC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C2E-F63A-4F0E-874D-2ABEE655841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A015D19-A1DE-42B5-AA1A-6F296578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7363299-B809-4FCD-9E4B-C0C15719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8003-C1FC-4F6F-BDEC-8C4B9220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8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439C26-5432-4BF0-BA9C-2D877F8E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4BF8BE-56F9-40DD-83D1-092F1E466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7CFF831-A36E-4123-B92D-F36EB0457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F67912-13B9-40FC-9035-AE558D2E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C2E-F63A-4F0E-874D-2ABEE655841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2D61E1A-B094-4099-B62A-D9CA2D16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A890C18-CAEB-4FF8-87B5-8CF2D9A2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8003-C1FC-4F6F-BDEC-8C4B9220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9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7BA931-3F1B-4BF8-B1DB-851E22D0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F7FFF34-6F37-4A73-A18C-A53841FD4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85EBEE6-97ED-4C5F-A1D4-CD74024AD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9A684C7-9404-4D50-AFED-C6E9CA15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C2E-F63A-4F0E-874D-2ABEE655841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D0EB2FC-3388-4539-9550-3A90A64A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85B660-F0CA-4616-989A-097A9447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08003-C1FC-4F6F-BDEC-8C4B9220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677E02-0718-487B-BA26-94D39585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788BEF-1340-4D96-BF63-9A94D4ED5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946F1C-F596-4769-8128-721680347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7DC2E-F63A-4F0E-874D-2ABEE6558419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FBA80F-E5AB-417D-8327-2DE6CF69A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1A49C5-A7CF-4FE6-ACD0-C83497AC5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8003-C1FC-4F6F-BDEC-8C4B92201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DBC785-3FB3-4009-B34C-0EC3BBE59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8283"/>
            <a:ext cx="9144000" cy="3843954"/>
          </a:xfrm>
        </p:spPr>
        <p:txBody>
          <a:bodyPr>
            <a:normAutofit fontScale="90000"/>
          </a:bodyPr>
          <a:lstStyle/>
          <a:p>
            <a:r>
              <a:rPr lang="ru-RU" sz="6000" b="1" kern="0" dirty="0">
                <a:solidFill>
                  <a:srgbClr val="99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Практикум с педагогами из опыта работы:</a:t>
            </a:r>
            <a:r>
              <a:rPr lang="ru-RU" sz="6000" kern="50" dirty="0">
                <a:solidFill>
                  <a:srgbClr val="99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kern="50" dirty="0">
                <a:solidFill>
                  <a:srgbClr val="99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b="1" i="1" u="none" strike="noStrike" dirty="0">
                <a:ln w="0"/>
                <a:solidFill>
                  <a:srgbClr val="68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«Варианты игр по развитию связной речи старших дошкольников».</a:t>
            </a:r>
            <a:endParaRPr lang="ru-RU" b="1" i="1" dirty="0">
              <a:solidFill>
                <a:srgbClr val="68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DB1A0C4-53BB-4281-BD06-E901AC9AD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9531" y="5202237"/>
            <a:ext cx="8931630" cy="1220599"/>
          </a:xfrm>
        </p:spPr>
        <p:txBody>
          <a:bodyPr>
            <a:normAutofit fontScale="25000" lnSpcReduction="20000"/>
          </a:bodyPr>
          <a:lstStyle/>
          <a:p>
            <a:r>
              <a:rPr lang="ru-RU" b="1" i="1" kern="5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7200" b="1" i="1" u="none" strike="noStrike" kern="5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Воспитатель:</a:t>
            </a:r>
            <a:endParaRPr lang="ru-RU" sz="7200" kern="50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7200" b="1" i="1" kern="50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МБДОУ «Детский сад «Вишенка» </a:t>
            </a:r>
            <a:r>
              <a:rPr lang="ru-RU" sz="7200" b="1" i="1" kern="50" dirty="0" err="1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с.Красное</a:t>
            </a:r>
            <a:r>
              <a:rPr lang="ru-RU" sz="7200" b="1" i="1" kern="50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7200" kern="50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7200" b="1" i="1" kern="50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Зерали Сусанна </a:t>
            </a:r>
            <a:r>
              <a:rPr lang="ru-RU" sz="7200" b="1" i="1" kern="50" dirty="0" err="1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Асановна</a:t>
            </a:r>
            <a:endParaRPr lang="ru-RU" sz="7200" kern="50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8000" b="1" i="1" kern="5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7200" b="1" kern="5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с. Красное, 2024</a:t>
            </a:r>
            <a:r>
              <a:rPr lang="ru-RU" sz="7200" b="1" i="1" kern="5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7200" kern="5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7200" b="1" i="1" kern="5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7200" kern="5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7200" b="1" i="1" kern="5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7200" kern="5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7200" b="1" i="1" kern="50" dirty="0"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7200" kern="50" dirty="0"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A0409E9-4A34-45AE-AFEC-AD015ECDB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617" y="446107"/>
            <a:ext cx="6684885" cy="122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264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38997FC-4D55-496D-9B83-5F4659D3B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1189" cy="45008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92193B-ECCD-47AF-BFFB-D2ED17F70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89" y="2498919"/>
            <a:ext cx="6081187" cy="43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1C5291B-455B-42FD-9A6D-3A032D592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0" y="0"/>
            <a:ext cx="4597601" cy="34798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AB1E55-D4AD-481D-BFB1-42AD31CB2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57" y="3479881"/>
            <a:ext cx="4689745" cy="3306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C16DD9-1646-4543-A588-DAB94DF93CE6}"/>
              </a:ext>
            </a:extLst>
          </p:cNvPr>
          <p:cNvSpPr txBox="1"/>
          <p:nvPr/>
        </p:nvSpPr>
        <p:spPr>
          <a:xfrm>
            <a:off x="4784031" y="1"/>
            <a:ext cx="7407969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«Составь предложение по схеме»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грамматического строя речи старших дошкольников.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со схемами, карточки с картинками, карточки со схемами и картинками, схемы, фишка.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1.Дифференцировать понятия «предложение» и «слово»,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2.Развивать умение образовывать предложения из слов,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3.Закреплять умение определять количество слов в предложении, их последовательность,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участвует несколько человек (от 2 до 6).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центр стола (или на пол) располагается игровое поле.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кругу выкладываются карточки с картинками (по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дети будут составлять предложения)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сбрасывают кубик и по цифре находят схему (на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игровом поле) для составления предложения.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Затем выбирают любую карточку и составляю предложение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схемой.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середину стола (на пол) раскладываются карточки -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схемами вниз.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 по очереди берут по одной схеме – переворачивают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– смотрят, изучают.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Затем ищут картинку и составляют предложение 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схемой.</a:t>
            </a:r>
          </a:p>
        </p:txBody>
      </p:sp>
    </p:spTree>
    <p:extLst>
      <p:ext uri="{BB962C8B-B14F-4D97-AF65-F5344CB8AC3E}">
        <p14:creationId xmlns:p14="http://schemas.microsoft.com/office/powerpoint/2010/main" val="329069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02FF27B-0F38-4678-B2EA-71B49845A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258612" cy="4521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48310C8-893F-4673-9C06-2580F2533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11" y="2612499"/>
            <a:ext cx="5969589" cy="42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1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6B89BB7-CD17-4C21-9EC6-294EE19C2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370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1DB6164-3B14-4FF4-9918-939921C6C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5" y="900"/>
            <a:ext cx="6878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3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31F1D5-A472-46B8-A0E9-5E13CB882098}"/>
              </a:ext>
            </a:extLst>
          </p:cNvPr>
          <p:cNvSpPr txBox="1"/>
          <p:nvPr/>
        </p:nvSpPr>
        <p:spPr>
          <a:xfrm>
            <a:off x="172720" y="0"/>
            <a:ext cx="114503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800" b="1" i="1" dirty="0" smtClean="0">
              <a:solidFill>
                <a:srgbClr val="68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smtClean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800" b="1" i="1" smtClean="0">
                <a:solidFill>
                  <a:srgbClr val="68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Обучая </a:t>
            </a:r>
            <a:r>
              <a:rPr lang="ru-RU" sz="2800" b="1" i="1" dirty="0">
                <a:solidFill>
                  <a:srgbClr val="68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 использованием игровых форм, я стремилась к тому, чтобы радость от игровой деятельности постепенно перешла в радость к учению</a:t>
            </a:r>
            <a:r>
              <a:rPr lang="ru-RU" sz="2800" b="1" i="1" dirty="0" smtClean="0">
                <a:solidFill>
                  <a:srgbClr val="68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b="1" i="1" dirty="0">
              <a:solidFill>
                <a:srgbClr val="68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>
                <a:solidFill>
                  <a:srgbClr val="68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процесс развития речи у детей дошкольного возраста более эффективен при использовании на занятиях и в режимных моментах игровых методов и приёмов, инновационных форм обучения</a:t>
            </a:r>
            <a:r>
              <a:rPr lang="ru-RU" sz="2800" b="1" i="1" dirty="0" smtClean="0">
                <a:solidFill>
                  <a:srgbClr val="68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b="1" i="1" dirty="0">
              <a:solidFill>
                <a:srgbClr val="68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>
                <a:solidFill>
                  <a:srgbClr val="68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Мой опыт работы показывает, что знания, данные в занимательной форме, в форме игры, усваиваются детьми быстрее, прочнее и легче.</a:t>
            </a:r>
          </a:p>
        </p:txBody>
      </p:sp>
    </p:spTree>
    <p:extLst>
      <p:ext uri="{BB962C8B-B14F-4D97-AF65-F5344CB8AC3E}">
        <p14:creationId xmlns:p14="http://schemas.microsoft.com/office/powerpoint/2010/main" val="357182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24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041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BAFB23-20FC-463D-A77C-57810607693B}"/>
              </a:ext>
            </a:extLst>
          </p:cNvPr>
          <p:cNvSpPr txBox="1"/>
          <p:nvPr/>
        </p:nvSpPr>
        <p:spPr>
          <a:xfrm>
            <a:off x="1036320" y="1166843"/>
            <a:ext cx="9296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</a:t>
            </a:r>
            <a:r>
              <a:rPr kumimoji="0" lang="ru-RU" sz="3200" b="1" i="1" u="none" strike="noStrike" kern="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Учите ребёнка каким – </a:t>
            </a:r>
            <a:r>
              <a:rPr kumimoji="0" lang="ru-RU" sz="3200" b="1" i="1" u="none" strike="noStrike" kern="5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нибудь</a:t>
            </a:r>
            <a:r>
              <a:rPr kumimoji="0" lang="ru-RU" sz="3200" b="1" i="1" u="none" strike="noStrike" kern="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неизвестным ему словам</a:t>
            </a:r>
            <a:r>
              <a:rPr kumimoji="0" lang="ru-RU" sz="3200" b="1" i="0" u="none" strike="noStrike" kern="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3200" b="1" i="1" u="none" strike="noStrike" kern="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— он будет долго и напрасно </a:t>
            </a:r>
            <a:r>
              <a:rPr kumimoji="0" lang="ru-RU" sz="3200" b="1" i="1" u="none" strike="noStrike" kern="5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мучиться,но</a:t>
            </a:r>
            <a:r>
              <a:rPr kumimoji="0" lang="ru-RU" sz="3200" b="1" i="1" u="none" strike="noStrike" kern="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свяжите двадцать таких слов с картинками, и он их усвоит на лету»</a:t>
            </a:r>
            <a:endParaRPr kumimoji="0" lang="ru-RU" sz="3200" b="0" i="0" u="none" strike="noStrike" kern="5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5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                                                                                          К.Д. Ушинский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98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C725736-368B-4368-8E7B-35A79C296CF8}"/>
              </a:ext>
            </a:extLst>
          </p:cNvPr>
          <p:cNvSpPr txBox="1"/>
          <p:nvPr/>
        </p:nvSpPr>
        <p:spPr>
          <a:xfrm>
            <a:off x="782320" y="339080"/>
            <a:ext cx="107391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развития активной речи детей на сегодняшний день является актуальной по ряду причин:</a:t>
            </a:r>
          </a:p>
          <a:p>
            <a:r>
              <a:rPr lang="ru-RU" sz="32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период более быстрого, интенсивного развития всех психических функций (восприятия, внимания, памяти, мышления, развития творческих способностей), основным новообразованием этого периода является овладение речью; </a:t>
            </a:r>
          </a:p>
          <a:p>
            <a:r>
              <a:rPr lang="ru-RU" sz="32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постоянно растет число детей, имеющих нарушения речи, связанные с отсутствием внимания к развитию устной речи со стороны родителей;</a:t>
            </a:r>
          </a:p>
          <a:p>
            <a:r>
              <a:rPr lang="ru-RU" sz="32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глобальное снижение уровня речевой и познавательной культуры в 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248783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3F7FE3-78A6-4D23-9EAC-4CD1E6DD4E02}"/>
              </a:ext>
            </a:extLst>
          </p:cNvPr>
          <p:cNvSpPr txBox="1"/>
          <p:nvPr/>
        </p:nvSpPr>
        <p:spPr>
          <a:xfrm>
            <a:off x="568960" y="95240"/>
            <a:ext cx="1083056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 Д. Ушинский также отмечал, что дети легче усваивают новый материал в процессе игры, и рекомендовал стараться делать занятия более занимательными, так как это одна из основных задач обучения и воспитания детей. Именно наглядность вызывает у ребенка интерес к деятельности, обогащает мотивы деятельности, создает эмоциональный положительный фон процесса обучения, тем самым повышает речевую активность.</a:t>
            </a:r>
          </a:p>
          <a:p>
            <a:r>
              <a:rPr lang="ru-RU" sz="32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случайно А. С. Макаренко утверждал, «Игра развивает язык, а язык организует игру». Кроме того, игра вызывает у детей глубокое удовлетворение, стимулирует работоспособность, облегчает процесс усвоения знаний.</a:t>
            </a:r>
          </a:p>
        </p:txBody>
      </p:sp>
    </p:spTree>
    <p:extLst>
      <p:ext uri="{BB962C8B-B14F-4D97-AF65-F5344CB8AC3E}">
        <p14:creationId xmlns:p14="http://schemas.microsoft.com/office/powerpoint/2010/main" val="118866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68F6E-37EE-41C6-8C16-530FACCA52BB}"/>
              </a:ext>
            </a:extLst>
          </p:cNvPr>
          <p:cNvSpPr txBox="1"/>
          <p:nvPr/>
        </p:nvSpPr>
        <p:spPr>
          <a:xfrm>
            <a:off x="5130800" y="1861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ED7D31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Круги</a:t>
            </a:r>
            <a:r>
              <a:rPr kumimoji="0" lang="ru-RU" sz="3600" b="0" i="0" u="none" strike="noStrike" kern="1200" cap="none" spc="0" normalizeH="0" baseline="0" noProof="0" dirty="0">
                <a:ln w="0"/>
                <a:solidFill>
                  <a:srgbClr val="ED7D31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srgbClr val="ED7D31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Луллия</a:t>
            </a:r>
            <a:endParaRPr kumimoji="0" lang="ru-RU" sz="36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ED7D31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E238FDD-41C1-4815-962D-361B25779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72" y="799654"/>
            <a:ext cx="4291328" cy="6058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89E24F3-1F18-4D45-891C-90E9AAD64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11" y="832505"/>
            <a:ext cx="4296936" cy="605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7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973C80-F567-4D33-93D6-2C46EC552FD3}"/>
              </a:ext>
            </a:extLst>
          </p:cNvPr>
          <p:cNvSpPr txBox="1"/>
          <p:nvPr/>
        </p:nvSpPr>
        <p:spPr>
          <a:xfrm>
            <a:off x="4988560" y="18961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ED7D31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Круги</a:t>
            </a:r>
            <a:r>
              <a:rPr kumimoji="0" lang="ru-RU" sz="4000" b="0" i="0" u="none" strike="noStrike" kern="1200" cap="none" spc="0" normalizeH="0" baseline="0" noProof="0" dirty="0">
                <a:ln w="0"/>
                <a:solidFill>
                  <a:srgbClr val="ED7D31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srgbClr val="ED7D31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Луллия</a:t>
            </a:r>
            <a:endParaRPr kumimoji="0" lang="ru-RU" sz="40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ED7D31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D3CDED1-2709-46EC-AEF9-373AA3AB0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3" y="897503"/>
            <a:ext cx="5964417" cy="41838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10F581-19F7-4558-86DA-5E08485EE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83" y="2674160"/>
            <a:ext cx="6018134" cy="41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8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1C341D7-7D70-420C-A9AC-96D4AC7FAA9F}"/>
              </a:ext>
            </a:extLst>
          </p:cNvPr>
          <p:cNvSpPr txBox="1"/>
          <p:nvPr/>
        </p:nvSpPr>
        <p:spPr>
          <a:xfrm>
            <a:off x="111760" y="87888"/>
            <a:ext cx="105054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Д/и «Рассели по домикам»</a:t>
            </a:r>
          </a:p>
          <a:p>
            <a:r>
              <a:rPr lang="ru-RU" sz="2000" b="1" kern="5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игры: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Соотнесение существительных мужского, женского, среднего рода единственного и множественного числа с местоимениями он, она, оно, они.</a:t>
            </a:r>
          </a:p>
          <a:p>
            <a:r>
              <a:rPr lang="ru-RU" sz="18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карточки с домиками, карточки с картинками.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EE99401-6BC8-4B10-98A9-1FF1C6232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0625" l="4420" r="96685">
                        <a14:foregroundMark x1="12339" y1="57682" x2="4788" y2="60807"/>
                        <a14:foregroundMark x1="48803" y1="60417" x2="49355" y2="61068"/>
                        <a14:foregroundMark x1="53591" y1="64453" x2="53591" y2="64453"/>
                        <a14:foregroundMark x1="54144" y1="63932" x2="50092" y2="63281"/>
                        <a14:foregroundMark x1="90055" y1="58724" x2="90608" y2="56510"/>
                        <a14:foregroundMark x1="96869" y1="57943" x2="94475" y2="63542"/>
                        <a14:foregroundMark x1="15654" y1="89974" x2="37937" y2="88411"/>
                        <a14:foregroundMark x1="37937" y1="88411" x2="84899" y2="90625"/>
                        <a14:foregroundMark x1="84899" y1="90625" x2="85820" y2="90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2179280"/>
            <a:ext cx="2536170" cy="3587069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D177010-398D-403F-AE76-6F1B35FEF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974" l="2578" r="95948">
                        <a14:foregroundMark x1="7919" y1="54948" x2="8656" y2="60286"/>
                        <a14:foregroundMark x1="5157" y1="61458" x2="2762" y2="62630"/>
                        <a14:foregroundMark x1="89134" y1="58464" x2="95948" y2="59896"/>
                        <a14:foregroundMark x1="83610" y1="89193" x2="14733" y2="8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30" y="2026880"/>
            <a:ext cx="2755057" cy="38966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C6EEAED-D9B5-4439-BBF4-0FEC278F71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89974" l="5525" r="94659">
                        <a14:foregroundMark x1="11050" y1="56510" x2="5709" y2="60286"/>
                        <a14:foregroundMark x1="88398" y1="56510" x2="92081" y2="59766"/>
                        <a14:foregroundMark x1="94659" y1="61458" x2="94475" y2="63672"/>
                        <a14:foregroundMark x1="14733" y1="88411" x2="41989" y2="85677"/>
                        <a14:foregroundMark x1="41989" y1="85677" x2="85820" y2="89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0" y="1964243"/>
            <a:ext cx="2840245" cy="40171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DF301CC-3426-4D38-B3D6-C954E2DB96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0104" l="3315" r="97974">
                        <a14:foregroundMark x1="10313" y1="55078" x2="3683" y2="60807"/>
                        <a14:foregroundMark x1="3683" y1="60807" x2="4052" y2="60938"/>
                        <a14:foregroundMark x1="87661" y1="57682" x2="93186" y2="60286"/>
                        <a14:foregroundMark x1="97790" y1="62240" x2="98158" y2="62240"/>
                        <a14:foregroundMark x1="16390" y1="90104" x2="21731" y2="8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18" y="1591822"/>
            <a:ext cx="3263612" cy="46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8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56A6A80-3F58-4FF4-9F17-167E1F5B1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5" y="0"/>
            <a:ext cx="535498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824ED72-4401-459B-9068-EF6B8089C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28" y="0"/>
            <a:ext cx="5481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9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B1CE46-8F7D-4268-B5E4-BC6B83C3C2FA}"/>
              </a:ext>
            </a:extLst>
          </p:cNvPr>
          <p:cNvSpPr txBox="1"/>
          <p:nvPr/>
        </p:nvSpPr>
        <p:spPr>
          <a:xfrm>
            <a:off x="203200" y="138092"/>
            <a:ext cx="62280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Д/и «Тучка с капельками»</a:t>
            </a:r>
          </a:p>
          <a:p>
            <a:r>
              <a:rPr lang="ru-RU" sz="24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игры:</a:t>
            </a:r>
            <a:r>
              <a:rPr lang="ru-RU" sz="3600" b="1" kern="5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внимания, мышления, зрительного восприятия - соотнесения картинки с буквой, развитие реакции, умения работать в команде. Обогащение активного и пассивного словарного запаса.</a:t>
            </a:r>
          </a:p>
          <a:p>
            <a:r>
              <a:rPr lang="ru-RU" sz="24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Оборудование: </a:t>
            </a:r>
            <a:r>
              <a:rPr lang="ru-RU" sz="24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тучки,капельки</a:t>
            </a:r>
            <a:r>
              <a:rPr lang="ru-RU" sz="24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картинками.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BBC2E2B-827F-4D5A-9A1E-71FF84348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96516" y="1002598"/>
            <a:ext cx="6864488" cy="48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19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295</Words>
  <Application>Microsoft Office PowerPoint</Application>
  <PresentationFormat>Произвольный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Практикум с педагогами из опыта работы: «Варианты игр по развитию связной речи старших дошкольников».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Сусанна Зерали</dc:creator>
  <cp:lastModifiedBy>Admin</cp:lastModifiedBy>
  <cp:revision>12</cp:revision>
  <dcterms:created xsi:type="dcterms:W3CDTF">2024-03-21T17:23:03Z</dcterms:created>
  <dcterms:modified xsi:type="dcterms:W3CDTF">2024-03-26T12:04:16Z</dcterms:modified>
</cp:coreProperties>
</file>