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310" r:id="rId3"/>
    <p:sldId id="311" r:id="rId4"/>
    <p:sldId id="312" r:id="rId5"/>
    <p:sldId id="313" r:id="rId6"/>
    <p:sldId id="314" r:id="rId7"/>
    <p:sldId id="315" r:id="rId8"/>
    <p:sldId id="333" r:id="rId9"/>
    <p:sldId id="327" r:id="rId10"/>
    <p:sldId id="328" r:id="rId11"/>
    <p:sldId id="329" r:id="rId12"/>
    <p:sldId id="316" r:id="rId13"/>
    <p:sldId id="334" r:id="rId14"/>
    <p:sldId id="317" r:id="rId15"/>
    <p:sldId id="330" r:id="rId16"/>
    <p:sldId id="318" r:id="rId17"/>
    <p:sldId id="319" r:id="rId18"/>
    <p:sldId id="320" r:id="rId19"/>
    <p:sldId id="321" r:id="rId20"/>
    <p:sldId id="322" r:id="rId21"/>
    <p:sldId id="323" r:id="rId22"/>
    <p:sldId id="331" r:id="rId23"/>
    <p:sldId id="324" r:id="rId24"/>
    <p:sldId id="332" r:id="rId25"/>
    <p:sldId id="325" r:id="rId26"/>
    <p:sldId id="326" r:id="rId27"/>
    <p:sldId id="335" r:id="rId2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119" autoAdjust="0"/>
  </p:normalViewPr>
  <p:slideViewPr>
    <p:cSldViewPr showGuides="1">
      <p:cViewPr varScale="1">
        <p:scale>
          <a:sx n="72" d="100"/>
          <a:sy n="72" d="100"/>
        </p:scale>
        <p:origin x="2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065944881889771E-2"/>
          <c:y val="2.706807242385385E-2"/>
          <c:w val="0.73995767716535432"/>
          <c:h val="0.91506767405623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школ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11</c:v>
                </c:pt>
                <c:pt idx="1">
                  <c:v>20</c:v>
                </c:pt>
                <c:pt idx="2">
                  <c:v>31</c:v>
                </c:pt>
                <c:pt idx="3">
                  <c:v>38</c:v>
                </c:pt>
                <c:pt idx="4">
                  <c:v>36</c:v>
                </c:pt>
              </c:numCache>
            </c:numRef>
          </c:val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количество детей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14</c:v>
                </c:pt>
                <c:pt idx="1">
                  <c:v>36</c:v>
                </c:pt>
                <c:pt idx="2">
                  <c:v>66</c:v>
                </c:pt>
                <c:pt idx="3">
                  <c:v>80</c:v>
                </c:pt>
                <c:pt idx="4">
                  <c:v>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091530176"/>
        <c:axId val="-1091537248"/>
      </c:barChart>
      <c:catAx>
        <c:axId val="-1091530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-1091537248"/>
        <c:crosses val="autoZero"/>
        <c:auto val="1"/>
        <c:lblAlgn val="ctr"/>
        <c:lblOffset val="100"/>
        <c:noMultiLvlLbl val="0"/>
      </c:catAx>
      <c:valAx>
        <c:axId val="-10915372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-109153017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ЗПР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</c:v>
                </c:pt>
                <c:pt idx="1">
                  <c:v>13</c:v>
                </c:pt>
                <c:pt idx="2">
                  <c:v>23</c:v>
                </c:pt>
                <c:pt idx="3">
                  <c:v>29</c:v>
                </c:pt>
                <c:pt idx="4">
                  <c:v>48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УО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</c:v>
                </c:pt>
                <c:pt idx="1">
                  <c:v>9</c:v>
                </c:pt>
                <c:pt idx="2">
                  <c:v>17</c:v>
                </c:pt>
                <c:pt idx="3">
                  <c:v>20</c:v>
                </c:pt>
                <c:pt idx="4">
                  <c:v>27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РАС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3</c:v>
                </c:pt>
                <c:pt idx="1">
                  <c:v>7</c:v>
                </c:pt>
                <c:pt idx="2">
                  <c:v>12</c:v>
                </c:pt>
                <c:pt idx="3">
                  <c:v>18</c:v>
                </c:pt>
                <c:pt idx="4">
                  <c:v>23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НОДА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4</c:v>
                </c:pt>
                <c:pt idx="1">
                  <c:v>6</c:v>
                </c:pt>
                <c:pt idx="2">
                  <c:v>11</c:v>
                </c:pt>
                <c:pt idx="3">
                  <c:v>17</c:v>
                </c:pt>
                <c:pt idx="4">
                  <c:v>20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слабослышащие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ТНР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2">
                  <c:v>1</c:v>
                </c:pt>
                <c:pt idx="3">
                  <c:v>2</c:v>
                </c:pt>
                <c:pt idx="4">
                  <c:v>4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слабовидящие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</c:strCache>
            </c:strRef>
          </c:cat>
          <c:val>
            <c:numRef>
              <c:f>Лист1!$H$2:$H$6</c:f>
              <c:numCache>
                <c:formatCode>General</c:formatCode>
                <c:ptCount val="5"/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091529632"/>
        <c:axId val="-1091538880"/>
      </c:barChart>
      <c:catAx>
        <c:axId val="-1091529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-1091538880"/>
        <c:crosses val="autoZero"/>
        <c:auto val="1"/>
        <c:lblAlgn val="ctr"/>
        <c:lblOffset val="100"/>
        <c:noMultiLvlLbl val="0"/>
      </c:catAx>
      <c:valAx>
        <c:axId val="-1091538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-109152963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учителя-логопеды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</c:v>
                </c:pt>
                <c:pt idx="1">
                  <c:v>8</c:v>
                </c:pt>
                <c:pt idx="2">
                  <c:v>12</c:v>
                </c:pt>
                <c:pt idx="3">
                  <c:v>14</c:v>
                </c:pt>
                <c:pt idx="4">
                  <c:v>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учителя-дефектологи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17</c:v>
                </c:pt>
                <c:pt idx="1">
                  <c:v>17</c:v>
                </c:pt>
                <c:pt idx="2">
                  <c:v>19</c:v>
                </c:pt>
                <c:pt idx="3">
                  <c:v>26</c:v>
                </c:pt>
                <c:pt idx="4">
                  <c:v>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091541056"/>
        <c:axId val="-1091534528"/>
      </c:barChart>
      <c:catAx>
        <c:axId val="-1091541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-1091534528"/>
        <c:crosses val="autoZero"/>
        <c:auto val="1"/>
        <c:lblAlgn val="ctr"/>
        <c:lblOffset val="100"/>
        <c:noMultiLvlLbl val="0"/>
      </c:catAx>
      <c:valAx>
        <c:axId val="-1091534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-109154105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790EF5-49CD-45FE-A5DE-3E5D44B1626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5F019A-CA19-4108-AA9A-6DB7A0208B90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Цель ФГОС – определить необходимые условия получения образования, разработать примерные программы адаптированные для определенных категорий обучающихся, требования к результатам 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6606FA-19CB-4A03-9657-DF9FE872BA9E}" type="parTrans" cxnId="{85709F24-00F7-4E28-B487-7C613DC84561}">
      <dgm:prSet/>
      <dgm:spPr/>
      <dgm:t>
        <a:bodyPr/>
        <a:lstStyle/>
        <a:p>
          <a:endParaRPr lang="ru-RU"/>
        </a:p>
      </dgm:t>
    </dgm:pt>
    <dgm:pt modelId="{4F3990CC-18A3-4F4E-AE2D-118DDAB9E634}" type="sibTrans" cxnId="{85709F24-00F7-4E28-B487-7C613DC84561}">
      <dgm:prSet/>
      <dgm:spPr/>
      <dgm:t>
        <a:bodyPr/>
        <a:lstStyle/>
        <a:p>
          <a:endParaRPr lang="ru-RU"/>
        </a:p>
      </dgm:t>
    </dgm:pt>
    <dgm:pt modelId="{9E084013-4498-4460-9A63-859AE5CE4138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основе 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ФГОС НОО ОВЗ 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разработаны четыре варианта АООП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3E7B12-4B87-407F-880B-CE872FFD192D}" type="parTrans" cxnId="{F5D1368D-BFD7-4948-BD9F-BA7FC9B8DE75}">
      <dgm:prSet/>
      <dgm:spPr/>
      <dgm:t>
        <a:bodyPr/>
        <a:lstStyle/>
        <a:p>
          <a:endParaRPr lang="ru-RU"/>
        </a:p>
      </dgm:t>
    </dgm:pt>
    <dgm:pt modelId="{D1FD424E-6E4A-448E-BAAD-87DE0D2226FB}" type="sibTrans" cxnId="{F5D1368D-BFD7-4948-BD9F-BA7FC9B8DE75}">
      <dgm:prSet/>
      <dgm:spPr/>
      <dgm:t>
        <a:bodyPr/>
        <a:lstStyle/>
        <a:p>
          <a:endParaRPr lang="ru-RU"/>
        </a:p>
      </dgm:t>
    </dgm:pt>
    <dgm:pt modelId="{BC95C8D9-81D8-481F-B333-3ECE2D9B208C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Реализация 2. 3, 4 вариантов ОП предполагает создание на основе ФГОС ОВЗ АОП, содержание которых при необходимости индивидуализируется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926BDE-1908-4E63-BC52-E2CEF709DD7F}" type="parTrans" cxnId="{D9C1AE0C-6A26-4513-A0F0-B62A6AACBD8F}">
      <dgm:prSet/>
      <dgm:spPr/>
      <dgm:t>
        <a:bodyPr/>
        <a:lstStyle/>
        <a:p>
          <a:endParaRPr lang="ru-RU"/>
        </a:p>
      </dgm:t>
    </dgm:pt>
    <dgm:pt modelId="{7E17D84E-5DE2-40A8-99C8-0A4464903F5D}" type="sibTrans" cxnId="{D9C1AE0C-6A26-4513-A0F0-B62A6AACBD8F}">
      <dgm:prSet/>
      <dgm:spPr/>
      <dgm:t>
        <a:bodyPr/>
        <a:lstStyle/>
        <a:p>
          <a:endParaRPr lang="ru-RU"/>
        </a:p>
      </dgm:t>
    </dgm:pt>
    <dgm:pt modelId="{19752AD6-A87F-41C4-AA27-805EA9B5F12D}" type="pres">
      <dgm:prSet presAssocID="{53790EF5-49CD-45FE-A5DE-3E5D44B1626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6A029D-683F-4E10-9154-5B15ACF8C4C2}" type="pres">
      <dgm:prSet presAssocID="{B85F019A-CA19-4108-AA9A-6DB7A0208B90}" presName="parentLin" presStyleCnt="0"/>
      <dgm:spPr/>
    </dgm:pt>
    <dgm:pt modelId="{116F06D2-E77F-4211-9ED3-00AFF86B25F8}" type="pres">
      <dgm:prSet presAssocID="{B85F019A-CA19-4108-AA9A-6DB7A0208B9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72179E8-A170-43A6-9F50-3CA9F378426C}" type="pres">
      <dgm:prSet presAssocID="{B85F019A-CA19-4108-AA9A-6DB7A0208B9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8D34FE-CD10-4817-A70C-BDB105FD631A}" type="pres">
      <dgm:prSet presAssocID="{B85F019A-CA19-4108-AA9A-6DB7A0208B90}" presName="negativeSpace" presStyleCnt="0"/>
      <dgm:spPr/>
    </dgm:pt>
    <dgm:pt modelId="{6DB5A2C0-ADE4-4BB5-AD1B-C51C963EB7C2}" type="pres">
      <dgm:prSet presAssocID="{B85F019A-CA19-4108-AA9A-6DB7A0208B90}" presName="childText" presStyleLbl="conFgAcc1" presStyleIdx="0" presStyleCnt="3">
        <dgm:presLayoutVars>
          <dgm:bulletEnabled val="1"/>
        </dgm:presLayoutVars>
      </dgm:prSet>
      <dgm:spPr/>
    </dgm:pt>
    <dgm:pt modelId="{6F81ADAF-E5EE-4C35-B233-DC4F2778EA34}" type="pres">
      <dgm:prSet presAssocID="{4F3990CC-18A3-4F4E-AE2D-118DDAB9E634}" presName="spaceBetweenRectangles" presStyleCnt="0"/>
      <dgm:spPr/>
    </dgm:pt>
    <dgm:pt modelId="{3F2F084A-8CFF-416C-9EFC-41709FF16FF5}" type="pres">
      <dgm:prSet presAssocID="{9E084013-4498-4460-9A63-859AE5CE4138}" presName="parentLin" presStyleCnt="0"/>
      <dgm:spPr/>
    </dgm:pt>
    <dgm:pt modelId="{1C325F6C-BEB9-45EB-8576-2685BB2EB5D4}" type="pres">
      <dgm:prSet presAssocID="{9E084013-4498-4460-9A63-859AE5CE413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20EBA37-12F7-4753-B769-72CEF70A629D}" type="pres">
      <dgm:prSet presAssocID="{9E084013-4498-4460-9A63-859AE5CE413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D1B08B-BB37-4BBE-8070-7D3384801847}" type="pres">
      <dgm:prSet presAssocID="{9E084013-4498-4460-9A63-859AE5CE4138}" presName="negativeSpace" presStyleCnt="0"/>
      <dgm:spPr/>
    </dgm:pt>
    <dgm:pt modelId="{408A1593-33D3-4FD9-B0B8-ECD4C34E5FA9}" type="pres">
      <dgm:prSet presAssocID="{9E084013-4498-4460-9A63-859AE5CE4138}" presName="childText" presStyleLbl="conFgAcc1" presStyleIdx="1" presStyleCnt="3">
        <dgm:presLayoutVars>
          <dgm:bulletEnabled val="1"/>
        </dgm:presLayoutVars>
      </dgm:prSet>
      <dgm:spPr/>
    </dgm:pt>
    <dgm:pt modelId="{259CB4F3-645E-4C0E-BCB2-B0A52DA713AF}" type="pres">
      <dgm:prSet presAssocID="{D1FD424E-6E4A-448E-BAAD-87DE0D2226FB}" presName="spaceBetweenRectangles" presStyleCnt="0"/>
      <dgm:spPr/>
    </dgm:pt>
    <dgm:pt modelId="{2E269AD1-F27C-45FC-B42B-DF10EB896BA7}" type="pres">
      <dgm:prSet presAssocID="{BC95C8D9-81D8-481F-B333-3ECE2D9B208C}" presName="parentLin" presStyleCnt="0"/>
      <dgm:spPr/>
    </dgm:pt>
    <dgm:pt modelId="{B2C951FE-596E-4474-98C4-81201A985371}" type="pres">
      <dgm:prSet presAssocID="{BC95C8D9-81D8-481F-B333-3ECE2D9B208C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A1131536-769C-4AF7-A20A-CD29B66E34C5}" type="pres">
      <dgm:prSet presAssocID="{BC95C8D9-81D8-481F-B333-3ECE2D9B208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310853-274C-4818-8258-82A3C0A01120}" type="pres">
      <dgm:prSet presAssocID="{BC95C8D9-81D8-481F-B333-3ECE2D9B208C}" presName="negativeSpace" presStyleCnt="0"/>
      <dgm:spPr/>
    </dgm:pt>
    <dgm:pt modelId="{3EBF7EEA-5E77-4E59-ADCF-B2EA2CD13B50}" type="pres">
      <dgm:prSet presAssocID="{BC95C8D9-81D8-481F-B333-3ECE2D9B208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6AA3117-243F-4228-8FAB-69CDA11219D3}" type="presOf" srcId="{BC95C8D9-81D8-481F-B333-3ECE2D9B208C}" destId="{B2C951FE-596E-4474-98C4-81201A985371}" srcOrd="0" destOrd="0" presId="urn:microsoft.com/office/officeart/2005/8/layout/list1"/>
    <dgm:cxn modelId="{85709F24-00F7-4E28-B487-7C613DC84561}" srcId="{53790EF5-49CD-45FE-A5DE-3E5D44B16267}" destId="{B85F019A-CA19-4108-AA9A-6DB7A0208B90}" srcOrd="0" destOrd="0" parTransId="{116606FA-19CB-4A03-9657-DF9FE872BA9E}" sibTransId="{4F3990CC-18A3-4F4E-AE2D-118DDAB9E634}"/>
    <dgm:cxn modelId="{86895B79-8508-4A09-86C1-6377644EB028}" type="presOf" srcId="{B85F019A-CA19-4108-AA9A-6DB7A0208B90}" destId="{116F06D2-E77F-4211-9ED3-00AFF86B25F8}" srcOrd="0" destOrd="0" presId="urn:microsoft.com/office/officeart/2005/8/layout/list1"/>
    <dgm:cxn modelId="{4807C997-9160-45A1-B581-573A77C9A645}" type="presOf" srcId="{BC95C8D9-81D8-481F-B333-3ECE2D9B208C}" destId="{A1131536-769C-4AF7-A20A-CD29B66E34C5}" srcOrd="1" destOrd="0" presId="urn:microsoft.com/office/officeart/2005/8/layout/list1"/>
    <dgm:cxn modelId="{EED7618A-19C1-47FF-87D1-3D9B5B25CC1E}" type="presOf" srcId="{B85F019A-CA19-4108-AA9A-6DB7A0208B90}" destId="{D72179E8-A170-43A6-9F50-3CA9F378426C}" srcOrd="1" destOrd="0" presId="urn:microsoft.com/office/officeart/2005/8/layout/list1"/>
    <dgm:cxn modelId="{26658769-5498-4435-B556-20EC7D509B8C}" type="presOf" srcId="{53790EF5-49CD-45FE-A5DE-3E5D44B16267}" destId="{19752AD6-A87F-41C4-AA27-805EA9B5F12D}" srcOrd="0" destOrd="0" presId="urn:microsoft.com/office/officeart/2005/8/layout/list1"/>
    <dgm:cxn modelId="{F5D1368D-BFD7-4948-BD9F-BA7FC9B8DE75}" srcId="{53790EF5-49CD-45FE-A5DE-3E5D44B16267}" destId="{9E084013-4498-4460-9A63-859AE5CE4138}" srcOrd="1" destOrd="0" parTransId="{E23E7B12-4B87-407F-880B-CE872FFD192D}" sibTransId="{D1FD424E-6E4A-448E-BAAD-87DE0D2226FB}"/>
    <dgm:cxn modelId="{92DB87CF-0250-4426-B651-AD0739F4A221}" type="presOf" srcId="{9E084013-4498-4460-9A63-859AE5CE4138}" destId="{1C325F6C-BEB9-45EB-8576-2685BB2EB5D4}" srcOrd="0" destOrd="0" presId="urn:microsoft.com/office/officeart/2005/8/layout/list1"/>
    <dgm:cxn modelId="{D9C1AE0C-6A26-4513-A0F0-B62A6AACBD8F}" srcId="{53790EF5-49CD-45FE-A5DE-3E5D44B16267}" destId="{BC95C8D9-81D8-481F-B333-3ECE2D9B208C}" srcOrd="2" destOrd="0" parTransId="{63926BDE-1908-4E63-BC52-E2CEF709DD7F}" sibTransId="{7E17D84E-5DE2-40A8-99C8-0A4464903F5D}"/>
    <dgm:cxn modelId="{B84408E1-0869-44E6-B1D8-161BE25A885C}" type="presOf" srcId="{9E084013-4498-4460-9A63-859AE5CE4138}" destId="{520EBA37-12F7-4753-B769-72CEF70A629D}" srcOrd="1" destOrd="0" presId="urn:microsoft.com/office/officeart/2005/8/layout/list1"/>
    <dgm:cxn modelId="{ADA8B596-9522-4431-B4A4-CFD7AD8B775C}" type="presParOf" srcId="{19752AD6-A87F-41C4-AA27-805EA9B5F12D}" destId="{1E6A029D-683F-4E10-9154-5B15ACF8C4C2}" srcOrd="0" destOrd="0" presId="urn:microsoft.com/office/officeart/2005/8/layout/list1"/>
    <dgm:cxn modelId="{57308FB2-A573-42C2-948C-D4E0D24F8E2A}" type="presParOf" srcId="{1E6A029D-683F-4E10-9154-5B15ACF8C4C2}" destId="{116F06D2-E77F-4211-9ED3-00AFF86B25F8}" srcOrd="0" destOrd="0" presId="urn:microsoft.com/office/officeart/2005/8/layout/list1"/>
    <dgm:cxn modelId="{D6B3ACB4-3DDC-43EF-B267-A9BB7062DD51}" type="presParOf" srcId="{1E6A029D-683F-4E10-9154-5B15ACF8C4C2}" destId="{D72179E8-A170-43A6-9F50-3CA9F378426C}" srcOrd="1" destOrd="0" presId="urn:microsoft.com/office/officeart/2005/8/layout/list1"/>
    <dgm:cxn modelId="{9461741C-0CD3-413D-B800-DC1CE6DD023E}" type="presParOf" srcId="{19752AD6-A87F-41C4-AA27-805EA9B5F12D}" destId="{878D34FE-CD10-4817-A70C-BDB105FD631A}" srcOrd="1" destOrd="0" presId="urn:microsoft.com/office/officeart/2005/8/layout/list1"/>
    <dgm:cxn modelId="{6D709654-9F08-4251-90C0-20B7A525B636}" type="presParOf" srcId="{19752AD6-A87F-41C4-AA27-805EA9B5F12D}" destId="{6DB5A2C0-ADE4-4BB5-AD1B-C51C963EB7C2}" srcOrd="2" destOrd="0" presId="urn:microsoft.com/office/officeart/2005/8/layout/list1"/>
    <dgm:cxn modelId="{C2D48C71-0A52-49B9-9943-36C0BD5C93F6}" type="presParOf" srcId="{19752AD6-A87F-41C4-AA27-805EA9B5F12D}" destId="{6F81ADAF-E5EE-4C35-B233-DC4F2778EA34}" srcOrd="3" destOrd="0" presId="urn:microsoft.com/office/officeart/2005/8/layout/list1"/>
    <dgm:cxn modelId="{824AE658-6720-47AA-AC55-DD045211E454}" type="presParOf" srcId="{19752AD6-A87F-41C4-AA27-805EA9B5F12D}" destId="{3F2F084A-8CFF-416C-9EFC-41709FF16FF5}" srcOrd="4" destOrd="0" presId="urn:microsoft.com/office/officeart/2005/8/layout/list1"/>
    <dgm:cxn modelId="{18AFA610-A3AB-4326-BF2C-B03F954D3EB1}" type="presParOf" srcId="{3F2F084A-8CFF-416C-9EFC-41709FF16FF5}" destId="{1C325F6C-BEB9-45EB-8576-2685BB2EB5D4}" srcOrd="0" destOrd="0" presId="urn:microsoft.com/office/officeart/2005/8/layout/list1"/>
    <dgm:cxn modelId="{09993BCE-C515-411F-82AF-B587DF603792}" type="presParOf" srcId="{3F2F084A-8CFF-416C-9EFC-41709FF16FF5}" destId="{520EBA37-12F7-4753-B769-72CEF70A629D}" srcOrd="1" destOrd="0" presId="urn:microsoft.com/office/officeart/2005/8/layout/list1"/>
    <dgm:cxn modelId="{87BDEE41-7BDF-46D4-B6B3-2EE89524EB53}" type="presParOf" srcId="{19752AD6-A87F-41C4-AA27-805EA9B5F12D}" destId="{5AD1B08B-BB37-4BBE-8070-7D3384801847}" srcOrd="5" destOrd="0" presId="urn:microsoft.com/office/officeart/2005/8/layout/list1"/>
    <dgm:cxn modelId="{827F0276-B920-4DC1-A31C-DDEA01B02A31}" type="presParOf" srcId="{19752AD6-A87F-41C4-AA27-805EA9B5F12D}" destId="{408A1593-33D3-4FD9-B0B8-ECD4C34E5FA9}" srcOrd="6" destOrd="0" presId="urn:microsoft.com/office/officeart/2005/8/layout/list1"/>
    <dgm:cxn modelId="{8990A0A2-1900-402A-93FD-5B686B923A86}" type="presParOf" srcId="{19752AD6-A87F-41C4-AA27-805EA9B5F12D}" destId="{259CB4F3-645E-4C0E-BCB2-B0A52DA713AF}" srcOrd="7" destOrd="0" presId="urn:microsoft.com/office/officeart/2005/8/layout/list1"/>
    <dgm:cxn modelId="{DBCA89B4-F2CB-4190-BCAB-EC3C60662DE3}" type="presParOf" srcId="{19752AD6-A87F-41C4-AA27-805EA9B5F12D}" destId="{2E269AD1-F27C-45FC-B42B-DF10EB896BA7}" srcOrd="8" destOrd="0" presId="urn:microsoft.com/office/officeart/2005/8/layout/list1"/>
    <dgm:cxn modelId="{43698EE0-B14C-41CA-8BED-7EB5BF48B255}" type="presParOf" srcId="{2E269AD1-F27C-45FC-B42B-DF10EB896BA7}" destId="{B2C951FE-596E-4474-98C4-81201A985371}" srcOrd="0" destOrd="0" presId="urn:microsoft.com/office/officeart/2005/8/layout/list1"/>
    <dgm:cxn modelId="{18DA4FE6-E457-47AD-BDCC-C01EF8C1579C}" type="presParOf" srcId="{2E269AD1-F27C-45FC-B42B-DF10EB896BA7}" destId="{A1131536-769C-4AF7-A20A-CD29B66E34C5}" srcOrd="1" destOrd="0" presId="urn:microsoft.com/office/officeart/2005/8/layout/list1"/>
    <dgm:cxn modelId="{2BD4CB17-F85B-44B9-8DE7-F2A7BF2A724E}" type="presParOf" srcId="{19752AD6-A87F-41C4-AA27-805EA9B5F12D}" destId="{00310853-274C-4818-8258-82A3C0A01120}" srcOrd="9" destOrd="0" presId="urn:microsoft.com/office/officeart/2005/8/layout/list1"/>
    <dgm:cxn modelId="{273EE8C4-DB9A-4035-AAE1-C71EC2D5C9AB}" type="presParOf" srcId="{19752AD6-A87F-41C4-AA27-805EA9B5F12D}" destId="{3EBF7EEA-5E77-4E59-ADCF-B2EA2CD13B5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B5A2C0-ADE4-4BB5-AD1B-C51C963EB7C2}">
      <dsp:nvSpPr>
        <dsp:cNvPr id="0" name=""/>
        <dsp:cNvSpPr/>
      </dsp:nvSpPr>
      <dsp:spPr>
        <a:xfrm>
          <a:off x="0" y="576812"/>
          <a:ext cx="8507288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179E8-A170-43A6-9F50-3CA9F378426C}">
      <dsp:nvSpPr>
        <dsp:cNvPr id="0" name=""/>
        <dsp:cNvSpPr/>
      </dsp:nvSpPr>
      <dsp:spPr>
        <a:xfrm>
          <a:off x="425364" y="30691"/>
          <a:ext cx="5955101" cy="1092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089" tIns="0" rIns="22508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Цель ФГОС – определить необходимые условия получения образования, разработать примерные программы адаптированные для определенных категорий обучающихся, требования к результатам 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8683" y="84010"/>
        <a:ext cx="5848463" cy="985602"/>
      </dsp:txXfrm>
    </dsp:sp>
    <dsp:sp modelId="{408A1593-33D3-4FD9-B0B8-ECD4C34E5FA9}">
      <dsp:nvSpPr>
        <dsp:cNvPr id="0" name=""/>
        <dsp:cNvSpPr/>
      </dsp:nvSpPr>
      <dsp:spPr>
        <a:xfrm>
          <a:off x="0" y="2255132"/>
          <a:ext cx="8507288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EBA37-12F7-4753-B769-72CEF70A629D}">
      <dsp:nvSpPr>
        <dsp:cNvPr id="0" name=""/>
        <dsp:cNvSpPr/>
      </dsp:nvSpPr>
      <dsp:spPr>
        <a:xfrm>
          <a:off x="425364" y="1709012"/>
          <a:ext cx="5955101" cy="1092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089" tIns="0" rIns="22508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основе 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ФГОС НОО ОВЗ 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разработаны четыре варианта АООП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8683" y="1762331"/>
        <a:ext cx="5848463" cy="985602"/>
      </dsp:txXfrm>
    </dsp:sp>
    <dsp:sp modelId="{3EBF7EEA-5E77-4E59-ADCF-B2EA2CD13B50}">
      <dsp:nvSpPr>
        <dsp:cNvPr id="0" name=""/>
        <dsp:cNvSpPr/>
      </dsp:nvSpPr>
      <dsp:spPr>
        <a:xfrm>
          <a:off x="0" y="3933452"/>
          <a:ext cx="8507288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131536-769C-4AF7-A20A-CD29B66E34C5}">
      <dsp:nvSpPr>
        <dsp:cNvPr id="0" name=""/>
        <dsp:cNvSpPr/>
      </dsp:nvSpPr>
      <dsp:spPr>
        <a:xfrm>
          <a:off x="425364" y="3387332"/>
          <a:ext cx="5955101" cy="1092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089" tIns="0" rIns="22508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Реализация 2. 3, 4 вариантов ОП предполагает создание на основе ФГОС ОВЗ АОП, содержание которых при необходимости индивидуализируется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8683" y="3440651"/>
        <a:ext cx="5848463" cy="9856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F917350-4A9F-481B-894B-7AA4D2DF4509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B2027F8A-8859-4EB4-AABE-0DB1445409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9463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27F8A-8859-4EB4-AABE-0DB144540917}" type="slidenum">
              <a:rPr lang="ru-RU" altLang="ru-RU" smtClean="0"/>
              <a:pPr/>
              <a:t>20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8251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CADF1-D9DB-4FC5-A69C-C2E0894808A8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4AC951-6384-4F1E-BFD1-6B599759DB0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125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E1CD6-E119-4079-9ABE-680BB6EB3492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40C75-2116-490F-89A0-B0AB5F8CC7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07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85B49-5510-4D63-B546-92014664AC35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198AC-8B5F-43D2-B0A5-7508D64D4C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7148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09F25-4A9C-4CEE-8E04-8DDDAD7CDE06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53830-F104-48C0-8D54-A99725347E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270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FC6F5-F12A-47AF-A604-DE3B236CF38E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149A7-DD56-4955-8C63-63273AF17C7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501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62376-1B5B-4B73-BC38-A24873952BAC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90E28-29B4-4518-80CD-A9B2B0D965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147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15CFFC7-A076-47FF-B15B-6F79E0BC6C4A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3CD23B-6705-4BE9-A1B9-8D3817FDFF6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903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8BA13-7C04-46F1-9B7A-DEFF99C182DA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317F7-CDAF-4598-BEA7-F6B9BFBBE4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337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2D52E-2E88-4123-BD51-D687E0F404AA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35FC3-ABC4-466B-BF4A-C4885C6C8F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465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FB0F3-9B96-44EF-828C-C80DD021FBA1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7E3DF-B32F-464A-A3FD-0689DB6A08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6420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FB988-3A4A-4351-AE7F-144CABFDA941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6B9BD2-1164-40C1-83AE-7184C8A3B9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8899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89A070-F2B0-4E39-93B1-BF556A7524A6}" type="datetimeFigureOut">
              <a:rPr lang="ru-RU"/>
              <a:pPr>
                <a:defRPr/>
              </a:pPr>
              <a:t>21.04.2021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FFFFFF"/>
                </a:solidFill>
                <a:latin typeface="Georgia" panose="02040502050405020303" pitchFamily="18" charset="0"/>
              </a:defRPr>
            </a:lvl1pPr>
          </a:lstStyle>
          <a:p>
            <a:fld id="{56D03756-B8D0-44BA-A62B-B09060256FD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  <p:sldLayoutId id="2147484168" r:id="rId2"/>
    <p:sldLayoutId id="2147484169" r:id="rId3"/>
    <p:sldLayoutId id="2147484170" r:id="rId4"/>
    <p:sldLayoutId id="2147484177" r:id="rId5"/>
    <p:sldLayoutId id="2147484178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357188" y="571500"/>
            <a:ext cx="8572500" cy="2641476"/>
          </a:xfrm>
        </p:spPr>
        <p:txBody>
          <a:bodyPr/>
          <a:lstStyle/>
          <a:p>
            <a:pPr algn="ctr" eaLnBrk="1" hangingPunct="1"/>
            <a:r>
              <a:rPr lang="ru-RU" sz="3200" b="1" dirty="0" smtClean="0">
                <a:latin typeface="+mn-lt"/>
              </a:rPr>
              <a:t>О </a:t>
            </a:r>
            <a:r>
              <a:rPr lang="ru-RU" sz="3200" b="1" dirty="0">
                <a:latin typeface="+mn-lt"/>
              </a:rPr>
              <a:t>реализации в общеобразовательных учреждениях ФГОС НОО ОВЗ и ФГОС О </a:t>
            </a:r>
            <a:r>
              <a:rPr lang="ru-RU" sz="3200" b="1" dirty="0" smtClean="0">
                <a:latin typeface="+mn-lt"/>
              </a:rPr>
              <a:t>УО</a:t>
            </a:r>
            <a:br>
              <a:rPr lang="ru-RU" sz="3200" b="1" dirty="0" smtClean="0">
                <a:latin typeface="+mn-lt"/>
              </a:rPr>
            </a:br>
            <a:endParaRPr lang="ru-RU" altLang="ru-RU" sz="3200" dirty="0" smtClean="0">
              <a:latin typeface="+mn-lt"/>
            </a:endParaRP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 algn="r" eaLnBrk="1" hangingPunct="1"/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Методист МБОУ ДО «ЦДЮТ»</a:t>
            </a:r>
          </a:p>
          <a:p>
            <a:pPr marL="63500" algn="r" eaLnBrk="1" hangingPunct="1"/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Ремизова Л.В.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229600" cy="1066800"/>
          </a:xfrm>
        </p:spPr>
        <p:txBody>
          <a:bodyPr/>
          <a:lstStyle/>
          <a:p>
            <a:r>
              <a:rPr lang="ru-RU" sz="2400" dirty="0">
                <a:latin typeface="+mn-lt"/>
              </a:rPr>
              <a:t>Статья 55. </a:t>
            </a:r>
            <a:r>
              <a:rPr lang="ru-RU" sz="2400" dirty="0" smtClean="0">
                <a:latin typeface="+mn-lt"/>
              </a:rPr>
              <a:t>ФЗ-273. Общие </a:t>
            </a:r>
            <a:r>
              <a:rPr lang="ru-RU" sz="2400" dirty="0">
                <a:latin typeface="+mn-lt"/>
              </a:rPr>
              <a:t>требования к приему на обучение в организацию, осуществляющую образовательную деятельность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249488"/>
            <a:ext cx="8579296" cy="4324350"/>
          </a:xfrm>
        </p:spPr>
        <p:txBody>
          <a:bodyPr/>
          <a:lstStyle/>
          <a:p>
            <a:pPr marL="109537" indent="0">
              <a:buNone/>
            </a:pPr>
            <a:r>
              <a:rPr lang="ru-RU" sz="2400" dirty="0" smtClean="0"/>
              <a:t>П.3</a:t>
            </a:r>
          </a:p>
          <a:p>
            <a:r>
              <a:rPr lang="ru-RU" dirty="0"/>
              <a:t>Дети с </a:t>
            </a:r>
            <a:r>
              <a:rPr lang="ru-RU" dirty="0" smtClean="0"/>
              <a:t>ОВЗ принимаются </a:t>
            </a:r>
            <a:r>
              <a:rPr lang="ru-RU" dirty="0"/>
              <a:t>на обучение по адаптированной основной общеобразовательной программе </a:t>
            </a:r>
            <a:r>
              <a:rPr lang="ru-RU" dirty="0">
                <a:solidFill>
                  <a:srgbClr val="FF0000"/>
                </a:solidFill>
              </a:rPr>
              <a:t>только с согласия родителей </a:t>
            </a:r>
            <a:r>
              <a:rPr lang="ru-RU" dirty="0"/>
              <a:t>(законных представителей) и на основании рекомендаций психолого-медико-педагогической комиссии.</a:t>
            </a:r>
          </a:p>
        </p:txBody>
      </p:sp>
    </p:spTree>
    <p:extLst>
      <p:ext uri="{BB962C8B-B14F-4D97-AF65-F5344CB8AC3E}">
        <p14:creationId xmlns:p14="http://schemas.microsoft.com/office/powerpoint/2010/main" val="250263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1066800"/>
          </a:xfrm>
        </p:spPr>
        <p:txBody>
          <a:bodyPr/>
          <a:lstStyle/>
          <a:p>
            <a:pPr algn="ctr"/>
            <a:r>
              <a:rPr lang="ru-RU" sz="2800" dirty="0" smtClean="0">
                <a:latin typeface="+mn-lt"/>
              </a:rPr>
              <a:t>Адаптированные основные 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образовательные программы</a:t>
            </a:r>
            <a:endParaRPr lang="ru-RU" sz="2800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513205"/>
              </p:ext>
            </p:extLst>
          </p:nvPr>
        </p:nvGraphicFramePr>
        <p:xfrm>
          <a:off x="179512" y="1772816"/>
          <a:ext cx="8507288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1029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354832"/>
          </a:xfrm>
        </p:spPr>
        <p:txBody>
          <a:bodyPr/>
          <a:lstStyle/>
          <a:p>
            <a:pPr algn="ctr"/>
            <a:r>
              <a:rPr lang="ru-RU" sz="2800" dirty="0" smtClean="0">
                <a:latin typeface="+mn-lt"/>
              </a:rPr>
              <a:t/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Количество школ и детей в них, 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обучающихся в условиях ФГОС ОВЗ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2284636"/>
              </p:ext>
            </p:extLst>
          </p:nvPr>
        </p:nvGraphicFramePr>
        <p:xfrm>
          <a:off x="0" y="1412776"/>
          <a:ext cx="9144000" cy="516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440160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rgbClr val="676A55"/>
                </a:solidFill>
                <a:latin typeface="Georgia"/>
              </a:rPr>
              <a:t>Количество школ и детей в них, </a:t>
            </a:r>
            <a:r>
              <a:rPr lang="ru-RU" sz="2800" dirty="0" smtClean="0">
                <a:solidFill>
                  <a:srgbClr val="676A55"/>
                </a:solidFill>
                <a:latin typeface="Georgia"/>
              </a:rPr>
              <a:t/>
            </a:r>
            <a:br>
              <a:rPr lang="ru-RU" sz="2800" dirty="0" smtClean="0">
                <a:solidFill>
                  <a:srgbClr val="676A55"/>
                </a:solidFill>
                <a:latin typeface="Georgia"/>
              </a:rPr>
            </a:br>
            <a:r>
              <a:rPr lang="ru-RU" sz="2800" dirty="0" smtClean="0">
                <a:solidFill>
                  <a:srgbClr val="676A55"/>
                </a:solidFill>
                <a:latin typeface="Georgia"/>
              </a:rPr>
              <a:t>обучающихся </a:t>
            </a:r>
            <a:r>
              <a:rPr lang="ru-RU" sz="2800" dirty="0">
                <a:solidFill>
                  <a:srgbClr val="676A55"/>
                </a:solidFill>
                <a:latin typeface="Georgia"/>
              </a:rPr>
              <a:t>в условиях ФГОС </a:t>
            </a:r>
            <a:r>
              <a:rPr lang="ru-RU" sz="2800" dirty="0" smtClean="0">
                <a:solidFill>
                  <a:srgbClr val="676A55"/>
                </a:solidFill>
                <a:latin typeface="Georgia"/>
              </a:rPr>
              <a:t>ОВЗ</a:t>
            </a:r>
            <a:br>
              <a:rPr lang="ru-RU" sz="2800" dirty="0" smtClean="0">
                <a:solidFill>
                  <a:srgbClr val="676A55"/>
                </a:solidFill>
                <a:latin typeface="Georgia"/>
              </a:rPr>
            </a:br>
            <a:r>
              <a:rPr lang="ru-RU" sz="2400" dirty="0" smtClean="0">
                <a:solidFill>
                  <a:srgbClr val="676A55"/>
                </a:solidFill>
                <a:latin typeface="Georgia"/>
              </a:rPr>
              <a:t>в 2020-2021 учебном году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4683244"/>
              </p:ext>
            </p:extLst>
          </p:nvPr>
        </p:nvGraphicFramePr>
        <p:xfrm>
          <a:off x="1331640" y="2852936"/>
          <a:ext cx="5987008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29626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Количество </a:t>
                      </a:r>
                    </a:p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школ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на дому/в условиях  инклюзии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Количество обучающихся</a:t>
                      </a:r>
                    </a:p>
                    <a:p>
                      <a:pPr algn="ctr"/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 дому/в условиях  инклюзии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30/12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94/27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127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20080"/>
          </a:xfrm>
        </p:spPr>
        <p:txBody>
          <a:bodyPr/>
          <a:lstStyle/>
          <a:p>
            <a:pPr algn="ctr"/>
            <a:r>
              <a:rPr lang="ru-RU" sz="2800" dirty="0" smtClean="0">
                <a:latin typeface="+mn-lt"/>
              </a:rPr>
              <a:t>Контингент обучающихся </a:t>
            </a:r>
            <a:r>
              <a:rPr lang="ru-RU" sz="3200" dirty="0" smtClean="0">
                <a:latin typeface="+mn-lt"/>
              </a:rPr>
              <a:t/>
            </a:r>
            <a:br>
              <a:rPr lang="ru-RU" sz="32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в условиях ФГОС ОВЗ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847046"/>
              </p:ext>
            </p:extLst>
          </p:nvPr>
        </p:nvGraphicFramePr>
        <p:xfrm>
          <a:off x="0" y="1340768"/>
          <a:ext cx="9144000" cy="5233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rgbClr val="676A55"/>
                </a:solidFill>
                <a:latin typeface="Georgia"/>
              </a:rPr>
              <a:t>Контингент обучающихся </a:t>
            </a:r>
            <a:r>
              <a:rPr lang="ru-RU" sz="3200" dirty="0">
                <a:solidFill>
                  <a:srgbClr val="676A55"/>
                </a:solidFill>
                <a:latin typeface="Georgia"/>
              </a:rPr>
              <a:t/>
            </a:r>
            <a:br>
              <a:rPr lang="ru-RU" sz="3200" dirty="0">
                <a:solidFill>
                  <a:srgbClr val="676A55"/>
                </a:solidFill>
                <a:latin typeface="Georgia"/>
              </a:rPr>
            </a:br>
            <a:r>
              <a:rPr lang="ru-RU" sz="2400" dirty="0">
                <a:solidFill>
                  <a:srgbClr val="676A55"/>
                </a:solidFill>
                <a:latin typeface="Georgia"/>
              </a:rPr>
              <a:t>в условиях ФГОС </a:t>
            </a:r>
            <a:r>
              <a:rPr lang="ru-RU" sz="2400" dirty="0" smtClean="0">
                <a:solidFill>
                  <a:srgbClr val="676A55"/>
                </a:solidFill>
                <a:latin typeface="Georgia"/>
              </a:rPr>
              <a:t>ОВЗ</a:t>
            </a:r>
            <a:br>
              <a:rPr lang="ru-RU" sz="2400" dirty="0" smtClean="0">
                <a:solidFill>
                  <a:srgbClr val="676A55"/>
                </a:solidFill>
                <a:latin typeface="Georgia"/>
              </a:rPr>
            </a:br>
            <a:r>
              <a:rPr lang="ru-RU" sz="2400" dirty="0" smtClean="0">
                <a:solidFill>
                  <a:srgbClr val="676A55"/>
                </a:solidFill>
                <a:latin typeface="Georgia"/>
              </a:rPr>
              <a:t>в 2020-2021 учебном году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2069512"/>
              </p:ext>
            </p:extLst>
          </p:nvPr>
        </p:nvGraphicFramePr>
        <p:xfrm>
          <a:off x="287523" y="2852936"/>
          <a:ext cx="8568954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159"/>
                <a:gridCol w="1428159"/>
                <a:gridCol w="1428159"/>
                <a:gridCol w="1428159"/>
                <a:gridCol w="1428159"/>
                <a:gridCol w="142815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0" dirty="0" smtClean="0"/>
                    </a:p>
                    <a:p>
                      <a:pPr algn="ctr"/>
                      <a:r>
                        <a:rPr lang="ru-RU" sz="1600" b="0" dirty="0" smtClean="0"/>
                        <a:t>дети с</a:t>
                      </a:r>
                    </a:p>
                    <a:p>
                      <a:pPr algn="ctr"/>
                      <a:r>
                        <a:rPr lang="ru-RU" sz="2400" b="0" dirty="0" smtClean="0"/>
                        <a:t>ЗПР</a:t>
                      </a:r>
                    </a:p>
                    <a:p>
                      <a:pPr algn="ctr"/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дети с</a:t>
                      </a:r>
                    </a:p>
                    <a:p>
                      <a:pPr algn="ctr"/>
                      <a:r>
                        <a:rPr lang="ru-RU" sz="2400" b="0" dirty="0" smtClean="0"/>
                        <a:t>УО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дети с</a:t>
                      </a:r>
                    </a:p>
                    <a:p>
                      <a:pPr algn="ctr"/>
                      <a:r>
                        <a:rPr lang="ru-RU" sz="2400" b="0" dirty="0" smtClean="0"/>
                        <a:t>РАС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дети с</a:t>
                      </a:r>
                    </a:p>
                    <a:p>
                      <a:pPr algn="ctr"/>
                      <a:r>
                        <a:rPr lang="ru-RU" sz="2400" b="0" dirty="0" smtClean="0"/>
                        <a:t>НОДА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дети с</a:t>
                      </a:r>
                    </a:p>
                    <a:p>
                      <a:pPr algn="ctr"/>
                      <a:r>
                        <a:rPr lang="ru-RU" sz="2400" b="0" dirty="0" smtClean="0"/>
                        <a:t>ТНР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 smtClean="0"/>
                    </a:p>
                    <a:p>
                      <a:pPr algn="ctr"/>
                      <a:r>
                        <a:rPr lang="ru-RU" sz="2400" b="0" dirty="0" smtClean="0"/>
                        <a:t>слабовидящие</a:t>
                      </a:r>
                      <a:endParaRPr lang="ru-RU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48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27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23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20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548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ctr"/>
            <a:r>
              <a:rPr lang="ru-RU" sz="3200" dirty="0" smtClean="0">
                <a:latin typeface="+mn-lt"/>
              </a:rPr>
              <a:t>Нормативно-правовое обеспечение реализации ФГОС  ОВЗ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017046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локальные нормативные акты, регламентирующие: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Функционирование рабочей группы по введению ФГОС НОО ОВЗ и ФГОС О УО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Порядок и основания перевода, обучающихся с ОВЗ на обучение на дому по медицинским показаниям и инклюзивное обучение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Деятельность психолого-педагогического консилиума школы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Разработку индивидуальных учебных планов, в том числе для детей с ОВЗ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Разработку адаптированных основных образовательных программ (АООП) и адаптированных образовательных программ (АОП)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Порядок текущего контроля успеваемости и промежуточной аттестации обучающихся с ОВЗ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внутришкольного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контроля по реализации специальных ФГОС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Внесение изменений в должностные инструкции педагогов и специалистов, работающих с детьми с ОВЗ, заместителя директора, курирующего реализацию ФГОС ОВЗ.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Взаимодействие с родительской общественностью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625136" cy="1066800"/>
          </a:xfrm>
        </p:spPr>
        <p:txBody>
          <a:bodyPr/>
          <a:lstStyle/>
          <a:p>
            <a:pPr algn="ctr"/>
            <a:r>
              <a:rPr lang="ru-RU" sz="3200" dirty="0" smtClean="0">
                <a:latin typeface="+mn-lt"/>
              </a:rPr>
              <a:t>Кадровое обеспечение введения ФГОС ОВЗ</a:t>
            </a: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4350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В процессе психолого-педагогического сопровождения ребенка с ОВЗ в общеобразовательном учреждении участвуют следующие специалисты психолого-педагогического консилиума (</a:t>
            </a:r>
            <a:r>
              <a:rPr lang="ru-RU" sz="2400" dirty="0" err="1" smtClean="0"/>
              <a:t>ППк</a:t>
            </a:r>
            <a:r>
              <a:rPr lang="ru-RU" sz="2400" dirty="0" smtClean="0"/>
              <a:t>): </a:t>
            </a:r>
          </a:p>
          <a:p>
            <a:pPr lvl="0"/>
            <a:r>
              <a:rPr lang="ru-RU" sz="2400" dirty="0" smtClean="0"/>
              <a:t>руководитель, </a:t>
            </a:r>
          </a:p>
          <a:p>
            <a:pPr lvl="0"/>
            <a:r>
              <a:rPr lang="ru-RU" sz="2400" dirty="0" smtClean="0"/>
              <a:t>педагог-психолог, </a:t>
            </a:r>
          </a:p>
          <a:p>
            <a:pPr lvl="0"/>
            <a:r>
              <a:rPr lang="ru-RU" sz="2400" dirty="0" smtClean="0"/>
              <a:t>учитель-логопед, </a:t>
            </a:r>
          </a:p>
          <a:p>
            <a:pPr lvl="0"/>
            <a:r>
              <a:rPr lang="ru-RU" sz="2400" dirty="0" smtClean="0"/>
              <a:t>учитель-дефектолог, </a:t>
            </a:r>
          </a:p>
          <a:p>
            <a:pPr lvl="0"/>
            <a:r>
              <a:rPr lang="ru-RU" sz="2400" dirty="0" smtClean="0"/>
              <a:t>педагоги класса, </a:t>
            </a:r>
          </a:p>
          <a:p>
            <a:pPr lvl="0"/>
            <a:r>
              <a:rPr lang="ru-RU" sz="2400" dirty="0" err="1" smtClean="0"/>
              <a:t>тьютор</a:t>
            </a:r>
            <a:r>
              <a:rPr lang="ru-RU" sz="2400" dirty="0" smtClean="0"/>
              <a:t> (в зависимости от рекомендаций ПМПК).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pPr algn="ctr"/>
            <a:r>
              <a:rPr lang="ru-RU" sz="3200" dirty="0" smtClean="0">
                <a:latin typeface="+mn-lt"/>
              </a:rPr>
              <a:t>Психолого-педагогическое сопровождение детей с ОВЗ предполагает следующие управленческие шаги: </a:t>
            </a: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1. Формирование нормативно – правовой базы. </a:t>
            </a:r>
          </a:p>
          <a:p>
            <a:r>
              <a:rPr lang="ru-RU" sz="2400" dirty="0" smtClean="0"/>
              <a:t>2. Создание информационных условий </a:t>
            </a:r>
          </a:p>
          <a:p>
            <a:r>
              <a:rPr lang="ru-RU" sz="2400" dirty="0" smtClean="0"/>
              <a:t>3. Создание организационно-педагогических условий обучения, организацию индивидуального обучения на дому. </a:t>
            </a:r>
          </a:p>
          <a:p>
            <a:r>
              <a:rPr lang="ru-RU" sz="2400" dirty="0" smtClean="0"/>
              <a:t>4. Научно-методическое сопровождение: обучение педагогов методам коррекционно-развивающей работы; создание и освоение учебно-методических материалов для коррекционной работы.</a:t>
            </a:r>
          </a:p>
          <a:p>
            <a:r>
              <a:rPr lang="ru-RU" sz="2400" dirty="0" smtClean="0"/>
              <a:t>5. Формирование коррекционно-развивающей среды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080120"/>
          </a:xfrm>
        </p:spPr>
        <p:txBody>
          <a:bodyPr/>
          <a:lstStyle/>
          <a:p>
            <a:pPr algn="ctr"/>
            <a:r>
              <a:rPr lang="ru-RU" dirty="0" smtClean="0"/>
              <a:t> </a:t>
            </a:r>
            <a:br>
              <a:rPr lang="ru-RU" dirty="0" smtClean="0"/>
            </a:br>
            <a:r>
              <a:rPr lang="ru-RU" sz="2800" dirty="0" smtClean="0">
                <a:latin typeface="+mn-lt"/>
              </a:rPr>
              <a:t>Кадровое обеспечение учителями-дефектологами, учителями-логопедами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1014987"/>
              </p:ext>
            </p:extLst>
          </p:nvPr>
        </p:nvGraphicFramePr>
        <p:xfrm>
          <a:off x="0" y="1844824"/>
          <a:ext cx="8686800" cy="4729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296144"/>
          </a:xfrm>
        </p:spPr>
        <p:txBody>
          <a:bodyPr/>
          <a:lstStyle/>
          <a:p>
            <a:pPr algn="ctr"/>
            <a:r>
              <a:rPr lang="ru-RU" sz="3200" dirty="0" smtClean="0">
                <a:latin typeface="+mn-lt"/>
              </a:rPr>
              <a:t>С 01.09.2016 года вступили в силу и внедряются в Симферопольском районе:</a:t>
            </a:r>
            <a:br>
              <a:rPr lang="ru-RU" sz="3200" dirty="0" smtClean="0">
                <a:latin typeface="+mn-lt"/>
              </a:rPr>
            </a:br>
            <a:endParaRPr lang="ru-RU" altLang="ru-RU" sz="3200" dirty="0" smtClean="0">
              <a:latin typeface="+mn-lt"/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36504"/>
          </a:xfrm>
        </p:spPr>
        <p:txBody>
          <a:bodyPr/>
          <a:lstStyle/>
          <a:p>
            <a:pPr lvl="0"/>
            <a:r>
              <a:rPr lang="ru-RU" sz="2400" b="1" dirty="0" smtClean="0"/>
              <a:t>ФГОС НОО ОВЗ </a:t>
            </a:r>
            <a:r>
              <a:rPr lang="ru-RU" sz="2400" dirty="0" smtClean="0"/>
              <a:t>в соответствии с Приказом </a:t>
            </a:r>
            <a:r>
              <a:rPr lang="ru-RU" sz="2400" dirty="0" err="1" smtClean="0"/>
              <a:t>Минобрнауки</a:t>
            </a:r>
            <a:r>
              <a:rPr lang="ru-RU" sz="2400" dirty="0" smtClean="0"/>
              <a:t> России от 19.12.2014 № 1598 «Об утверждении федерального государственного образовательного стандарта начального общего образования обучающихся с ограниченными возможностями здоровья».</a:t>
            </a:r>
          </a:p>
          <a:p>
            <a:pPr lvl="0"/>
            <a:r>
              <a:rPr lang="ru-RU" sz="2400" b="1" dirty="0" smtClean="0"/>
              <a:t>ФГОС О УО </a:t>
            </a:r>
            <a:r>
              <a:rPr lang="ru-RU" sz="2400" dirty="0" smtClean="0"/>
              <a:t>в соответствии с Приказом </a:t>
            </a:r>
            <a:r>
              <a:rPr lang="ru-RU" sz="2400" dirty="0" err="1" smtClean="0"/>
              <a:t>Минобрнауки</a:t>
            </a:r>
            <a:r>
              <a:rPr lang="ru-RU" sz="2400" dirty="0" smtClean="0"/>
              <a:t> России от 19.12.2014г. № 1599 «Об утверждении федерального государственного образовательного стандарта обучающихся с умственной отсталостью (интеллектуальными нарушениями)» (далее – ФГОС ОВЗ).</a:t>
            </a:r>
          </a:p>
          <a:p>
            <a:pPr algn="just"/>
            <a:endParaRPr lang="en-US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pPr algn="ctr"/>
            <a:r>
              <a:rPr lang="ru-RU" sz="2800" dirty="0" smtClean="0">
                <a:latin typeface="+mn-lt"/>
              </a:rPr>
              <a:t>Наличие дефектологов в МБОУ, 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обучающих детей с УО (1-9 </a:t>
            </a:r>
            <a:r>
              <a:rPr lang="ru-RU" sz="2800" dirty="0" err="1" smtClean="0">
                <a:latin typeface="+mn-lt"/>
              </a:rPr>
              <a:t>кл</a:t>
            </a:r>
            <a:r>
              <a:rPr lang="ru-RU" sz="2800" dirty="0" smtClean="0">
                <a:latin typeface="+mn-lt"/>
              </a:rPr>
              <a:t>.)</a:t>
            </a:r>
            <a:endParaRPr lang="ru-RU" sz="2800" dirty="0"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060962"/>
              </p:ext>
            </p:extLst>
          </p:nvPr>
        </p:nvGraphicFramePr>
        <p:xfrm>
          <a:off x="107505" y="39757"/>
          <a:ext cx="8928990" cy="6431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3137"/>
                <a:gridCol w="4769523"/>
                <a:gridCol w="2976330"/>
              </a:tblGrid>
              <a:tr h="2208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МБОУ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Наличие учителей-дефектологов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859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Винницкая 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школа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14980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Гвардейская школа-гимназия №2</a:t>
                      </a:r>
                      <a:endParaRPr lang="ru-RU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6699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Гвардейская школа-гимназия  №3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2002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latin typeface="Times New Roman"/>
                          <a:ea typeface="Calibri"/>
                          <a:cs typeface="Times New Roman"/>
                        </a:rPr>
                        <a:t>Денисовская</a:t>
                      </a:r>
                      <a:r>
                        <a:rPr lang="ru-RU" sz="1200" b="0" dirty="0" smtClean="0">
                          <a:latin typeface="Times New Roman"/>
                          <a:ea typeface="Calibri"/>
                          <a:cs typeface="Times New Roman"/>
                        </a:rPr>
                        <a:t> школа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740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Добровская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 школа-гимназия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1786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Донская 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580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/>
                          <a:ea typeface="Calibri"/>
                          <a:cs typeface="Times New Roman"/>
                        </a:rPr>
                        <a:t>Журавлевская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00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/>
                          <a:ea typeface="Calibri"/>
                          <a:cs typeface="Times New Roman"/>
                        </a:rPr>
                        <a:t>Кленовская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2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/>
                          <a:ea typeface="Calibri"/>
                          <a:cs typeface="Times New Roman"/>
                        </a:rPr>
                        <a:t>Кольчугинская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  школа №1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4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Константиновская 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Кубанская</a:t>
                      </a: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школа</a:t>
                      </a:r>
                      <a:endParaRPr lang="ru-RU" sz="12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2074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Мазанская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школа </a:t>
                      </a:r>
                      <a:endParaRPr lang="ru-RU" sz="12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  <a:endParaRPr lang="ru-RU" sz="12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1246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/>
                          <a:ea typeface="Calibri"/>
                          <a:cs typeface="Times New Roman"/>
                        </a:rPr>
                        <a:t>Маленская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6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Мирновская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школа №2</a:t>
                      </a:r>
                      <a:endParaRPr lang="ru-RU" sz="12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+</a:t>
                      </a:r>
                      <a:endParaRPr lang="ru-RU" sz="12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1858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Николаевская 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0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Новоандреевская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  школа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1642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/>
                          <a:ea typeface="Calibri"/>
                          <a:cs typeface="Times New Roman"/>
                        </a:rPr>
                        <a:t>Новоселовская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Первомайская 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62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Перевальненская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  школа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20382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Перовская 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10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Пожарская 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02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Calibri"/>
                          <a:cs typeface="Times New Roman"/>
                        </a:rPr>
                        <a:t>Родниковская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школа-гимназия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17142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Calibri"/>
                          <a:cs typeface="Times New Roman"/>
                        </a:rPr>
                        <a:t>Скворцовская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 школа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17713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Тепловская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084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/>
                          <a:ea typeface="Calibri"/>
                          <a:cs typeface="Times New Roman"/>
                        </a:rPr>
                        <a:t>Трудовская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655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Украинская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школа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427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Calibri"/>
                          <a:cs typeface="Times New Roman"/>
                        </a:rPr>
                        <a:t>Укромновская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школа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2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559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Calibri"/>
                          <a:cs typeface="Times New Roman"/>
                        </a:rPr>
                        <a:t>Урожайновская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школа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19736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Calibri"/>
                          <a:cs typeface="Times New Roman"/>
                        </a:rPr>
                        <a:t>Широковская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школа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pPr algn="ctr"/>
            <a:r>
              <a:rPr lang="ru-RU" sz="3200" dirty="0" smtClean="0">
                <a:latin typeface="+mn-lt"/>
              </a:rPr>
              <a:t>Кадровые условия реализации АООП НОО обучающихся с ЗПР (вариант 7.2) </a:t>
            </a:r>
            <a:br>
              <a:rPr lang="ru-RU" sz="3200" dirty="0" smtClean="0">
                <a:latin typeface="+mn-lt"/>
              </a:rPr>
            </a:b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873030"/>
          </a:xfrm>
        </p:spPr>
        <p:txBody>
          <a:bodyPr/>
          <a:lstStyle/>
          <a:p>
            <a:pPr marL="109537" indent="0">
              <a:buNone/>
            </a:pPr>
            <a:r>
              <a:rPr lang="ru-RU" sz="2400" dirty="0" smtClean="0"/>
              <a:t>Педагогические работники, реализующие </a:t>
            </a:r>
            <a:r>
              <a:rPr lang="ru-RU" sz="2400" b="1" dirty="0" smtClean="0"/>
              <a:t>предметные области </a:t>
            </a:r>
            <a:r>
              <a:rPr lang="ru-RU" sz="2400" dirty="0" smtClean="0"/>
              <a:t>АООП НОО обучающихся с ЗПР, должны иметь образование по одному из перечисленных вариантов:</a:t>
            </a:r>
          </a:p>
          <a:p>
            <a:r>
              <a:rPr lang="ru-RU" sz="2400" dirty="0" smtClean="0"/>
              <a:t>высшее профессиональное педагогическое </a:t>
            </a:r>
            <a:r>
              <a:rPr lang="ru-RU" sz="2400" b="1" dirty="0" smtClean="0"/>
              <a:t>специальное (дефектологическое) образование </a:t>
            </a:r>
            <a:r>
              <a:rPr lang="ru-RU" sz="2400" dirty="0" smtClean="0"/>
              <a:t>и удостоверение о повышении квалификации в области обучения и воспитания детей с ЗПР установленного образца;</a:t>
            </a:r>
          </a:p>
          <a:p>
            <a:r>
              <a:rPr lang="ru-RU" sz="2400" dirty="0" smtClean="0"/>
              <a:t>высшее/среднее </a:t>
            </a:r>
            <a:r>
              <a:rPr lang="ru-RU" sz="2400" b="1" dirty="0" smtClean="0"/>
              <a:t>профессиональное педагогическое образование и удостоверение о повышении квалификации </a:t>
            </a:r>
            <a:r>
              <a:rPr lang="ru-RU" sz="2400" dirty="0" smtClean="0"/>
              <a:t>в области обучения и воспитания детей с ЗПР установленного образца.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+mn-lt"/>
              </a:rPr>
              <a:t>Педагогические работники, реализующие </a:t>
            </a:r>
            <a:r>
              <a:rPr lang="ru-RU" sz="2400" b="1" dirty="0">
                <a:solidFill>
                  <a:schemeClr val="tx1"/>
                </a:solidFill>
                <a:latin typeface="+mn-lt"/>
              </a:rPr>
              <a:t>коррекционно-развивающую область</a:t>
            </a:r>
            <a:r>
              <a:rPr lang="ru-RU" sz="2400" dirty="0">
                <a:solidFill>
                  <a:schemeClr val="tx1"/>
                </a:solidFill>
                <a:latin typeface="+mn-lt"/>
              </a:rPr>
              <a:t> АООП НОО для обучающихся с </a:t>
            </a:r>
            <a:r>
              <a:rPr lang="ru-RU" sz="2400" b="1" dirty="0">
                <a:solidFill>
                  <a:schemeClr val="tx1"/>
                </a:solidFill>
                <a:latin typeface="+mn-lt"/>
              </a:rPr>
              <a:t>ЗПР,</a:t>
            </a:r>
            <a:r>
              <a:rPr lang="ru-RU" sz="2400" dirty="0">
                <a:solidFill>
                  <a:schemeClr val="tx1"/>
                </a:solidFill>
                <a:latin typeface="+mn-lt"/>
              </a:rPr>
              <a:t> должны иметь образование по одному из перечисленных вариантов:</a:t>
            </a:r>
            <a:br>
              <a:rPr lang="ru-RU" sz="2400" dirty="0">
                <a:solidFill>
                  <a:schemeClr val="tx1"/>
                </a:solidFill>
                <a:latin typeface="+mn-lt"/>
              </a:rPr>
            </a:br>
            <a:endParaRPr lang="ru-RU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249488"/>
            <a:ext cx="8686800" cy="4324350"/>
          </a:xfrm>
        </p:spPr>
        <p:txBody>
          <a:bodyPr/>
          <a:lstStyle/>
          <a:p>
            <a:r>
              <a:rPr lang="ru-RU" sz="2400" dirty="0" smtClean="0"/>
              <a:t>высшее </a:t>
            </a:r>
            <a:r>
              <a:rPr lang="ru-RU" sz="2400" dirty="0"/>
              <a:t>профессиональное педагогическое </a:t>
            </a:r>
            <a:r>
              <a:rPr lang="ru-RU" sz="2400" b="1" dirty="0"/>
              <a:t>специальное (дефектологическое) образование </a:t>
            </a:r>
            <a:r>
              <a:rPr lang="ru-RU" sz="2400" dirty="0"/>
              <a:t>и удостоверение о повышении квалификации в области обучения и воспитания детей с </a:t>
            </a:r>
            <a:r>
              <a:rPr lang="ru-RU" sz="2400" dirty="0" smtClean="0"/>
              <a:t>ЗПР;</a:t>
            </a:r>
            <a:endParaRPr lang="ru-RU" sz="2400" dirty="0"/>
          </a:p>
          <a:p>
            <a:r>
              <a:rPr lang="ru-RU" sz="2400" dirty="0" smtClean="0"/>
              <a:t>высшее/среднее </a:t>
            </a:r>
            <a:r>
              <a:rPr lang="ru-RU" sz="2400" dirty="0"/>
              <a:t>профессиональное педагогическое, </a:t>
            </a:r>
            <a:r>
              <a:rPr lang="ru-RU" sz="2400" b="1" dirty="0"/>
              <a:t>диплом о профессиональной переподготовке в области специального (дефектологического) образования установленного образца </a:t>
            </a:r>
            <a:r>
              <a:rPr lang="ru-RU" sz="2400" dirty="0"/>
              <a:t>и удостоверение о повышении квалификации в области обучения и воспитания детей с ЗПР установленного образца.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6368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9036496" cy="1066800"/>
          </a:xfrm>
        </p:spPr>
        <p:txBody>
          <a:bodyPr/>
          <a:lstStyle/>
          <a:p>
            <a:pPr algn="ctr"/>
            <a:r>
              <a:rPr lang="ru-RU" sz="2800" dirty="0" smtClean="0">
                <a:latin typeface="+mn-lt"/>
              </a:rPr>
              <a:t>Кадровые условия реализации АООП 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обучающихся с интеллектуальными нарушениями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94" y="1988840"/>
            <a:ext cx="8686800" cy="4324350"/>
          </a:xfrm>
        </p:spPr>
        <p:txBody>
          <a:bodyPr/>
          <a:lstStyle/>
          <a:p>
            <a:r>
              <a:rPr lang="ru-RU" sz="2400" dirty="0" smtClean="0"/>
              <a:t>Педагогические работники − учитель-логопед, учитель музыки, учитель рисования, учитель физической культуры (адаптивной физической культуры), учитель труда, педагог-психолог, социальный педагог, педагог дополнительного образования - наряду со средним или высшим профессиональным педагогическим образованием по соответствующему занимаемой должности направлению (профилю, квалификации) </a:t>
            </a:r>
            <a:r>
              <a:rPr lang="ru-RU" sz="2400" b="1" dirty="0" smtClean="0"/>
              <a:t>должны обязательно пройти переподготовку или курсы повышения квалификации в олигофренопедагогики, подтвержденные документом установленного образца.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485" y="404664"/>
            <a:ext cx="8229600" cy="1066800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rgbClr val="676A55"/>
                </a:solidFill>
                <a:latin typeface="Georgia"/>
              </a:rPr>
              <a:t>Комплексное сопровождение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1" y="1454223"/>
            <a:ext cx="8508573" cy="4855097"/>
          </a:xfrm>
        </p:spPr>
        <p:txBody>
          <a:bodyPr/>
          <a:lstStyle/>
          <a:p>
            <a:r>
              <a:rPr lang="ru-RU" sz="2400" b="1" dirty="0"/>
              <a:t>Дефектологический модуль </a:t>
            </a:r>
            <a:endParaRPr lang="ru-RU" sz="2400" b="1" dirty="0" smtClean="0"/>
          </a:p>
          <a:p>
            <a:pPr marL="109537" indent="0">
              <a:buNone/>
            </a:pPr>
            <a:r>
              <a:rPr lang="ru-RU" sz="2000" dirty="0" smtClean="0"/>
              <a:t>– </a:t>
            </a:r>
            <a:r>
              <a:rPr lang="ru-RU" sz="2000" dirty="0"/>
              <a:t>повышение уровня общего развития обучающихся, восполнение пробелов предшествующего развития и обучения; </a:t>
            </a:r>
            <a:endParaRPr lang="ru-RU" sz="2000" dirty="0" smtClean="0"/>
          </a:p>
          <a:p>
            <a:pPr marL="109537" indent="0">
              <a:buNone/>
            </a:pPr>
            <a:r>
              <a:rPr lang="ru-RU" sz="2000" dirty="0"/>
              <a:t>– индивидуальная работа по формированию недостаточно освоенных </a:t>
            </a:r>
            <a:r>
              <a:rPr lang="ru-RU" sz="2000" dirty="0" smtClean="0"/>
              <a:t>  учебных </a:t>
            </a:r>
            <a:r>
              <a:rPr lang="ru-RU" sz="2000" dirty="0"/>
              <a:t>умений и навыков; </a:t>
            </a:r>
            <a:endParaRPr lang="ru-RU" sz="2000" dirty="0" smtClean="0"/>
          </a:p>
          <a:p>
            <a:pPr marL="109537" indent="0">
              <a:buNone/>
            </a:pPr>
            <a:r>
              <a:rPr lang="ru-RU" sz="2000" dirty="0"/>
              <a:t>– коррекция отклонений в развитии познавательной сферы, подготовка к </a:t>
            </a:r>
            <a:r>
              <a:rPr lang="ru-RU" sz="2000" dirty="0" smtClean="0"/>
              <a:t> восприятию </a:t>
            </a:r>
            <a:r>
              <a:rPr lang="ru-RU" sz="2000" dirty="0"/>
              <a:t>нового учебного материала. </a:t>
            </a:r>
            <a:endParaRPr lang="ru-RU" sz="2000" dirty="0" smtClean="0"/>
          </a:p>
          <a:p>
            <a:r>
              <a:rPr lang="ru-RU" sz="2400" b="1" dirty="0" smtClean="0"/>
              <a:t>Логопедический </a:t>
            </a:r>
            <a:r>
              <a:rPr lang="ru-RU" sz="2400" b="1" dirty="0"/>
              <a:t>модуль </a:t>
            </a:r>
            <a:r>
              <a:rPr lang="ru-RU" sz="2000" dirty="0"/>
              <a:t>– коррекция нарушений речи</a:t>
            </a:r>
            <a:r>
              <a:rPr lang="ru-RU" sz="2000" dirty="0" smtClean="0"/>
              <a:t>.</a:t>
            </a:r>
          </a:p>
          <a:p>
            <a:r>
              <a:rPr lang="ru-RU" sz="2400" b="1" dirty="0" smtClean="0"/>
              <a:t>Психологический </a:t>
            </a:r>
            <a:r>
              <a:rPr lang="ru-RU" sz="2400" b="1" dirty="0"/>
              <a:t>модуль </a:t>
            </a:r>
            <a:r>
              <a:rPr lang="ru-RU" sz="2000" dirty="0"/>
              <a:t>– активизация высших психических функций, повышение возможностей самоконтроля, укрепление психологического статуса ребёнка. </a:t>
            </a:r>
            <a:endParaRPr lang="ru-RU" sz="2000" dirty="0" smtClean="0"/>
          </a:p>
          <a:p>
            <a:r>
              <a:rPr lang="ru-RU" sz="2400" dirty="0" smtClean="0"/>
              <a:t>Социально-педагогическое </a:t>
            </a:r>
            <a:r>
              <a:rPr lang="ru-RU" sz="2400" dirty="0"/>
              <a:t>сопровождение </a:t>
            </a:r>
            <a:r>
              <a:rPr lang="ru-RU" sz="2000" dirty="0"/>
              <a:t>родителей интегрируемых детей.</a:t>
            </a:r>
          </a:p>
        </p:txBody>
      </p:sp>
    </p:spTree>
    <p:extLst>
      <p:ext uri="{BB962C8B-B14F-4D97-AF65-F5344CB8AC3E}">
        <p14:creationId xmlns:p14="http://schemas.microsoft.com/office/powerpoint/2010/main" val="23837062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066800"/>
          </a:xfrm>
        </p:spPr>
        <p:txBody>
          <a:bodyPr/>
          <a:lstStyle/>
          <a:p>
            <a:pPr algn="ctr"/>
            <a:r>
              <a:rPr lang="ru-RU" sz="3200" dirty="0" smtClean="0">
                <a:latin typeface="+mn-lt"/>
              </a:rPr>
              <a:t>Методическое  обеспечение </a:t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>реализация ФГОС ОВЗ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49488"/>
            <a:ext cx="8686800" cy="4324350"/>
          </a:xfrm>
        </p:spPr>
        <p:txBody>
          <a:bodyPr/>
          <a:lstStyle/>
          <a:p>
            <a:pPr marL="109537" indent="0">
              <a:buNone/>
            </a:pPr>
            <a:r>
              <a:rPr lang="ru-RU" sz="2000" dirty="0" smtClean="0"/>
              <a:t>На сайте МБОУ ДО «ЦДЮТ» размещено:</a:t>
            </a:r>
          </a:p>
          <a:p>
            <a:pPr lvl="0"/>
            <a:r>
              <a:rPr lang="ru-RU" sz="2000" dirty="0" smtClean="0"/>
              <a:t>Нормативно-правовая база обучения детей с ОВЗ</a:t>
            </a:r>
          </a:p>
          <a:p>
            <a:pPr lvl="0"/>
            <a:r>
              <a:rPr lang="ru-RU" sz="2000" dirty="0" smtClean="0"/>
              <a:t>Методические рекомендации по формированию системы оценки достижения планируемых результатов освоения Адаптированной основной образовательной программы (АООП) обучающимися с ограниченными возможностями здоровья (ОВЗ).</a:t>
            </a:r>
          </a:p>
          <a:p>
            <a:pPr lvl="0"/>
            <a:r>
              <a:rPr lang="ru-RU" sz="2000" dirty="0" smtClean="0"/>
              <a:t>Методические рекомендации по организации обучения детей с тяжелыми множественными нарушениями развития</a:t>
            </a:r>
          </a:p>
          <a:p>
            <a:pPr lvl="0"/>
            <a:r>
              <a:rPr lang="ru-RU" sz="2000" dirty="0" smtClean="0"/>
              <a:t>Рекомендации по разработке специальной индивидуальной программы развития (СИПР)</a:t>
            </a:r>
          </a:p>
          <a:p>
            <a:pPr lvl="0"/>
            <a:r>
              <a:rPr lang="ru-RU" sz="2000" dirty="0" smtClean="0"/>
              <a:t>Методические рекомендации по разработке адаптированных образовательных программ, организации обучения и воспитания детей с РАС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/>
          <a:lstStyle/>
          <a:p>
            <a:pPr algn="ctr"/>
            <a:r>
              <a:rPr lang="ru-RU" sz="3200" dirty="0" smtClean="0">
                <a:latin typeface="+mn-lt"/>
              </a:rPr>
              <a:t>Материально-техническое обеспечение внедрения ФГОС ОВЗ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017046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Общеобразовательные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учреждения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работе по материально-техническому обеспечению образования детей с ОВЗ исходят из требований к: 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организации пространства, в котором обучается ребенок с ограниченными возможностями здоровья; 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организации временного режима обучения;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организации рабочего места ребенка с ограниченными возможностями здоровья;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техническим средствам обеспечения комфортного доступа ребенка с ограниченными возможностями здоровья к образованию (ассистирующие средства и технологии); 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техническим средствам обучения для каждой категории детей с ограниченными возможностями здоровья (включая специализированные компьютерные инструменты обучения, ориентированные на удовлетворение особых образовательных потребностей);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специальным учебникам, рабочим тетрадям и дидактическим материалам, отвечающим особым образовательным потребностям детей.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smtClean="0">
                <a:latin typeface="+mn-lt"/>
              </a:rPr>
              <a:t>Методические рекомендации</a:t>
            </a:r>
            <a:endParaRPr lang="ru-RU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2400" dirty="0"/>
              <a:t>Деятельность руководителя образовательной организации при включении обучающихся с ограниченными возможностями здоровья и детей-инвалидов в образовательное пространство: методические материалы для руководителей образовательных организаций </a:t>
            </a:r>
            <a:endParaRPr lang="ru-RU" sz="2400" dirty="0" smtClean="0"/>
          </a:p>
          <a:p>
            <a:pPr marL="109537" indent="0" algn="ctr">
              <a:buNone/>
            </a:pPr>
            <a:r>
              <a:rPr lang="ru-RU" sz="1800" dirty="0" smtClean="0"/>
              <a:t>(</a:t>
            </a:r>
            <a:r>
              <a:rPr lang="ru-RU" sz="1800" dirty="0"/>
              <a:t>серия: «Инклюзивное образование детей-инвалидов, детей с ограниченными возможностями здоровья в общеобразовательных организациях») / </a:t>
            </a:r>
            <a:r>
              <a:rPr lang="ru-RU" sz="1800" dirty="0" err="1"/>
              <a:t>С.В.Алехина</a:t>
            </a:r>
            <a:r>
              <a:rPr lang="ru-RU" sz="1800" dirty="0"/>
              <a:t>; </a:t>
            </a:r>
            <a:r>
              <a:rPr lang="ru-RU" sz="1800" dirty="0" err="1"/>
              <a:t>Е.Н.Кутепова</a:t>
            </a:r>
            <a:r>
              <a:rPr lang="ru-RU" sz="1800" dirty="0"/>
              <a:t>; </a:t>
            </a:r>
            <a:r>
              <a:rPr lang="ru-RU" sz="1800" dirty="0" err="1"/>
              <a:t>Т.Ю.Сунько</a:t>
            </a:r>
            <a:r>
              <a:rPr lang="ru-RU" sz="1800" dirty="0"/>
              <a:t>, </a:t>
            </a:r>
            <a:r>
              <a:rPr lang="ru-RU" sz="1800" dirty="0" err="1"/>
              <a:t>Е.В.Самсонова</a:t>
            </a:r>
            <a:r>
              <a:rPr lang="ru-RU" sz="1800" dirty="0"/>
              <a:t>. – М.:ГБОУ ВПО МГПУ, 2014)</a:t>
            </a:r>
          </a:p>
        </p:txBody>
      </p:sp>
    </p:spTree>
    <p:extLst>
      <p:ext uri="{BB962C8B-B14F-4D97-AF65-F5344CB8AC3E}">
        <p14:creationId xmlns:p14="http://schemas.microsoft.com/office/powerpoint/2010/main" val="928636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pPr algn="ctr"/>
            <a:r>
              <a:rPr lang="ru-RU" sz="3200" dirty="0" smtClean="0">
                <a:latin typeface="+mn-lt"/>
              </a:rPr>
              <a:t>Письмо </a:t>
            </a:r>
            <a:r>
              <a:rPr lang="ru-RU" sz="3200" dirty="0" err="1" smtClean="0">
                <a:latin typeface="+mn-lt"/>
              </a:rPr>
              <a:t>Минобрнауки</a:t>
            </a:r>
            <a:r>
              <a:rPr lang="ru-RU" sz="3200" dirty="0" smtClean="0">
                <a:latin typeface="+mn-lt"/>
              </a:rPr>
              <a:t> РФ от 11.03.2016 № ВК-452/07</a:t>
            </a: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«Методические рекомендации по вопросам внедрения федерального государственного образовательного стандарта начального общего образования обучающихся с ограниченными возможностями здоровья и федерального государственного образовательного стандарта образования обучающихся с умственной отсталостью (интеллектуальными нарушениями)»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pPr algn="ctr"/>
            <a:r>
              <a:rPr lang="ru-RU" sz="3600" dirty="0" smtClean="0">
                <a:latin typeface="+mn-lt"/>
              </a:rPr>
              <a:t>Специальные условия получения образования (ФЗ-273, ст.79, п.3) 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16832"/>
            <a:ext cx="8686800" cy="4657006"/>
          </a:xfrm>
        </p:spPr>
        <p:txBody>
          <a:bodyPr/>
          <a:lstStyle/>
          <a:p>
            <a:pPr lvl="0"/>
            <a:r>
              <a:rPr lang="ru-RU" sz="2000" dirty="0" smtClean="0"/>
              <a:t>использование специальных образовательных программ и методов обучения и воспитания, </a:t>
            </a:r>
          </a:p>
          <a:p>
            <a:pPr lvl="0"/>
            <a:r>
              <a:rPr lang="ru-RU" sz="2000" dirty="0" smtClean="0"/>
              <a:t>специальных учебников, учебных пособий и дидактических материалов, </a:t>
            </a:r>
          </a:p>
          <a:p>
            <a:pPr lvl="0"/>
            <a:r>
              <a:rPr lang="ru-RU" sz="2000" dirty="0" smtClean="0"/>
              <a:t>специальных технических средств обучения коллективного и индивидуального пользования, </a:t>
            </a:r>
          </a:p>
          <a:p>
            <a:pPr lvl="0"/>
            <a:r>
              <a:rPr lang="ru-RU" sz="2000" dirty="0" smtClean="0"/>
              <a:t>предоставление услуг ассистента (помощника), оказывающего обучающимся необходимую техническую помощь, </a:t>
            </a:r>
          </a:p>
          <a:p>
            <a:pPr lvl="0"/>
            <a:r>
              <a:rPr lang="ru-RU" sz="2000" dirty="0" smtClean="0"/>
              <a:t>проведение групповых и индивидуальных коррекционных занятий, </a:t>
            </a:r>
          </a:p>
          <a:p>
            <a:pPr lvl="0"/>
            <a:r>
              <a:rPr lang="ru-RU" sz="2000" dirty="0" smtClean="0"/>
              <a:t>обеспечение доступа в здания организаций, осуществляющих образовательную деятельность, </a:t>
            </a:r>
          </a:p>
          <a:p>
            <a:pPr lvl="0"/>
            <a:r>
              <a:rPr lang="ru-RU" sz="2000" dirty="0" smtClean="0"/>
              <a:t>и другие условия, без которых невозможно или затруднено освоение образовательных программ обучающимися с ОВЗ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268760"/>
            <a:ext cx="7848872" cy="1517104"/>
          </a:xfrm>
        </p:spPr>
        <p:txBody>
          <a:bodyPr/>
          <a:lstStyle/>
          <a:p>
            <a:pPr algn="ctr"/>
            <a:r>
              <a:rPr lang="ru-RU" sz="3200" dirty="0" smtClean="0">
                <a:latin typeface="+mn-lt"/>
              </a:rPr>
              <a:t>Письмо Министерства образования и науки Российской Федерации </a:t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>от 16 февраля 2015 года № ВК-333/07 </a:t>
            </a: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2996952"/>
            <a:ext cx="6984776" cy="3576886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«Об организации работы по введению ФГОС образования обучающихся с ОВЗ»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Управления образования Симферопольского района от 23.05.2016г. № 336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324350"/>
          </a:xfrm>
        </p:spPr>
        <p:txBody>
          <a:bodyPr/>
          <a:lstStyle/>
          <a:p>
            <a:pPr algn="ctr"/>
            <a:r>
              <a:rPr lang="ru-RU" dirty="0" smtClean="0"/>
              <a:t>«</a:t>
            </a:r>
            <a:r>
              <a:rPr lang="ru-RU" b="1" dirty="0" smtClean="0"/>
              <a:t>План мероприятий</a:t>
            </a:r>
            <a:r>
              <a:rPr lang="ru-RU" dirty="0" smtClean="0"/>
              <a:t> по введению Федерального государственного образовательного стандарта начального общего образования обучающихся с ограниченными возможностями здоровья и федерального государственного образовательного стандарта образования обучающихся с умственной отсталостью (интеллектуальными нарушениями) в общеобразовательных учреждениях Симферопольского района»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pPr algn="ctr"/>
            <a:r>
              <a:rPr lang="ru-RU" sz="3600" dirty="0" smtClean="0">
                <a:latin typeface="+mn-lt"/>
              </a:rPr>
              <a:t>Направления работы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324350"/>
          </a:xfrm>
        </p:spPr>
        <p:txBody>
          <a:bodyPr/>
          <a:lstStyle/>
          <a:p>
            <a:pPr lvl="0"/>
            <a:r>
              <a:rPr lang="ru-RU" dirty="0" smtClean="0"/>
              <a:t>Нормативно-правовое обеспечение реализации ФГОС  ОВЗ</a:t>
            </a:r>
          </a:p>
          <a:p>
            <a:pPr lvl="0"/>
            <a:r>
              <a:rPr lang="ru-RU" dirty="0" smtClean="0"/>
              <a:t>Методическое и аналитическое обеспечение реализация ФГОС ОВЗ</a:t>
            </a:r>
          </a:p>
          <a:p>
            <a:pPr lvl="0"/>
            <a:r>
              <a:rPr lang="ru-RU" dirty="0" smtClean="0"/>
              <a:t>Организационное обеспечение реализации ФГОС ОВЗ</a:t>
            </a:r>
          </a:p>
          <a:p>
            <a:pPr lvl="0"/>
            <a:r>
              <a:rPr lang="ru-RU" dirty="0" smtClean="0"/>
              <a:t>Кадровое обеспечение введения ФГОС ОВЗ</a:t>
            </a:r>
          </a:p>
          <a:p>
            <a:pPr lvl="0"/>
            <a:r>
              <a:rPr lang="ru-RU" dirty="0" smtClean="0"/>
              <a:t>Финансово-экономическое обеспечение введения ФГОС ОВЗ</a:t>
            </a:r>
          </a:p>
          <a:p>
            <a:pPr lvl="0"/>
            <a:r>
              <a:rPr lang="ru-RU" dirty="0" smtClean="0"/>
              <a:t>Информационное обеспечение введения ФГОС ОВЗ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3448" y="548680"/>
            <a:ext cx="8229600" cy="720080"/>
          </a:xfrm>
        </p:spPr>
        <p:txBody>
          <a:bodyPr/>
          <a:lstStyle/>
          <a:p>
            <a:pPr algn="ctr"/>
            <a:r>
              <a:rPr lang="ru-RU" sz="3200" dirty="0">
                <a:latin typeface="+mn-lt"/>
              </a:rPr>
              <a:t>Механизмы внедрения </a:t>
            </a:r>
            <a:r>
              <a:rPr lang="ru-RU" sz="3200" dirty="0" smtClean="0">
                <a:latin typeface="+mn-lt"/>
              </a:rPr>
              <a:t>ФГОС ОВЗ</a:t>
            </a:r>
            <a:endParaRPr lang="ru-RU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525544" cy="5161062"/>
          </a:xfrm>
        </p:spPr>
        <p:txBody>
          <a:bodyPr/>
          <a:lstStyle/>
          <a:p>
            <a:r>
              <a:rPr lang="ru-RU" sz="1800" dirty="0">
                <a:solidFill>
                  <a:srgbClr val="383838"/>
                </a:solidFill>
              </a:rPr>
              <a:t>1. Приведение в соответствие с требованиями ФГОС </a:t>
            </a:r>
            <a:r>
              <a:rPr lang="ru-RU" sz="1800" dirty="0" smtClean="0">
                <a:solidFill>
                  <a:srgbClr val="383838"/>
                </a:solidFill>
              </a:rPr>
              <a:t>ОВЗ условий </a:t>
            </a:r>
            <a:r>
              <a:rPr lang="ru-RU" sz="1800" dirty="0">
                <a:solidFill>
                  <a:srgbClr val="383838"/>
                </a:solidFill>
              </a:rPr>
              <a:t>реализации адаптированных основных и адаптированных </a:t>
            </a:r>
            <a:r>
              <a:rPr lang="ru-RU" sz="1800" dirty="0" smtClean="0">
                <a:solidFill>
                  <a:srgbClr val="383838"/>
                </a:solidFill>
              </a:rPr>
              <a:t>образовательных программ </a:t>
            </a:r>
            <a:r>
              <a:rPr lang="ru-RU" sz="1800" dirty="0">
                <a:solidFill>
                  <a:srgbClr val="383838"/>
                </a:solidFill>
              </a:rPr>
              <a:t>в </a:t>
            </a:r>
            <a:r>
              <a:rPr lang="ru-RU" sz="1800" dirty="0" smtClean="0">
                <a:solidFill>
                  <a:srgbClr val="383838"/>
                </a:solidFill>
              </a:rPr>
              <a:t>ОУ</a:t>
            </a:r>
          </a:p>
          <a:p>
            <a:r>
              <a:rPr lang="ru-RU" sz="1800" dirty="0" smtClean="0">
                <a:solidFill>
                  <a:srgbClr val="383838"/>
                </a:solidFill>
              </a:rPr>
              <a:t>2</a:t>
            </a:r>
            <a:r>
              <a:rPr lang="ru-RU" sz="1800" dirty="0">
                <a:solidFill>
                  <a:srgbClr val="383838"/>
                </a:solidFill>
              </a:rPr>
              <a:t>. Организация процесса повышения квалификации специалистов </a:t>
            </a:r>
            <a:r>
              <a:rPr lang="ru-RU" sz="1800" dirty="0" smtClean="0">
                <a:solidFill>
                  <a:srgbClr val="383838"/>
                </a:solidFill>
              </a:rPr>
              <a:t>ОУ, реализующих адаптированные образовательные программы </a:t>
            </a:r>
            <a:r>
              <a:rPr lang="ru-RU" sz="1800" dirty="0">
                <a:solidFill>
                  <a:srgbClr val="383838"/>
                </a:solidFill>
              </a:rPr>
              <a:t>ФГОС </a:t>
            </a:r>
            <a:r>
              <a:rPr lang="ru-RU" sz="1800" dirty="0" smtClean="0">
                <a:solidFill>
                  <a:srgbClr val="383838"/>
                </a:solidFill>
              </a:rPr>
              <a:t>ОВЗ определенного вида</a:t>
            </a:r>
          </a:p>
          <a:p>
            <a:r>
              <a:rPr lang="ru-RU" sz="1800" dirty="0" smtClean="0">
                <a:solidFill>
                  <a:srgbClr val="383838"/>
                </a:solidFill>
              </a:rPr>
              <a:t>3</a:t>
            </a:r>
            <a:r>
              <a:rPr lang="ru-RU" sz="1800" dirty="0">
                <a:solidFill>
                  <a:srgbClr val="383838"/>
                </a:solidFill>
              </a:rPr>
              <a:t>. Совершенствование нормативного сопровождения внедрения </a:t>
            </a:r>
            <a:r>
              <a:rPr lang="ru-RU" sz="1800" dirty="0" smtClean="0">
                <a:solidFill>
                  <a:srgbClr val="383838"/>
                </a:solidFill>
              </a:rPr>
              <a:t>ФГОС ОВЗ в ОУ</a:t>
            </a:r>
          </a:p>
          <a:p>
            <a:r>
              <a:rPr lang="ru-RU" sz="1800" dirty="0" smtClean="0">
                <a:solidFill>
                  <a:srgbClr val="383838"/>
                </a:solidFill>
              </a:rPr>
              <a:t>4</a:t>
            </a:r>
            <a:r>
              <a:rPr lang="ru-RU" sz="1800" dirty="0">
                <a:solidFill>
                  <a:srgbClr val="383838"/>
                </a:solidFill>
              </a:rPr>
              <a:t>. Совершенствование методического и дидактического обеспечения реализации адаптированных </a:t>
            </a:r>
            <a:r>
              <a:rPr lang="ru-RU" sz="1800" dirty="0" smtClean="0">
                <a:solidFill>
                  <a:srgbClr val="383838"/>
                </a:solidFill>
              </a:rPr>
              <a:t>образовательных программ</a:t>
            </a:r>
          </a:p>
          <a:p>
            <a:r>
              <a:rPr lang="ru-RU" sz="1800" dirty="0" smtClean="0">
                <a:solidFill>
                  <a:srgbClr val="383838"/>
                </a:solidFill>
              </a:rPr>
              <a:t>5</a:t>
            </a:r>
            <a:r>
              <a:rPr lang="ru-RU" sz="1800" dirty="0">
                <a:solidFill>
                  <a:srgbClr val="383838"/>
                </a:solidFill>
              </a:rPr>
              <a:t>. Обеспечение мониторинга качества реализации </a:t>
            </a:r>
            <a:r>
              <a:rPr lang="ru-RU" sz="1800" dirty="0" smtClean="0">
                <a:solidFill>
                  <a:srgbClr val="383838"/>
                </a:solidFill>
              </a:rPr>
              <a:t>адаптированных образовательных программ</a:t>
            </a:r>
            <a:r>
              <a:rPr lang="ru-RU" sz="1800" dirty="0">
                <a:solidFill>
                  <a:srgbClr val="383838"/>
                </a:solidFill>
              </a:rPr>
              <a:t>. </a:t>
            </a:r>
            <a:endParaRPr lang="ru-RU" sz="1800" dirty="0" smtClean="0">
              <a:solidFill>
                <a:srgbClr val="383838"/>
              </a:solidFill>
            </a:endParaRPr>
          </a:p>
          <a:p>
            <a:r>
              <a:rPr lang="ru-RU" sz="1800" dirty="0" smtClean="0">
                <a:solidFill>
                  <a:srgbClr val="383838"/>
                </a:solidFill>
              </a:rPr>
              <a:t>6</a:t>
            </a:r>
            <a:r>
              <a:rPr lang="ru-RU" sz="1800" dirty="0">
                <a:solidFill>
                  <a:srgbClr val="383838"/>
                </a:solidFill>
              </a:rPr>
              <a:t>. </a:t>
            </a:r>
            <a:r>
              <a:rPr lang="ru-RU" sz="1800" dirty="0" smtClean="0">
                <a:solidFill>
                  <a:srgbClr val="383838"/>
                </a:solidFill>
              </a:rPr>
              <a:t>Организация </a:t>
            </a:r>
            <a:r>
              <a:rPr lang="ru-RU" sz="1800" dirty="0">
                <a:solidFill>
                  <a:srgbClr val="383838"/>
                </a:solidFill>
              </a:rPr>
              <a:t>«</a:t>
            </a:r>
            <a:r>
              <a:rPr lang="ru-RU" sz="1800" dirty="0" smtClean="0">
                <a:solidFill>
                  <a:srgbClr val="383838"/>
                </a:solidFill>
              </a:rPr>
              <a:t>ресурсных классов» </a:t>
            </a:r>
            <a:r>
              <a:rPr lang="ru-RU" sz="1800" dirty="0">
                <a:solidFill>
                  <a:srgbClr val="383838"/>
                </a:solidFill>
              </a:rPr>
              <a:t>как специальной образовательной модели для детей с расстройствами аутистического спектра </a:t>
            </a:r>
            <a:endParaRPr lang="ru-RU" sz="1800" dirty="0" smtClean="0">
              <a:solidFill>
                <a:srgbClr val="383838"/>
              </a:solidFill>
            </a:endParaRPr>
          </a:p>
          <a:p>
            <a:r>
              <a:rPr lang="ru-RU" sz="1800" dirty="0" smtClean="0">
                <a:solidFill>
                  <a:srgbClr val="383838"/>
                </a:solidFill>
              </a:rPr>
              <a:t>7</a:t>
            </a:r>
            <a:r>
              <a:rPr lang="ru-RU" sz="1800" dirty="0">
                <a:solidFill>
                  <a:srgbClr val="383838"/>
                </a:solidFill>
              </a:rPr>
              <a:t>. Создание в районе (на базе образовательного учреждения, реализующего адаптированные образовательные программы) </a:t>
            </a:r>
            <a:r>
              <a:rPr lang="ru-RU" sz="1800" dirty="0" smtClean="0">
                <a:solidFill>
                  <a:srgbClr val="383838"/>
                </a:solidFill>
              </a:rPr>
              <a:t>«</a:t>
            </a:r>
            <a:r>
              <a:rPr lang="ru-RU" sz="1800" dirty="0">
                <a:solidFill>
                  <a:srgbClr val="383838"/>
                </a:solidFill>
              </a:rPr>
              <a:t>Ц</a:t>
            </a:r>
            <a:r>
              <a:rPr lang="ru-RU" sz="1800" dirty="0" smtClean="0">
                <a:solidFill>
                  <a:srgbClr val="383838"/>
                </a:solidFill>
              </a:rPr>
              <a:t>ентра психолого-педагогической и медико-социальной помощи»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190139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589640" cy="1066800"/>
          </a:xfrm>
        </p:spPr>
        <p:txBody>
          <a:bodyPr/>
          <a:lstStyle/>
          <a:p>
            <a:r>
              <a:rPr lang="ru-RU" sz="2800" dirty="0">
                <a:latin typeface="+mn-lt"/>
              </a:rPr>
              <a:t>ФЗ ОБ ОБРАЗОВАНИИ В РФ </a:t>
            </a:r>
            <a:r>
              <a:rPr lang="ru-RU" sz="2800" dirty="0" smtClean="0">
                <a:latin typeface="+mn-lt"/>
              </a:rPr>
              <a:t/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от </a:t>
            </a:r>
            <a:r>
              <a:rPr lang="ru-RU" sz="2800" dirty="0">
                <a:latin typeface="+mn-lt"/>
              </a:rPr>
              <a:t>29 декабря 2012 года N 273-ФЗ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584998"/>
          </a:xfrm>
        </p:spPr>
        <p:txBody>
          <a:bodyPr/>
          <a:lstStyle/>
          <a:p>
            <a:r>
              <a:rPr lang="ru-RU" sz="1800" b="1" dirty="0"/>
              <a:t>Глава 11. Особенности реализации некоторых видов образовательных программ и получения образования отдельными категориями обучающихся </a:t>
            </a:r>
            <a:endParaRPr lang="ru-RU" sz="1800" b="1" dirty="0" smtClean="0"/>
          </a:p>
          <a:p>
            <a:r>
              <a:rPr lang="ru-RU" sz="1800" b="1" dirty="0" smtClean="0"/>
              <a:t>Статья </a:t>
            </a:r>
            <a:r>
              <a:rPr lang="ru-RU" sz="1800" b="1" dirty="0"/>
              <a:t>79. Организация получения образования обучающимися с ограниченными возможностями </a:t>
            </a:r>
            <a:r>
              <a:rPr lang="ru-RU" sz="1800" b="1" dirty="0" smtClean="0"/>
              <a:t>здоровья</a:t>
            </a:r>
          </a:p>
          <a:p>
            <a:pPr marL="109537" indent="0">
              <a:buNone/>
            </a:pPr>
            <a:endParaRPr lang="ru-RU" sz="1800" b="1" dirty="0" smtClean="0"/>
          </a:p>
          <a:p>
            <a:pPr marL="452437" indent="-342900">
              <a:buAutoNum type="arabicPeriod"/>
            </a:pPr>
            <a:r>
              <a:rPr lang="ru-RU" sz="1800" dirty="0" smtClean="0"/>
              <a:t>Содержание </a:t>
            </a:r>
            <a:r>
              <a:rPr lang="ru-RU" sz="1800" dirty="0"/>
              <a:t>образования и условия организации обучения и воспитания обучающихся с ограниченными возможностями здоровья определяются </a:t>
            </a:r>
            <a:r>
              <a:rPr lang="ru-RU" sz="1800" dirty="0">
                <a:solidFill>
                  <a:srgbClr val="FF0000"/>
                </a:solidFill>
              </a:rPr>
              <a:t>адаптированной образовательной программой</a:t>
            </a:r>
            <a:r>
              <a:rPr lang="ru-RU" sz="1800" dirty="0"/>
              <a:t>, а для инвалидов также в соответствии с индивидуальной программой реабилитации инвалида. </a:t>
            </a:r>
            <a:endParaRPr lang="ru-RU" sz="1800" dirty="0" smtClean="0"/>
          </a:p>
          <a:p>
            <a:pPr marL="452437" indent="-342900">
              <a:buAutoNum type="arabicPeriod"/>
            </a:pPr>
            <a:r>
              <a:rPr lang="ru-RU" sz="1800" dirty="0" smtClean="0"/>
              <a:t>Общее </a:t>
            </a:r>
            <a:r>
              <a:rPr lang="ru-RU" sz="1800" dirty="0"/>
              <a:t>образование обучающихся с ограниченными возможностями здоровья осуществляется в организациях, осуществляющих образовательную деятельность по </a:t>
            </a:r>
            <a:r>
              <a:rPr lang="ru-RU" sz="1800" dirty="0">
                <a:solidFill>
                  <a:srgbClr val="FF0000"/>
                </a:solidFill>
              </a:rPr>
              <a:t>адаптированным основным общеобразовательным программам. </a:t>
            </a:r>
            <a:r>
              <a:rPr lang="ru-RU" sz="1800" dirty="0"/>
              <a:t>В таких организациях создаются специальные условия для получения образования указанными обучающимися.</a:t>
            </a:r>
          </a:p>
        </p:txBody>
      </p:sp>
    </p:spTree>
    <p:extLst>
      <p:ext uri="{BB962C8B-B14F-4D97-AF65-F5344CB8AC3E}">
        <p14:creationId xmlns:p14="http://schemas.microsoft.com/office/powerpoint/2010/main" val="29080649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3344</TotalTime>
  <Words>1563</Words>
  <Application>Microsoft Office PowerPoint</Application>
  <PresentationFormat>Экран (4:3)</PresentationFormat>
  <Paragraphs>243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Georgia</vt:lpstr>
      <vt:lpstr>Times New Roman</vt:lpstr>
      <vt:lpstr>Trebuchet MS</vt:lpstr>
      <vt:lpstr>Wingdings 2</vt:lpstr>
      <vt:lpstr>Городская</vt:lpstr>
      <vt:lpstr>О реализации в общеобразовательных учреждениях ФГОС НОО ОВЗ и ФГОС О УО </vt:lpstr>
      <vt:lpstr>С 01.09.2016 года вступили в силу и внедряются в Симферопольском районе: </vt:lpstr>
      <vt:lpstr>Письмо Минобрнауки РФ от 11.03.2016 № ВК-452/07</vt:lpstr>
      <vt:lpstr>Специальные условия получения образования (ФЗ-273, ст.79, п.3) </vt:lpstr>
      <vt:lpstr>Письмо Министерства образования и науки Российской Федерации  от 16 февраля 2015 года № ВК-333/07 </vt:lpstr>
      <vt:lpstr>Приказ Управления образования Симферопольского района от 23.05.2016г. № 336 </vt:lpstr>
      <vt:lpstr>Направления работы</vt:lpstr>
      <vt:lpstr>Механизмы внедрения ФГОС ОВЗ</vt:lpstr>
      <vt:lpstr>ФЗ ОБ ОБРАЗОВАНИИ В РФ  от 29 декабря 2012 года N 273-ФЗ</vt:lpstr>
      <vt:lpstr>Статья 55. ФЗ-273. Общие требования к приему на обучение в организацию, осуществляющую образовательную деятельность</vt:lpstr>
      <vt:lpstr>Адаптированные основные  образовательные программы</vt:lpstr>
      <vt:lpstr> Количество школ и детей в них,  обучающихся в условиях ФГОС ОВЗ </vt:lpstr>
      <vt:lpstr>Количество школ и детей в них,  обучающихся в условиях ФГОС ОВЗ в 2020-2021 учебном году</vt:lpstr>
      <vt:lpstr>Контингент обучающихся  в условиях ФГОС ОВЗ</vt:lpstr>
      <vt:lpstr>Контингент обучающихся  в условиях ФГОС ОВЗ в 2020-2021 учебном году</vt:lpstr>
      <vt:lpstr>Нормативно-правовое обеспечение реализации ФГОС  ОВЗ </vt:lpstr>
      <vt:lpstr>Кадровое обеспечение введения ФГОС ОВЗ</vt:lpstr>
      <vt:lpstr>Психолого-педагогическое сопровождение детей с ОВЗ предполагает следующие управленческие шаги: </vt:lpstr>
      <vt:lpstr>  Кадровое обеспечение учителями-дефектологами, учителями-логопедами </vt:lpstr>
      <vt:lpstr>Наличие дефектологов в МБОУ,  обучающих детей с УО (1-9 кл.)</vt:lpstr>
      <vt:lpstr>Кадровые условия реализации АООП НОО обучающихся с ЗПР (вариант 7.2)  </vt:lpstr>
      <vt:lpstr>Педагогические работники, реализующие коррекционно-развивающую область АООП НОО для обучающихся с ЗПР, должны иметь образование по одному из перечисленных вариантов: </vt:lpstr>
      <vt:lpstr>Кадровые условия реализации АООП  обучающихся с интеллектуальными нарушениями</vt:lpstr>
      <vt:lpstr>Комплексное сопровождение</vt:lpstr>
      <vt:lpstr>Методическое  обеспечение  реализация ФГОС ОВЗ </vt:lpstr>
      <vt:lpstr>Материально-техническое обеспечение внедрения ФГОС ОВЗ </vt:lpstr>
      <vt:lpstr>Методические рекомендации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разработки адаптированных образовательных программ</dc:title>
  <dc:creator>Admin</dc:creator>
  <cp:lastModifiedBy>remzieva@outlook.com</cp:lastModifiedBy>
  <cp:revision>378</cp:revision>
  <dcterms:created xsi:type="dcterms:W3CDTF">2014-01-26T09:39:59Z</dcterms:created>
  <dcterms:modified xsi:type="dcterms:W3CDTF">2021-04-21T05:44:17Z</dcterms:modified>
</cp:coreProperties>
</file>