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660"/>
  </p:normalViewPr>
  <p:slideViewPr>
    <p:cSldViewPr snapToGrid="0">
      <p:cViewPr varScale="1">
        <p:scale>
          <a:sx n="89" d="100"/>
          <a:sy n="89" d="100"/>
        </p:scale>
        <p:origin x="5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27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63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112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00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456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15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0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9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4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1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47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39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9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9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18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4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8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001" y="595224"/>
            <a:ext cx="10572000" cy="28725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Поиск эффективных способов для снятия эмоционального напряжения детей на уроках английского языка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97507" y="3768088"/>
            <a:ext cx="8915399" cy="2744855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МБОУ «</a:t>
            </a:r>
            <a:r>
              <a:rPr lang="ru-RU" b="1" dirty="0" err="1" smtClean="0"/>
              <a:t>Денисовская</a:t>
            </a:r>
            <a:r>
              <a:rPr lang="ru-RU" b="1" dirty="0" smtClean="0"/>
              <a:t> школа» </a:t>
            </a:r>
          </a:p>
          <a:p>
            <a:r>
              <a:rPr lang="ru-RU" b="1" dirty="0" smtClean="0"/>
              <a:t>Учитель английского языка </a:t>
            </a:r>
            <a:r>
              <a:rPr lang="ru-RU" b="1" dirty="0" err="1" smtClean="0"/>
              <a:t>Менасова</a:t>
            </a:r>
            <a:r>
              <a:rPr lang="ru-RU" b="1" dirty="0" smtClean="0"/>
              <a:t> </a:t>
            </a:r>
            <a:r>
              <a:rPr lang="ru-RU" b="1" dirty="0" err="1" smtClean="0"/>
              <a:t>Алиме</a:t>
            </a:r>
            <a:r>
              <a:rPr lang="ru-RU" b="1" dirty="0" smtClean="0"/>
              <a:t> </a:t>
            </a:r>
            <a:r>
              <a:rPr lang="ru-RU" b="1" dirty="0" err="1" smtClean="0"/>
              <a:t>Серановна</a:t>
            </a:r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pPr algn="ctr"/>
            <a:r>
              <a:rPr lang="ru-RU" b="1" dirty="0" smtClean="0"/>
              <a:t>21. 09. 2021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0599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9019" y="624109"/>
            <a:ext cx="9865593" cy="239513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Спасибо за внимание! </a:t>
            </a:r>
            <a:endParaRPr lang="ru-RU" sz="5400" b="1" dirty="0">
              <a:solidFill>
                <a:srgbClr val="002060"/>
              </a:solidFill>
            </a:endParaRPr>
          </a:p>
        </p:txBody>
      </p:sp>
      <p:pic>
        <p:nvPicPr>
          <p:cNvPr id="5122" name="Picture 2" descr="Привычка жестикулировать развивает детскую фантазию - Телеканал «О!»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421" y="1821676"/>
            <a:ext cx="6729334" cy="448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9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513" y="474453"/>
            <a:ext cx="9777484" cy="198407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 распознать, что ребёнок находится в эмоциональном напряжении по внешним признакам?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3552" y="2458528"/>
            <a:ext cx="8915400" cy="3288792"/>
          </a:xfrm>
        </p:spPr>
        <p:txBody>
          <a:bodyPr/>
          <a:lstStyle/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частая </a:t>
            </a:r>
            <a:r>
              <a:rPr lang="ru-RU" sz="2400" dirty="0">
                <a:solidFill>
                  <a:srgbClr val="002060"/>
                </a:solidFill>
              </a:rPr>
              <a:t>смена позы;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потягивание;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встряхивание руками;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ненужное перекладывание предметов;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разговор с соседом и др.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06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8415" y="624110"/>
            <a:ext cx="9736197" cy="1280890"/>
          </a:xfrm>
        </p:spPr>
        <p:txBody>
          <a:bodyPr/>
          <a:lstStyle/>
          <a:p>
            <a:r>
              <a:rPr lang="ru-RU" b="1" dirty="0"/>
              <a:t>Как снять эмоциональное напряжение у детей?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2133600"/>
            <a:ext cx="8911687" cy="377762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блиц-опрос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динамическая пауза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инсценирование</a:t>
            </a:r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>
                <a:solidFill>
                  <a:srgbClr val="002060"/>
                </a:solidFill>
              </a:rPr>
              <a:t>и игра </a:t>
            </a:r>
            <a:r>
              <a:rPr lang="ru-RU" sz="3200" dirty="0" smtClean="0">
                <a:solidFill>
                  <a:srgbClr val="002060"/>
                </a:solidFill>
              </a:rPr>
              <a:t>«</a:t>
            </a:r>
            <a:r>
              <a:rPr lang="en-US" sz="3200" dirty="0">
                <a:solidFill>
                  <a:srgbClr val="002060"/>
                </a:solidFill>
              </a:rPr>
              <a:t>Say me what to show</a:t>
            </a:r>
            <a:r>
              <a:rPr lang="ru-RU" sz="3200" dirty="0" smtClean="0">
                <a:solidFill>
                  <a:srgbClr val="002060"/>
                </a:solidFill>
              </a:rPr>
              <a:t>»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04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5835" y="624110"/>
            <a:ext cx="9468778" cy="1280890"/>
          </a:xfrm>
        </p:spPr>
        <p:txBody>
          <a:bodyPr/>
          <a:lstStyle/>
          <a:p>
            <a:r>
              <a:rPr lang="ru-RU" b="1" dirty="0"/>
              <a:t>Блиц-опрос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0287" y="1664898"/>
            <a:ext cx="8994325" cy="4246324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Блиц-опрос</a:t>
            </a:r>
            <a:r>
              <a:rPr lang="ru-RU" dirty="0">
                <a:solidFill>
                  <a:srgbClr val="002060"/>
                </a:solidFill>
              </a:rPr>
              <a:t> - </a:t>
            </a:r>
            <a:r>
              <a:rPr lang="ru-RU" i="1" dirty="0">
                <a:solidFill>
                  <a:srgbClr val="002060"/>
                </a:solidFill>
              </a:rPr>
              <a:t>это</a:t>
            </a:r>
            <a:r>
              <a:rPr lang="ru-RU" dirty="0">
                <a:solidFill>
                  <a:srgbClr val="002060"/>
                </a:solidFill>
              </a:rPr>
              <a:t> схожий с интервью метод получения информации, обладающий рядом самостоятельных </a:t>
            </a:r>
            <a:r>
              <a:rPr lang="ru-RU" dirty="0" smtClean="0">
                <a:solidFill>
                  <a:srgbClr val="002060"/>
                </a:solidFill>
              </a:rPr>
              <a:t>характеристик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8" name="Picture 4" descr="Блиц-опрос – Новости Кличевщин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982" y="2777707"/>
            <a:ext cx="6118943" cy="3709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32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624110"/>
            <a:ext cx="9675812" cy="1280890"/>
          </a:xfrm>
        </p:spPr>
        <p:txBody>
          <a:bodyPr/>
          <a:lstStyle/>
          <a:p>
            <a:r>
              <a:rPr lang="ru-RU" b="1" dirty="0" smtClean="0"/>
              <a:t>Динамические паузы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2045" y="1647645"/>
            <a:ext cx="8942567" cy="4263577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Д</a:t>
            </a:r>
            <a:r>
              <a:rPr lang="ru-RU" b="1" dirty="0" smtClean="0">
                <a:solidFill>
                  <a:srgbClr val="002060"/>
                </a:solidFill>
              </a:rPr>
              <a:t>инамические паузы</a:t>
            </a:r>
            <a:r>
              <a:rPr lang="ru-RU" dirty="0" smtClean="0">
                <a:solidFill>
                  <a:srgbClr val="002060"/>
                </a:solidFill>
              </a:rPr>
              <a:t> способствуют </a:t>
            </a:r>
            <a:r>
              <a:rPr lang="ru-RU" dirty="0">
                <a:solidFill>
                  <a:srgbClr val="002060"/>
                </a:solidFill>
              </a:rPr>
              <a:t>снятию напряжения. Динамические паузы хорошо вписываются в урок и позволяют расслабиться как эмоционально, так и </a:t>
            </a:r>
            <a:r>
              <a:rPr lang="ru-RU" dirty="0" smtClean="0">
                <a:solidFill>
                  <a:srgbClr val="002060"/>
                </a:solidFill>
              </a:rPr>
              <a:t>физически.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AutoShape 2" descr="Физминутка для детей с движениями и словам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743" y="3001992"/>
            <a:ext cx="5905322" cy="336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61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043" y="624110"/>
            <a:ext cx="9727570" cy="1280890"/>
          </a:xfrm>
        </p:spPr>
        <p:txBody>
          <a:bodyPr/>
          <a:lstStyle/>
          <a:p>
            <a:r>
              <a:rPr lang="ru-RU" b="1" dirty="0" err="1" smtClean="0"/>
              <a:t>Инсценирование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0300" y="1644162"/>
            <a:ext cx="9104312" cy="4267060"/>
          </a:xfrm>
        </p:spPr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Инсценирование</a:t>
            </a:r>
            <a:r>
              <a:rPr lang="ru-RU" dirty="0">
                <a:solidFill>
                  <a:srgbClr val="002060"/>
                </a:solidFill>
              </a:rPr>
              <a:t> – это прием реализации </a:t>
            </a:r>
            <a:r>
              <a:rPr lang="ru-RU" dirty="0" err="1">
                <a:solidFill>
                  <a:srgbClr val="002060"/>
                </a:solidFill>
              </a:rPr>
              <a:t>здоровьесберегающих</a:t>
            </a:r>
            <a:r>
              <a:rPr lang="ru-RU" dirty="0">
                <a:solidFill>
                  <a:srgbClr val="002060"/>
                </a:solidFill>
              </a:rPr>
              <a:t> технологий, способствующий снятию усталости в процессе обучения английскому языку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AutoShape 2" descr="Инсценировки для детей дошкольного возрас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Picture 4" descr="Музыкальная инсценировка сказки для детей начальной школы - Справочник  педагог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774" y="2813538"/>
            <a:ext cx="5965703" cy="373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53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0341" y="624110"/>
            <a:ext cx="9434272" cy="1280890"/>
          </a:xfrm>
        </p:spPr>
        <p:txBody>
          <a:bodyPr/>
          <a:lstStyle/>
          <a:p>
            <a:r>
              <a:rPr lang="ru-RU" b="1" dirty="0" smtClean="0"/>
              <a:t>Игра </a:t>
            </a:r>
            <a:r>
              <a:rPr lang="ru-RU" b="1" dirty="0" smtClean="0"/>
              <a:t>«</a:t>
            </a:r>
            <a:r>
              <a:rPr lang="en-US" dirty="0"/>
              <a:t>Say me what to show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0891" y="1673524"/>
            <a:ext cx="7910422" cy="1386899"/>
          </a:xfrm>
        </p:spPr>
        <p:txBody>
          <a:bodyPr>
            <a:normAutofit fontScale="77500" lnSpcReduction="2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вызывает двух учеников, дает одному карандаш и книгу и просит второго ученика говорить команды. Например: ученик 1: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pencil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Ученик 2 (кладет карандаш за книгу и говорит):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pencil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В Германии могут отменить школьные оценки - Моя Герм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819" y="3174521"/>
            <a:ext cx="5443268" cy="356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75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6823" y="624110"/>
            <a:ext cx="9537789" cy="12808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Игровая деятельность выполняет следующие функции: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6823" y="2133600"/>
            <a:ext cx="9537789" cy="434483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развлекательную (это основная функция игры — развлечь, доставить удовольствие, воодушевить, пробудить интерес);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 ё	коммуникативную (освоение диалектики общения);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самореализации в игре как на полигоне человеческой практики;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err="1">
                <a:solidFill>
                  <a:srgbClr val="002060"/>
                </a:solidFill>
              </a:rPr>
              <a:t>игротерапевтическую</a:t>
            </a:r>
            <a:r>
              <a:rPr lang="ru-RU" dirty="0">
                <a:solidFill>
                  <a:srgbClr val="002060"/>
                </a:solidFill>
              </a:rPr>
              <a:t> (преодоление различных трудностей, возникающих в других видах жизненной деятельности);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диагностическую (выявление отклонений от нормативного поведения, самопознание в процессе игры);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функцию коррекции (внесение позитивных изменений в структуру личностных показателей);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межнациональной коммуникации (усвоение единых для всех людей социально-культурных ценностей);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√</a:t>
            </a:r>
            <a:r>
              <a:rPr lang="ru-RU" dirty="0">
                <a:solidFill>
                  <a:srgbClr val="002060"/>
                </a:solidFill>
              </a:rPr>
              <a:t> социализации (включение в систему общественных отношений, усвоение норм человеческого общежития).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1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8197" y="624110"/>
            <a:ext cx="9546416" cy="1280890"/>
          </a:xfrm>
        </p:spPr>
        <p:txBody>
          <a:bodyPr/>
          <a:lstStyle/>
          <a:p>
            <a:r>
              <a:rPr lang="ru-RU" b="1" dirty="0" smtClean="0"/>
              <a:t>Итак</a:t>
            </a:r>
            <a:r>
              <a:rPr lang="ru-RU" dirty="0" smtClean="0"/>
              <a:t>…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6657" y="1905000"/>
            <a:ext cx="9787955" cy="4006222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Д</a:t>
            </a:r>
            <a:r>
              <a:rPr lang="ru-RU" dirty="0" smtClean="0">
                <a:solidFill>
                  <a:srgbClr val="002060"/>
                </a:solidFill>
              </a:rPr>
              <a:t>елаем </a:t>
            </a:r>
            <a:r>
              <a:rPr lang="ru-RU" dirty="0">
                <a:solidFill>
                  <a:srgbClr val="002060"/>
                </a:solidFill>
              </a:rPr>
              <a:t>вывод, что игры, динамические паузы и другие способы обучения, не соответствующие классическому уроку, оказывают положительное действие на эмоциональное состояние младшего школьника на уроке иностранного языка. </a:t>
            </a:r>
            <a:r>
              <a:rPr lang="ru-RU" b="1" dirty="0">
                <a:solidFill>
                  <a:srgbClr val="002060"/>
                </a:solidFill>
              </a:rPr>
              <a:t>Ребёнок эффективно работает в благоприятной, расслабленной среде, не боясь ошибиться и получить неудовлетворительную оценку</a:t>
            </a:r>
            <a:r>
              <a:rPr lang="ru-RU" dirty="0">
                <a:solidFill>
                  <a:srgbClr val="002060"/>
                </a:solidFill>
              </a:rPr>
              <a:t>. Вышеперечисленные способы подходят для современных детей, чьё внимание сложно приковать на время классического урока иностранного языка. </a:t>
            </a:r>
            <a:r>
              <a:rPr lang="ru-RU" b="1" dirty="0">
                <a:solidFill>
                  <a:srgbClr val="002060"/>
                </a:solidFill>
              </a:rPr>
              <a:t>Данные способы широко применяются на уроках, являются действенными и продуктивными, выполняет развлекательную, коррекционную, диагностическую и другие функции как для ученика, так и для учителя. </a:t>
            </a:r>
          </a:p>
        </p:txBody>
      </p:sp>
    </p:spTree>
    <p:extLst>
      <p:ext uri="{BB962C8B-B14F-4D97-AF65-F5344CB8AC3E}">
        <p14:creationId xmlns:p14="http://schemas.microsoft.com/office/powerpoint/2010/main" val="298695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277</Words>
  <Application>Microsoft Office PowerPoint</Application>
  <PresentationFormat>Широкоэкранный</PresentationFormat>
  <Paragraphs>34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Bahnschrift Light</vt:lpstr>
      <vt:lpstr>Century Gothic</vt:lpstr>
      <vt:lpstr>Times New Roman</vt:lpstr>
      <vt:lpstr>Wingdings 3</vt:lpstr>
      <vt:lpstr>Легкий дым</vt:lpstr>
      <vt:lpstr>Поиск эффективных способов для снятия эмоционального напряжения детей на уроках английского языка</vt:lpstr>
      <vt:lpstr>Как распознать, что ребёнок находится в эмоциональном напряжении по внешним признакам?  </vt:lpstr>
      <vt:lpstr>Как снять эмоциональное напряжение у детей?</vt:lpstr>
      <vt:lpstr>Блиц-опрос </vt:lpstr>
      <vt:lpstr>Динамические паузы</vt:lpstr>
      <vt:lpstr>Инсценирование</vt:lpstr>
      <vt:lpstr>Игра «Say me what to show»</vt:lpstr>
      <vt:lpstr>Игровая деятельность выполняет следующие функции: </vt:lpstr>
      <vt:lpstr>Итак… </vt:lpstr>
      <vt:lpstr>Спасибо за внимание!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Поиск эффективных способов для снятия эмоционального напряжения детей на уроках английского языка</dc:title>
  <dc:creator>User</dc:creator>
  <cp:lastModifiedBy>User</cp:lastModifiedBy>
  <cp:revision>6</cp:revision>
  <dcterms:created xsi:type="dcterms:W3CDTF">2021-09-21T05:40:11Z</dcterms:created>
  <dcterms:modified xsi:type="dcterms:W3CDTF">2021-09-21T08:51:46Z</dcterms:modified>
</cp:coreProperties>
</file>