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95" r:id="rId2"/>
    <p:sldId id="291" r:id="rId3"/>
    <p:sldId id="296" r:id="rId4"/>
    <p:sldId id="297" r:id="rId5"/>
    <p:sldId id="298" r:id="rId6"/>
    <p:sldId id="300" r:id="rId7"/>
    <p:sldId id="301" r:id="rId8"/>
    <p:sldId id="302" r:id="rId9"/>
    <p:sldId id="303" r:id="rId10"/>
    <p:sldId id="304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9E6FCA0-8E39-43A5-80F3-AB843237C996}">
          <p14:sldIdLst>
            <p14:sldId id="295"/>
            <p14:sldId id="291"/>
            <p14:sldId id="296"/>
            <p14:sldId id="297"/>
            <p14:sldId id="298"/>
            <p14:sldId id="300"/>
            <p14:sldId id="301"/>
          </p14:sldIdLst>
        </p14:section>
        <p14:section name="Раздел без заголовка" id="{562B6964-D6C1-4536-886A-497AF8306F23}">
          <p14:sldIdLst>
            <p14:sldId id="302"/>
            <p14:sldId id="303"/>
            <p14:sldId id="304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>
      <p:cViewPr varScale="1">
        <p:scale>
          <a:sx n="120" d="100"/>
          <a:sy n="120" d="100"/>
        </p:scale>
        <p:origin x="13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10DE5-BF78-4799-8D68-006333635C6E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4FCC6-8EEE-4522-BC89-1D7FBDBF5D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813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3717-8013-4736-9227-F75ED0D587AB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E2C4-3C6C-40E6-AE39-E605E70002A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3717-8013-4736-9227-F75ED0D587AB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E2C4-3C6C-40E6-AE39-E605E70002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3717-8013-4736-9227-F75ED0D587AB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E2C4-3C6C-40E6-AE39-E605E70002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3717-8013-4736-9227-F75ED0D587AB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E2C4-3C6C-40E6-AE39-E605E70002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3717-8013-4736-9227-F75ED0D587AB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E2C4-3C6C-40E6-AE39-E605E70002A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3717-8013-4736-9227-F75ED0D587AB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E2C4-3C6C-40E6-AE39-E605E70002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3717-8013-4736-9227-F75ED0D587AB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E2C4-3C6C-40E6-AE39-E605E70002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3717-8013-4736-9227-F75ED0D587AB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E2C4-3C6C-40E6-AE39-E605E70002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3717-8013-4736-9227-F75ED0D587AB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E2C4-3C6C-40E6-AE39-E605E70002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3717-8013-4736-9227-F75ED0D587AB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4E2C4-3C6C-40E6-AE39-E605E70002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3717-8013-4736-9227-F75ED0D587AB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0F4E2C4-3C6C-40E6-AE39-E605E70002A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DF3717-8013-4736-9227-F75ED0D587AB}" type="datetimeFigureOut">
              <a:rPr lang="ru-RU" smtClean="0"/>
              <a:t>18.10.2022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0F4E2C4-3C6C-40E6-AE39-E605E70002AE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6512" y="692696"/>
            <a:ext cx="9180512" cy="576064"/>
          </a:xfrm>
        </p:spPr>
        <p:txBody>
          <a:bodyPr>
            <a:noAutofit/>
          </a:bodyPr>
          <a:lstStyle/>
          <a:p>
            <a:pPr algn="ctr"/>
            <a:r>
              <a:rPr lang="ru-RU" sz="3200" b="1" u="sng" dirty="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Итоговое сочинение-2022</a:t>
            </a:r>
            <a:endParaRPr lang="ru-RU" sz="3200" b="1" u="sng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Раздел 2. </a:t>
            </a:r>
          </a:p>
          <a:p>
            <a:pPr marL="0" indent="0" algn="ctr">
              <a:buNone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Семья, общество, </a:t>
            </a:r>
          </a:p>
          <a:p>
            <a:pPr marL="0" indent="0" algn="ctr">
              <a:buNone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Отечество  в жизни человека</a:t>
            </a:r>
            <a:endParaRPr lang="ru-RU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97152" y="5013176"/>
            <a:ext cx="4516016" cy="11521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А. В. Бондарчук, </a:t>
            </a:r>
          </a:p>
          <a:p>
            <a:pPr algn="ctr"/>
            <a:r>
              <a:rPr lang="ru-RU" sz="1600" dirty="0" smtClean="0"/>
              <a:t>учитель русского языка и литературы </a:t>
            </a:r>
          </a:p>
          <a:p>
            <a:pPr algn="ctr"/>
            <a:r>
              <a:rPr lang="ru-RU" sz="1600" dirty="0" smtClean="0"/>
              <a:t>МБОУ «Кубанская школа им. С. П. Королева» Симферопольского района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221088"/>
            <a:ext cx="2808312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48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331640" y="836712"/>
            <a:ext cx="7355160" cy="432048"/>
          </a:xfrm>
        </p:spPr>
        <p:txBody>
          <a:bodyPr>
            <a:noAutofit/>
          </a:bodyPr>
          <a:lstStyle/>
          <a:p>
            <a:pPr algn="ctr"/>
            <a:r>
              <a:rPr lang="ru-RU" sz="3600" b="1" i="1" u="sng" dirty="0" smtClean="0">
                <a:solidFill>
                  <a:schemeClr val="bg2">
                    <a:lumMod val="50000"/>
                  </a:schemeClr>
                </a:solidFill>
              </a:rPr>
              <a:t>Примеры распределения тем  </a:t>
            </a:r>
            <a:endParaRPr lang="ru-RU" sz="36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i="1" u="sng" dirty="0">
                <a:solidFill>
                  <a:srgbClr val="0070C0"/>
                </a:solidFill>
              </a:rPr>
              <a:t>2.3. Родина, государство, гражданская позиция человека Размышления о роли личности в </a:t>
            </a:r>
            <a:r>
              <a:rPr lang="ru-RU" i="1" u="sng" dirty="0" smtClean="0">
                <a:solidFill>
                  <a:srgbClr val="0070C0"/>
                </a:solidFill>
              </a:rPr>
              <a:t>истории</a:t>
            </a:r>
          </a:p>
          <a:p>
            <a:pPr marL="0" indent="0">
              <a:buNone/>
            </a:pPr>
            <a:r>
              <a:rPr lang="ru-RU" dirty="0" smtClean="0"/>
              <a:t>105</a:t>
            </a:r>
            <a:r>
              <a:rPr lang="ru-RU" dirty="0"/>
              <a:t>. </a:t>
            </a:r>
            <a:r>
              <a:rPr lang="ru-RU" dirty="0" smtClean="0"/>
              <a:t>Как </a:t>
            </a:r>
            <a:r>
              <a:rPr lang="ru-RU" dirty="0"/>
              <a:t>судьба человека связана с историей народа? (декабрь 2015)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108</a:t>
            </a:r>
            <a:r>
              <a:rPr lang="ru-RU" dirty="0"/>
              <a:t>. Может ли человек влиять на ход истории? (декабрь 2015)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502</a:t>
            </a:r>
            <a:r>
              <a:rPr lang="ru-RU" dirty="0"/>
              <a:t>. Какую роль сильная личность может сыграть в жизни общества?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121</a:t>
            </a:r>
            <a:r>
              <a:rPr lang="ru-RU" dirty="0"/>
              <a:t>. Какого исторического деятеля Вы бы назвали подлинно выдающимся? </a:t>
            </a:r>
            <a:endParaRPr lang="ru-RU" dirty="0" smtClean="0"/>
          </a:p>
          <a:p>
            <a:pPr marL="0" indent="0">
              <a:buNone/>
            </a:pPr>
            <a:r>
              <a:rPr lang="ru-RU" i="1" u="sng" dirty="0" smtClean="0">
                <a:solidFill>
                  <a:srgbClr val="0070C0"/>
                </a:solidFill>
              </a:rPr>
              <a:t>Размышления </a:t>
            </a:r>
            <a:r>
              <a:rPr lang="ru-RU" i="1" u="sng" dirty="0">
                <a:solidFill>
                  <a:srgbClr val="0070C0"/>
                </a:solidFill>
              </a:rPr>
              <a:t>о народном подвиге и направлениях развития общества </a:t>
            </a:r>
            <a:endParaRPr lang="ru-RU" i="1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smtClean="0"/>
              <a:t>221</a:t>
            </a:r>
            <a:r>
              <a:rPr lang="ru-RU" dirty="0"/>
              <a:t>. Как на войне раскрывается характер человека? (декабрь 2015)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224</a:t>
            </a:r>
            <a:r>
              <a:rPr lang="ru-RU" dirty="0"/>
              <a:t>. Каким бывает подвиг на войне? (декабрь 2015)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225</a:t>
            </a:r>
            <a:r>
              <a:rPr lang="ru-RU" dirty="0"/>
              <a:t>. Как человек приходит к ратному подвигу? (декабрь 2015)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227</a:t>
            </a:r>
            <a:r>
              <a:rPr lang="ru-RU" dirty="0"/>
              <a:t>. Как становятся героями на войне? (декабрь 2015)</a:t>
            </a:r>
            <a:endParaRPr lang="ru-RU" i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81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1"/>
          <p:cNvSpPr>
            <a:spLocks noChangeArrowheads="1"/>
          </p:cNvSpPr>
          <p:nvPr/>
        </p:nvSpPr>
        <p:spPr bwMode="auto">
          <a:xfrm>
            <a:off x="0" y="582068"/>
            <a:ext cx="9180512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1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Бондарчук Анжелина Витальевна,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читель русского языка  литературы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МБОУ «Кубанская школа м. С. П. Королева»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Симферопольского района,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ru-RU" sz="2800" b="1" i="1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79159935496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anzhelinabondarchuk@mail.ru</a:t>
            </a:r>
            <a:endParaRPr kumimoji="0" lang="ru-RU" sz="2800" b="1" i="1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331640" y="836712"/>
            <a:ext cx="7355160" cy="576064"/>
          </a:xfrm>
        </p:spPr>
        <p:txBody>
          <a:bodyPr>
            <a:noAutofit/>
          </a:bodyPr>
          <a:lstStyle/>
          <a:p>
            <a:pPr algn="ctr"/>
            <a:r>
              <a:rPr lang="ru-RU" sz="3600" b="1" i="1" u="sng" dirty="0" smtClean="0">
                <a:solidFill>
                  <a:schemeClr val="bg2">
                    <a:lumMod val="50000"/>
                  </a:schemeClr>
                </a:solidFill>
              </a:rPr>
              <a:t>Раздел 2. </a:t>
            </a:r>
            <a:r>
              <a:rPr lang="ru-RU" sz="3600" b="1" i="1" u="sng" dirty="0">
                <a:solidFill>
                  <a:schemeClr val="bg2">
                    <a:lumMod val="50000"/>
                  </a:schemeClr>
                </a:solidFill>
              </a:rPr>
              <a:t>П</a:t>
            </a:r>
            <a:r>
              <a:rPr lang="ru-RU" sz="3600" b="1" i="1" u="sng" dirty="0" smtClean="0">
                <a:solidFill>
                  <a:schemeClr val="bg2">
                    <a:lumMod val="50000"/>
                  </a:schemeClr>
                </a:solidFill>
              </a:rPr>
              <a:t>одразделы</a:t>
            </a:r>
            <a:endParaRPr lang="ru-RU" sz="36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274838"/>
            <a:ext cx="799288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</a:rPr>
              <a:t>2. </a:t>
            </a:r>
            <a:r>
              <a:rPr lang="ru-RU" sz="3200" b="1" dirty="0">
                <a:solidFill>
                  <a:srgbClr val="0070C0"/>
                </a:solidFill>
              </a:rPr>
              <a:t>Семья, общество, Отечество в жизни человека</a:t>
            </a:r>
            <a:r>
              <a:rPr lang="ru-RU" sz="3200" b="1" dirty="0">
                <a:solidFill>
                  <a:srgbClr val="000000"/>
                </a:solidFill>
              </a:rPr>
              <a:t/>
            </a:r>
            <a:br>
              <a:rPr lang="ru-RU" sz="3200" b="1" dirty="0">
                <a:solidFill>
                  <a:srgbClr val="000000"/>
                </a:solidFill>
              </a:rPr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>
                <a:solidFill>
                  <a:srgbClr val="000000"/>
                </a:solidFill>
              </a:rPr>
              <a:t>2.1. Семья, род; семейные ценности и традиции.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>
                <a:solidFill>
                  <a:srgbClr val="000000"/>
                </a:solidFill>
              </a:rPr>
              <a:t>2.2. Человек и общество.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>
                <a:solidFill>
                  <a:srgbClr val="000000"/>
                </a:solidFill>
              </a:rPr>
              <a:t>2.3. Родина, государство, гражданская позиция человека</a:t>
            </a:r>
            <a:r>
              <a:rPr lang="ru-RU" dirty="0">
                <a:solidFill>
                  <a:srgbClr val="000000"/>
                </a:solidFill>
                <a:latin typeface="Roboto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814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331640" y="836712"/>
            <a:ext cx="7355160" cy="576064"/>
          </a:xfrm>
        </p:spPr>
        <p:txBody>
          <a:bodyPr>
            <a:noAutofit/>
          </a:bodyPr>
          <a:lstStyle/>
          <a:p>
            <a:pPr algn="ctr"/>
            <a:r>
              <a:rPr lang="ru-RU" sz="3600" b="1" i="1" u="sng" dirty="0" smtClean="0">
                <a:solidFill>
                  <a:schemeClr val="bg2">
                    <a:lumMod val="50000"/>
                  </a:schemeClr>
                </a:solidFill>
              </a:rPr>
              <a:t>Комментарии к разделу 2</a:t>
            </a:r>
            <a:endParaRPr lang="ru-RU" sz="36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Темы этого раздела:</a:t>
            </a:r>
            <a:br>
              <a:rPr lang="ru-RU" dirty="0"/>
            </a:br>
            <a:r>
              <a:rPr lang="ru-RU" dirty="0"/>
              <a:t>→ связаны со взглядом на человека как представителя семьи, социума, народа, поколения, эпохи;</a:t>
            </a:r>
            <a:br>
              <a:rPr lang="ru-RU" dirty="0"/>
            </a:br>
            <a:r>
              <a:rPr lang="ru-RU" dirty="0"/>
              <a:t>→ нацеливают на размышление о семейных и общественных ценностях, традициях и обычаях, межличностных отношениях и влиянии среды на человека;</a:t>
            </a:r>
            <a:br>
              <a:rPr lang="ru-RU" dirty="0"/>
            </a:br>
            <a:r>
              <a:rPr lang="ru-RU" dirty="0"/>
              <a:t>→ касаются вопросов исторического времени, гражданских идеалов, важности сохранения исторической памяти, роли личности в истории;</a:t>
            </a:r>
            <a:br>
              <a:rPr lang="ru-RU" dirty="0"/>
            </a:br>
            <a:r>
              <a:rPr lang="ru-RU" dirty="0"/>
              <a:t>→ позволяют задуматься о славе и бесславии, личном и общественном, своём вкладе в общественный прогресс;</a:t>
            </a:r>
            <a:br>
              <a:rPr lang="ru-RU" dirty="0"/>
            </a:br>
            <a:r>
              <a:rPr lang="ru-RU" dirty="0"/>
              <a:t>→ побуждают рассуждать об образовании и о воспитании, споре поколений и об общественном благополучии, о народном подвиге и направлениях развития общества.</a:t>
            </a:r>
            <a:r>
              <a:rPr lang="en-US" dirty="0" smtClean="0"/>
              <a:t>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566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331640" y="908720"/>
            <a:ext cx="7355160" cy="432048"/>
          </a:xfrm>
        </p:spPr>
        <p:txBody>
          <a:bodyPr>
            <a:noAutofit/>
          </a:bodyPr>
          <a:lstStyle/>
          <a:p>
            <a:pPr algn="ctr"/>
            <a:r>
              <a:rPr lang="ru-RU" sz="3600" b="1" i="1" u="sng" dirty="0" smtClean="0">
                <a:solidFill>
                  <a:schemeClr val="bg2">
                    <a:lumMod val="50000"/>
                  </a:schemeClr>
                </a:solidFill>
              </a:rPr>
              <a:t>Темы раздела 2</a:t>
            </a:r>
            <a:endParaRPr lang="ru-RU" sz="36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Семейные ценности и их место в жизни человека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Какое влияние семья оказывает на формирование личности?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чём может проявляться любовь к Отечеству? </a:t>
            </a:r>
            <a:endParaRPr lang="ru-RU" dirty="0" smtClean="0"/>
          </a:p>
          <a:p>
            <a:r>
              <a:rPr lang="ru-RU" dirty="0" smtClean="0"/>
              <a:t>Что </a:t>
            </a:r>
            <a:r>
              <a:rPr lang="ru-RU" dirty="0"/>
              <a:t>такое гражданский долг? </a:t>
            </a:r>
            <a:endParaRPr lang="ru-RU" dirty="0" smtClean="0"/>
          </a:p>
          <a:p>
            <a:r>
              <a:rPr lang="ru-RU" dirty="0" smtClean="0"/>
              <a:t>Какую </a:t>
            </a:r>
            <a:r>
              <a:rPr lang="ru-RU" dirty="0"/>
              <a:t>роль сильная личность может сыграть в жизни общества? </a:t>
            </a:r>
            <a:endParaRPr lang="ru-RU" dirty="0" smtClean="0"/>
          </a:p>
          <a:p>
            <a:r>
              <a:rPr lang="ru-RU" dirty="0" smtClean="0"/>
              <a:t>Что </a:t>
            </a:r>
            <a:r>
              <a:rPr lang="ru-RU" dirty="0"/>
              <a:t>такое репутация человека в обществе? 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/>
              <a:t>каких примерах можно воспитать достойных граждан? </a:t>
            </a:r>
            <a:endParaRPr lang="ru-RU" dirty="0" smtClean="0"/>
          </a:p>
          <a:p>
            <a:r>
              <a:rPr lang="ru-RU" dirty="0" smtClean="0"/>
              <a:t>Может </a:t>
            </a:r>
            <a:r>
              <a:rPr lang="ru-RU" dirty="0"/>
              <a:t>ли старшее поколение понять младшее?</a:t>
            </a:r>
          </a:p>
        </p:txBody>
      </p:sp>
    </p:spTree>
    <p:extLst>
      <p:ext uri="{BB962C8B-B14F-4D97-AF65-F5344CB8AC3E}">
        <p14:creationId xmlns:p14="http://schemas.microsoft.com/office/powerpoint/2010/main" val="291745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331640" y="836712"/>
            <a:ext cx="7355160" cy="432048"/>
          </a:xfrm>
        </p:spPr>
        <p:txBody>
          <a:bodyPr>
            <a:noAutofit/>
          </a:bodyPr>
          <a:lstStyle/>
          <a:p>
            <a:pPr algn="ctr"/>
            <a:r>
              <a:rPr lang="ru-RU" sz="3600" b="1" i="1" u="sng" dirty="0" smtClean="0">
                <a:solidFill>
                  <a:schemeClr val="bg2">
                    <a:lumMod val="50000"/>
                  </a:schemeClr>
                </a:solidFill>
              </a:rPr>
              <a:t>Рекомендуемая литература </a:t>
            </a:r>
            <a:endParaRPr lang="ru-RU" sz="36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Небольшое</a:t>
            </a:r>
            <a:r>
              <a:rPr lang="ru-RU" dirty="0">
                <a:solidFill>
                  <a:srgbClr val="0070C0"/>
                </a:solidFill>
              </a:rPr>
              <a:t>, но универсальное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smtClean="0"/>
              <a:t>М</a:t>
            </a:r>
            <a:r>
              <a:rPr lang="ru-RU" dirty="0"/>
              <a:t>. Шолохов «Судьба человека» (+1 раздел) (гражданская позиция, семейные ценности) </a:t>
            </a:r>
            <a:endParaRPr lang="ru-RU" dirty="0" smtClean="0"/>
          </a:p>
          <a:p>
            <a:r>
              <a:rPr lang="ru-RU" dirty="0" smtClean="0"/>
              <a:t>М</a:t>
            </a:r>
            <a:r>
              <a:rPr lang="ru-RU" dirty="0"/>
              <a:t>. Горький «Старуха </a:t>
            </a:r>
            <a:r>
              <a:rPr lang="ru-RU" dirty="0" err="1"/>
              <a:t>Изергиль</a:t>
            </a:r>
            <a:r>
              <a:rPr lang="ru-RU" dirty="0"/>
              <a:t>» (+1 раздел) (принятие и неприятие личности обществом) </a:t>
            </a:r>
            <a:endParaRPr lang="ru-RU" dirty="0" smtClean="0"/>
          </a:p>
          <a:p>
            <a:r>
              <a:rPr lang="ru-RU" dirty="0" smtClean="0"/>
              <a:t>А.П</a:t>
            </a:r>
            <a:r>
              <a:rPr lang="ru-RU" dirty="0"/>
              <a:t>. Платонов «Юшка» (+1 раздел) (неприятие личности обществом) </a:t>
            </a:r>
            <a:endParaRPr lang="ru-RU" dirty="0" smtClean="0"/>
          </a:p>
          <a:p>
            <a:r>
              <a:rPr lang="ru-RU" dirty="0" smtClean="0"/>
              <a:t>Н</a:t>
            </a:r>
            <a:r>
              <a:rPr lang="ru-RU" dirty="0"/>
              <a:t>. С. Лесков «Левша» (гражданская позиция) </a:t>
            </a:r>
            <a:endParaRPr lang="ru-RU" dirty="0" smtClean="0"/>
          </a:p>
          <a:p>
            <a:r>
              <a:rPr lang="ru-RU" dirty="0" smtClean="0"/>
              <a:t>В</a:t>
            </a:r>
            <a:r>
              <a:rPr lang="ru-RU" dirty="0"/>
              <a:t>. Астафьев «Фотография, на которой меня нет» (+1 раздел) (сохранение памяти) </a:t>
            </a:r>
            <a:endParaRPr lang="ru-RU" dirty="0" smtClean="0"/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Большое, но </a:t>
            </a:r>
            <a:r>
              <a:rPr lang="ru-RU" dirty="0" smtClean="0">
                <a:solidFill>
                  <a:srgbClr val="0070C0"/>
                </a:solidFill>
              </a:rPr>
              <a:t>универсальное</a:t>
            </a:r>
            <a:r>
              <a:rPr lang="ru-RU" dirty="0" smtClean="0"/>
              <a:t>:</a:t>
            </a:r>
          </a:p>
          <a:p>
            <a:r>
              <a:rPr lang="ru-RU" dirty="0" smtClean="0"/>
              <a:t>А.С</a:t>
            </a:r>
            <a:r>
              <a:rPr lang="ru-RU" dirty="0"/>
              <a:t>. Пушкин «Капитанская дочка» (+1 раздел) (семейные и общественные ценности, гражданская позиция) </a:t>
            </a:r>
            <a:endParaRPr lang="ru-RU" dirty="0" smtClean="0"/>
          </a:p>
          <a:p>
            <a:r>
              <a:rPr lang="ru-RU" dirty="0" smtClean="0"/>
              <a:t>Н</a:t>
            </a:r>
            <a:r>
              <a:rPr lang="ru-RU" dirty="0"/>
              <a:t>. Гоголь «Тарас Бульба» (+1 раздел) (общественные ценности, гражданская </a:t>
            </a:r>
            <a:r>
              <a:rPr lang="ru-RU" dirty="0" smtClean="0"/>
              <a:t>позиция)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Не </a:t>
            </a:r>
            <a:r>
              <a:rPr lang="ru-RU" dirty="0">
                <a:solidFill>
                  <a:srgbClr val="0070C0"/>
                </a:solidFill>
              </a:rPr>
              <a:t>совсем универсальное, но тоже полезное</a:t>
            </a:r>
            <a:r>
              <a:rPr lang="ru-RU" dirty="0"/>
              <a:t>: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Б</a:t>
            </a:r>
            <a:r>
              <a:rPr lang="ru-RU" dirty="0"/>
              <a:t>. Полевой «Повесть о настоящем человеке» (+1 раздел) (гражданская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позиция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1103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331640" y="836712"/>
            <a:ext cx="7355160" cy="432048"/>
          </a:xfrm>
        </p:spPr>
        <p:txBody>
          <a:bodyPr>
            <a:noAutofit/>
          </a:bodyPr>
          <a:lstStyle/>
          <a:p>
            <a:pPr algn="ctr"/>
            <a:r>
              <a:rPr lang="ru-RU" sz="3600" b="1" i="1" u="sng" dirty="0" smtClean="0">
                <a:solidFill>
                  <a:schemeClr val="bg2">
                    <a:lumMod val="50000"/>
                  </a:schemeClr>
                </a:solidFill>
              </a:rPr>
              <a:t>Примеры распределения тем  </a:t>
            </a:r>
            <a:endParaRPr lang="ru-RU" sz="36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i="1" dirty="0">
                <a:solidFill>
                  <a:srgbClr val="0070C0"/>
                </a:solidFill>
              </a:rPr>
              <a:t>2.1. Семья, род; семейные ценности и традиции </a:t>
            </a:r>
            <a:endParaRPr lang="ru-RU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i="1" u="sng" dirty="0" smtClean="0">
                <a:solidFill>
                  <a:srgbClr val="0070C0"/>
                </a:solidFill>
              </a:rPr>
              <a:t>Взгляд </a:t>
            </a:r>
            <a:r>
              <a:rPr lang="ru-RU" i="1" u="sng" dirty="0">
                <a:solidFill>
                  <a:srgbClr val="0070C0"/>
                </a:solidFill>
              </a:rPr>
              <a:t>на человека как на представителя семьи </a:t>
            </a:r>
            <a:endParaRPr lang="ru-RU" i="1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smtClean="0"/>
              <a:t>109</a:t>
            </a:r>
            <a:r>
              <a:rPr lang="ru-RU" dirty="0"/>
              <a:t>. </a:t>
            </a:r>
            <a:r>
              <a:rPr lang="ru-RU" dirty="0" smtClean="0"/>
              <a:t>Как </a:t>
            </a:r>
            <a:r>
              <a:rPr lang="ru-RU" dirty="0"/>
              <a:t>Вы понимаете выражение «достойный сын своего отца»? (декабрь 2018)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513</a:t>
            </a:r>
            <a:r>
              <a:rPr lang="ru-RU" dirty="0"/>
              <a:t>. Какого человека можно назвать сложившейся личностью? (декабрь 2017)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525</a:t>
            </a:r>
            <a:r>
              <a:rPr lang="ru-RU" dirty="0"/>
              <a:t>. Когда человек становится личностью? (февраль 2018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i="1" u="sng" dirty="0">
                <a:solidFill>
                  <a:srgbClr val="0070C0"/>
                </a:solidFill>
              </a:rPr>
              <a:t>Размышления о семейных ценностях, о связи поколений </a:t>
            </a:r>
            <a:endParaRPr lang="ru-RU" i="1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smtClean="0"/>
              <a:t>402</a:t>
            </a:r>
            <a:r>
              <a:rPr lang="ru-RU" dirty="0"/>
              <a:t>. Роль родительского наставления в жизни человека. (декабрь 2014)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403</a:t>
            </a:r>
            <a:r>
              <a:rPr lang="ru-RU" dirty="0"/>
              <a:t>. Почему так важно сохранять связь между поколениями? (декабрь 2014)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407</a:t>
            </a:r>
            <a:r>
              <a:rPr lang="ru-RU" dirty="0"/>
              <a:t>. Чем может быть ценен для детей опыт отцов? (декабрь 2014)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410</a:t>
            </a:r>
            <a:r>
              <a:rPr lang="ru-RU" dirty="0"/>
              <a:t>. Что такое семейные традиции и зачем они нужны? (декабрь 2014) 424. Чему могут научиться друг у друга отцы и дети? (февраль 2015)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771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331640" y="836712"/>
            <a:ext cx="7355160" cy="432048"/>
          </a:xfrm>
        </p:spPr>
        <p:txBody>
          <a:bodyPr>
            <a:noAutofit/>
          </a:bodyPr>
          <a:lstStyle/>
          <a:p>
            <a:pPr algn="ctr"/>
            <a:r>
              <a:rPr lang="ru-RU" sz="3600" b="1" i="1" u="sng" dirty="0" smtClean="0">
                <a:solidFill>
                  <a:schemeClr val="bg2">
                    <a:lumMod val="50000"/>
                  </a:schemeClr>
                </a:solidFill>
              </a:rPr>
              <a:t>Примеры распределения тем  </a:t>
            </a:r>
            <a:endParaRPr lang="ru-RU" sz="36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i="1" dirty="0">
                <a:solidFill>
                  <a:srgbClr val="0070C0"/>
                </a:solidFill>
              </a:rPr>
              <a:t>2.1. Семья, род; семейные ценности и традиции </a:t>
            </a:r>
            <a:endParaRPr lang="ru-RU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i="1" u="sng" dirty="0">
                <a:solidFill>
                  <a:srgbClr val="0070C0"/>
                </a:solidFill>
              </a:rPr>
              <a:t>Рассуждения об образовании и </a:t>
            </a:r>
            <a:r>
              <a:rPr lang="ru-RU" i="1" u="sng" dirty="0" smtClean="0">
                <a:solidFill>
                  <a:srgbClr val="0070C0"/>
                </a:solidFill>
              </a:rPr>
              <a:t> </a:t>
            </a:r>
            <a:r>
              <a:rPr lang="ru-RU" i="1" u="sng" dirty="0">
                <a:solidFill>
                  <a:srgbClr val="0070C0"/>
                </a:solidFill>
              </a:rPr>
              <a:t>воспитании </a:t>
            </a:r>
            <a:endParaRPr lang="ru-RU" i="1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smtClean="0"/>
              <a:t>404</a:t>
            </a:r>
            <a:r>
              <a:rPr lang="ru-RU" dirty="0"/>
              <a:t>. Согласны ли Вы с утверждением героя И.С. Тургенева: «Всякий человек сам себя воспитать должен»? (декабрь 2014) 444. Какое значение имеет пора юности в жизни человека? (декабрь 2014)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447</a:t>
            </a:r>
            <a:r>
              <a:rPr lang="ru-RU" dirty="0"/>
              <a:t>. Что значит быть взрослым? (декабрь 2014)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524</a:t>
            </a:r>
            <a:r>
              <a:rPr lang="ru-RU" dirty="0"/>
              <a:t>. Чему нужно учиться у современной молодёжи? (апрель 2020) Размышления о споре поколений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405</a:t>
            </a:r>
            <a:r>
              <a:rPr lang="ru-RU" dirty="0"/>
              <a:t>. Что может мешать отцам и детям понять друг друга? (декабрь 2014)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408</a:t>
            </a:r>
            <a:r>
              <a:rPr lang="ru-RU" dirty="0"/>
              <a:t>. Почему старшее поколение так редко бывает довольно молодёжью? (декабрь 2014)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409</a:t>
            </a:r>
            <a:r>
              <a:rPr lang="ru-RU" dirty="0"/>
              <a:t>. Неизбежен ли конфликт «отцов» и «детей»? (декабрь 2014)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411</a:t>
            </a:r>
            <a:r>
              <a:rPr lang="ru-RU" dirty="0"/>
              <a:t>. В чём истоки непонимания между людьми разных поколений? (декабрь 2014)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442</a:t>
            </a:r>
            <a:r>
              <a:rPr lang="ru-RU" dirty="0"/>
              <a:t>. «Отцы» и «дети»: соперники или союзники? (декабрь 2014)</a:t>
            </a:r>
          </a:p>
        </p:txBody>
      </p:sp>
    </p:spTree>
    <p:extLst>
      <p:ext uri="{BB962C8B-B14F-4D97-AF65-F5344CB8AC3E}">
        <p14:creationId xmlns:p14="http://schemas.microsoft.com/office/powerpoint/2010/main" val="168034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331640" y="836712"/>
            <a:ext cx="7355160" cy="432048"/>
          </a:xfrm>
        </p:spPr>
        <p:txBody>
          <a:bodyPr>
            <a:noAutofit/>
          </a:bodyPr>
          <a:lstStyle/>
          <a:p>
            <a:pPr algn="ctr"/>
            <a:r>
              <a:rPr lang="ru-RU" sz="3600" b="1" i="1" u="sng" dirty="0" smtClean="0">
                <a:solidFill>
                  <a:schemeClr val="bg2">
                    <a:lumMod val="50000"/>
                  </a:schemeClr>
                </a:solidFill>
              </a:rPr>
              <a:t>Примеры распределения тем  </a:t>
            </a:r>
            <a:endParaRPr lang="ru-RU" sz="36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i="1" dirty="0">
                <a:solidFill>
                  <a:srgbClr val="0070C0"/>
                </a:solidFill>
              </a:rPr>
              <a:t>2.1. Семья, род; семейные ценности и традиции </a:t>
            </a:r>
            <a:endParaRPr lang="ru-RU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i="1" u="sng" dirty="0">
                <a:solidFill>
                  <a:srgbClr val="0070C0"/>
                </a:solidFill>
              </a:rPr>
              <a:t>Взгляд на человека как на представителя социума, народа, поколения, эпохи </a:t>
            </a:r>
            <a:endParaRPr lang="ru-RU" i="1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smtClean="0"/>
              <a:t>213</a:t>
            </a:r>
            <a:r>
              <a:rPr lang="ru-RU" dirty="0"/>
              <a:t>. Какие поступки по отношению к другим свидетельствуют о духовной зрелости человека? (апрель 2020)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127</a:t>
            </a:r>
            <a:r>
              <a:rPr lang="ru-RU" dirty="0"/>
              <a:t>. Личность и общество: возможна ли гармония? (По одному или нескольким произведениям М.Ю. Лермонтова) (декабрь 2015)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504</a:t>
            </a:r>
            <a:r>
              <a:rPr lang="ru-RU" dirty="0"/>
              <a:t>. Может ли один человек противостоять окружающему обществу? Размышления о межличностных отношениях и влиянии среды на человека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507</a:t>
            </a:r>
            <a:r>
              <a:rPr lang="ru-RU" dirty="0"/>
              <a:t>. Что такое взаимопонимание? (декабрь 2014)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025</a:t>
            </a:r>
            <a:r>
              <a:rPr lang="ru-RU" dirty="0"/>
              <a:t>. Возможно ли полное взаимопонимание между людьми? (декабрь 2014)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549 </a:t>
            </a:r>
            <a:r>
              <a:rPr lang="ru-RU" dirty="0"/>
              <a:t>Возможна ли гармония между личностью и обществом? (май 2018)</a:t>
            </a:r>
          </a:p>
        </p:txBody>
      </p:sp>
    </p:spTree>
    <p:extLst>
      <p:ext uri="{BB962C8B-B14F-4D97-AF65-F5344CB8AC3E}">
        <p14:creationId xmlns:p14="http://schemas.microsoft.com/office/powerpoint/2010/main" val="270500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331640" y="836712"/>
            <a:ext cx="7355160" cy="432048"/>
          </a:xfrm>
        </p:spPr>
        <p:txBody>
          <a:bodyPr>
            <a:noAutofit/>
          </a:bodyPr>
          <a:lstStyle/>
          <a:p>
            <a:pPr algn="ctr"/>
            <a:r>
              <a:rPr lang="ru-RU" sz="3600" b="1" i="1" u="sng" dirty="0" smtClean="0">
                <a:solidFill>
                  <a:schemeClr val="bg2">
                    <a:lumMod val="50000"/>
                  </a:schemeClr>
                </a:solidFill>
              </a:rPr>
              <a:t>Примеры распределения тем  </a:t>
            </a:r>
            <a:endParaRPr lang="ru-RU" sz="36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i="1" u="sng" dirty="0">
                <a:solidFill>
                  <a:srgbClr val="0070C0"/>
                </a:solidFill>
              </a:rPr>
              <a:t>2.2. Человек и </a:t>
            </a:r>
            <a:r>
              <a:rPr lang="ru-RU" i="1" u="sng" dirty="0" smtClean="0">
                <a:solidFill>
                  <a:srgbClr val="0070C0"/>
                </a:solidFill>
              </a:rPr>
              <a:t>общество. </a:t>
            </a:r>
          </a:p>
          <a:p>
            <a:pPr marL="0" indent="0">
              <a:buNone/>
            </a:pPr>
            <a:r>
              <a:rPr lang="ru-RU" i="1" u="sng" dirty="0" smtClean="0">
                <a:solidFill>
                  <a:srgbClr val="0070C0"/>
                </a:solidFill>
              </a:rPr>
              <a:t>Мысли </a:t>
            </a:r>
            <a:r>
              <a:rPr lang="ru-RU" i="1" u="sng" dirty="0">
                <a:solidFill>
                  <a:srgbClr val="0070C0"/>
                </a:solidFill>
              </a:rPr>
              <a:t>о славе и бесславии </a:t>
            </a:r>
            <a:endParaRPr lang="ru-RU" i="1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smtClean="0"/>
              <a:t>442</a:t>
            </a:r>
            <a:r>
              <a:rPr lang="ru-RU" dirty="0"/>
              <a:t>. Может ли мечта о славе быть подлинным смыслом жизни человека? (февраль 2019)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Размышления </a:t>
            </a:r>
            <a:r>
              <a:rPr lang="ru-RU" dirty="0"/>
              <a:t>об общественных ценностях, традициях и обычаях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453</a:t>
            </a:r>
            <a:r>
              <a:rPr lang="ru-RU" dirty="0"/>
              <a:t>. Надо ли сохранять традиции как социальный опыт прошлых поколений?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525</a:t>
            </a:r>
            <a:r>
              <a:rPr lang="ru-RU" dirty="0"/>
              <a:t>. Как современная молодёжь относится к традициям? (апрель 2020)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346</a:t>
            </a:r>
            <a:r>
              <a:rPr lang="ru-RU" dirty="0"/>
              <a:t>. Какие традиционные ценности остаются важными для Вас в стремительно меняющемся мире? (май 2020) </a:t>
            </a:r>
            <a:endParaRPr lang="ru-RU" dirty="0" smtClean="0"/>
          </a:p>
          <a:p>
            <a:pPr marL="0" indent="0">
              <a:buNone/>
            </a:pPr>
            <a:r>
              <a:rPr lang="ru-RU" i="1" u="sng" dirty="0" smtClean="0">
                <a:solidFill>
                  <a:srgbClr val="0070C0"/>
                </a:solidFill>
              </a:rPr>
              <a:t>2.3</a:t>
            </a:r>
            <a:r>
              <a:rPr lang="ru-RU" i="1" u="sng" dirty="0">
                <a:solidFill>
                  <a:srgbClr val="0070C0"/>
                </a:solidFill>
              </a:rPr>
              <a:t>. Родина, государство, гражданская позиция человека </a:t>
            </a:r>
            <a:endParaRPr lang="ru-RU" i="1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i="1" u="sng" dirty="0" smtClean="0">
                <a:solidFill>
                  <a:srgbClr val="0070C0"/>
                </a:solidFill>
              </a:rPr>
              <a:t>Вопросы </a:t>
            </a:r>
            <a:r>
              <a:rPr lang="ru-RU" i="1" u="sng" dirty="0">
                <a:solidFill>
                  <a:srgbClr val="0070C0"/>
                </a:solidFill>
              </a:rPr>
              <a:t>исторического времени, сохранения исторической памяти, гражданских идеалов </a:t>
            </a:r>
            <a:endParaRPr lang="ru-RU" i="1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smtClean="0"/>
              <a:t>109</a:t>
            </a:r>
            <a:r>
              <a:rPr lang="ru-RU" dirty="0"/>
              <a:t>. Что человек стремится забыть, а что старается удержать в памяти?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229</a:t>
            </a:r>
            <a:r>
              <a:rPr lang="ru-RU" dirty="0"/>
              <a:t>. Почему в мирное время не угасает память о военном прошлом?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144</a:t>
            </a:r>
            <a:r>
              <a:rPr lang="ru-RU" dirty="0"/>
              <a:t>. Влияет ли прошлое на настоящее? (май 2016)</a:t>
            </a:r>
            <a:endParaRPr lang="ru-RU" i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25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649</TotalTime>
  <Words>1007</Words>
  <Application>Microsoft Office PowerPoint</Application>
  <PresentationFormat>Экран (4:3)</PresentationFormat>
  <Paragraphs>100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Constantia</vt:lpstr>
      <vt:lpstr>Roboto</vt:lpstr>
      <vt:lpstr>Times New Roman</vt:lpstr>
      <vt:lpstr>Wingdings 2</vt:lpstr>
      <vt:lpstr>Поток</vt:lpstr>
      <vt:lpstr>Итоговое сочинение-2022</vt:lpstr>
      <vt:lpstr>Раздел 2. Подразделы</vt:lpstr>
      <vt:lpstr>Комментарии к разделу 2</vt:lpstr>
      <vt:lpstr>Темы раздела 2</vt:lpstr>
      <vt:lpstr>Рекомендуемая литература </vt:lpstr>
      <vt:lpstr>Примеры распределения тем  </vt:lpstr>
      <vt:lpstr>Примеры распределения тем  </vt:lpstr>
      <vt:lpstr>Примеры распределения тем  </vt:lpstr>
      <vt:lpstr>Примеры распределения тем  </vt:lpstr>
      <vt:lpstr>Примеры распределения тем  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Методический семинар</dc:title>
  <dc:creator>Грачева</dc:creator>
  <cp:lastModifiedBy>Home</cp:lastModifiedBy>
  <cp:revision>74</cp:revision>
  <dcterms:created xsi:type="dcterms:W3CDTF">2016-02-23T13:00:16Z</dcterms:created>
  <dcterms:modified xsi:type="dcterms:W3CDTF">2022-10-18T16:02:59Z</dcterms:modified>
</cp:coreProperties>
</file>