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471" r:id="rId3"/>
    <p:sldId id="475" r:id="rId4"/>
    <p:sldId id="472" r:id="rId5"/>
    <p:sldId id="474" r:id="rId6"/>
    <p:sldId id="473" r:id="rId7"/>
    <p:sldId id="469" r:id="rId8"/>
    <p:sldId id="324" r:id="rId9"/>
    <p:sldId id="301" r:id="rId10"/>
    <p:sldId id="308" r:id="rId11"/>
    <p:sldId id="357" r:id="rId12"/>
    <p:sldId id="417" r:id="rId13"/>
    <p:sldId id="470" r:id="rId14"/>
    <p:sldId id="462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1D858-8EFA-4E22-9150-1993966190F5}" type="doc">
      <dgm:prSet loTypeId="urn:microsoft.com/office/officeart/2005/8/layout/gear1" loCatId="process" qsTypeId="urn:microsoft.com/office/officeart/2005/8/quickstyle/simple3" qsCatId="simple" csTypeId="urn:microsoft.com/office/officeart/2005/8/colors/accent1_2" csCatId="accent1" phldr="1"/>
      <dgm:spPr/>
    </dgm:pt>
    <dgm:pt modelId="{5AA23B6F-51DB-41A0-B817-5B235C60CE53}">
      <dgm:prSet phldrT="[Текст]" custT="1"/>
      <dgm:spPr/>
      <dgm:t>
        <a:bodyPr/>
        <a:lstStyle/>
        <a:p>
          <a:r>
            <a:rPr lang="ru-RU" sz="1400" b="1" dirty="0"/>
            <a:t>Начальное общее образование</a:t>
          </a:r>
        </a:p>
      </dgm:t>
    </dgm:pt>
    <dgm:pt modelId="{AB257E67-2E1E-4994-B1E7-D42CB3B49356}" type="parTrans" cxnId="{9A2FB9AB-1609-44A4-B165-02230A9A13B2}">
      <dgm:prSet/>
      <dgm:spPr/>
      <dgm:t>
        <a:bodyPr/>
        <a:lstStyle/>
        <a:p>
          <a:endParaRPr lang="ru-RU"/>
        </a:p>
      </dgm:t>
    </dgm:pt>
    <dgm:pt modelId="{7CABAC3F-A5A0-449B-8CCD-903FF259D198}" type="sibTrans" cxnId="{9A2FB9AB-1609-44A4-B165-02230A9A13B2}">
      <dgm:prSet/>
      <dgm:spPr/>
      <dgm:t>
        <a:bodyPr/>
        <a:lstStyle/>
        <a:p>
          <a:endParaRPr lang="ru-RU"/>
        </a:p>
      </dgm:t>
    </dgm:pt>
    <dgm:pt modelId="{40BBA392-C6AF-44D0-8F91-1560E7EF3BA2}" type="pres">
      <dgm:prSet presAssocID="{3FA1D858-8EFA-4E22-9150-1993966190F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31CB774-54C9-4A40-847B-BC485BD9324C}" type="pres">
      <dgm:prSet presAssocID="{5AA23B6F-51DB-41A0-B817-5B235C60CE53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E8873-E465-4175-A31E-A424DCA8A93C}" type="pres">
      <dgm:prSet presAssocID="{5AA23B6F-51DB-41A0-B817-5B235C60CE53}" presName="gear1srcNode" presStyleLbl="node1" presStyleIdx="0" presStyleCnt="1"/>
      <dgm:spPr/>
      <dgm:t>
        <a:bodyPr/>
        <a:lstStyle/>
        <a:p>
          <a:endParaRPr lang="ru-RU"/>
        </a:p>
      </dgm:t>
    </dgm:pt>
    <dgm:pt modelId="{6EEEB39B-7DFB-4775-A7B1-0539116895F0}" type="pres">
      <dgm:prSet presAssocID="{5AA23B6F-51DB-41A0-B817-5B235C60CE53}" presName="gear1dstNode" presStyleLbl="node1" presStyleIdx="0" presStyleCnt="1"/>
      <dgm:spPr/>
      <dgm:t>
        <a:bodyPr/>
        <a:lstStyle/>
        <a:p>
          <a:endParaRPr lang="ru-RU"/>
        </a:p>
      </dgm:t>
    </dgm:pt>
    <dgm:pt modelId="{BC340BB4-203C-47C4-AA86-539DEDCEE671}" type="pres">
      <dgm:prSet presAssocID="{7CABAC3F-A5A0-449B-8CCD-903FF259D198}" presName="connector1" presStyleLbl="sibTrans2D1" presStyleIdx="0" presStyleCnt="1"/>
      <dgm:spPr/>
      <dgm:t>
        <a:bodyPr/>
        <a:lstStyle/>
        <a:p>
          <a:endParaRPr lang="ru-RU"/>
        </a:p>
      </dgm:t>
    </dgm:pt>
  </dgm:ptLst>
  <dgm:cxnLst>
    <dgm:cxn modelId="{5CFF8A1D-D3B0-422C-A345-6112320AC49C}" type="presOf" srcId="{7CABAC3F-A5A0-449B-8CCD-903FF259D198}" destId="{BC340BB4-203C-47C4-AA86-539DEDCEE671}" srcOrd="0" destOrd="0" presId="urn:microsoft.com/office/officeart/2005/8/layout/gear1"/>
    <dgm:cxn modelId="{FDCD867E-5AB7-49E9-868A-BC7463EE790E}" type="presOf" srcId="{5AA23B6F-51DB-41A0-B817-5B235C60CE53}" destId="{6EEEB39B-7DFB-4775-A7B1-0539116895F0}" srcOrd="2" destOrd="0" presId="urn:microsoft.com/office/officeart/2005/8/layout/gear1"/>
    <dgm:cxn modelId="{9A2FB9AB-1609-44A4-B165-02230A9A13B2}" srcId="{3FA1D858-8EFA-4E22-9150-1993966190F5}" destId="{5AA23B6F-51DB-41A0-B817-5B235C60CE53}" srcOrd="0" destOrd="0" parTransId="{AB257E67-2E1E-4994-B1E7-D42CB3B49356}" sibTransId="{7CABAC3F-A5A0-449B-8CCD-903FF259D198}"/>
    <dgm:cxn modelId="{8C9A5ABF-473F-4302-AA03-ECBD65A2CE7A}" type="presOf" srcId="{3FA1D858-8EFA-4E22-9150-1993966190F5}" destId="{40BBA392-C6AF-44D0-8F91-1560E7EF3BA2}" srcOrd="0" destOrd="0" presId="urn:microsoft.com/office/officeart/2005/8/layout/gear1"/>
    <dgm:cxn modelId="{68A5467D-58AF-40ED-8C93-8790C4280C05}" type="presOf" srcId="{5AA23B6F-51DB-41A0-B817-5B235C60CE53}" destId="{6C6E8873-E465-4175-A31E-A424DCA8A93C}" srcOrd="1" destOrd="0" presId="urn:microsoft.com/office/officeart/2005/8/layout/gear1"/>
    <dgm:cxn modelId="{BEDC7C7E-0AED-4068-9B87-2769A1290B4A}" type="presOf" srcId="{5AA23B6F-51DB-41A0-B817-5B235C60CE53}" destId="{131CB774-54C9-4A40-847B-BC485BD9324C}" srcOrd="0" destOrd="0" presId="urn:microsoft.com/office/officeart/2005/8/layout/gear1"/>
    <dgm:cxn modelId="{7CE207B5-DC2C-4B7B-864A-8B583C249A9A}" type="presParOf" srcId="{40BBA392-C6AF-44D0-8F91-1560E7EF3BA2}" destId="{131CB774-54C9-4A40-847B-BC485BD9324C}" srcOrd="0" destOrd="0" presId="urn:microsoft.com/office/officeart/2005/8/layout/gear1"/>
    <dgm:cxn modelId="{6968DF62-75B6-4EB1-8539-C66B10BD4345}" type="presParOf" srcId="{40BBA392-C6AF-44D0-8F91-1560E7EF3BA2}" destId="{6C6E8873-E465-4175-A31E-A424DCA8A93C}" srcOrd="1" destOrd="0" presId="urn:microsoft.com/office/officeart/2005/8/layout/gear1"/>
    <dgm:cxn modelId="{DE7F444C-110A-410F-8136-47C751D97FA7}" type="presParOf" srcId="{40BBA392-C6AF-44D0-8F91-1560E7EF3BA2}" destId="{6EEEB39B-7DFB-4775-A7B1-0539116895F0}" srcOrd="2" destOrd="0" presId="urn:microsoft.com/office/officeart/2005/8/layout/gear1"/>
    <dgm:cxn modelId="{6873D7B8-9B7C-42A4-B09E-C94877E4829F}" type="presParOf" srcId="{40BBA392-C6AF-44D0-8F91-1560E7EF3BA2}" destId="{BC340BB4-203C-47C4-AA86-539DEDCEE671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5F801A-0650-4091-A921-AD9FD93B4230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1D96F5-54F4-4D40-BCA8-CF92F610E0E3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Проведение совместных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ППк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по преемственности,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взаимопосещение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занятий, работа с педагогами и родителями </a:t>
          </a:r>
        </a:p>
      </dgm:t>
    </dgm:pt>
    <dgm:pt modelId="{2A43A4D2-9CFA-4C73-A652-BC4069520167}" type="parTrans" cxnId="{DE43001E-CB87-42C6-94FF-907EE832D171}">
      <dgm:prSet/>
      <dgm:spPr/>
      <dgm:t>
        <a:bodyPr/>
        <a:lstStyle/>
        <a:p>
          <a:endParaRPr lang="ru-RU"/>
        </a:p>
      </dgm:t>
    </dgm:pt>
    <dgm:pt modelId="{33A0A50E-D6D1-4B58-88A7-CB48550496BF}" type="sibTrans" cxnId="{DE43001E-CB87-42C6-94FF-907EE832D171}">
      <dgm:prSet/>
      <dgm:spPr/>
      <dgm:t>
        <a:bodyPr/>
        <a:lstStyle/>
        <a:p>
          <a:endParaRPr lang="ru-RU"/>
        </a:p>
      </dgm:t>
    </dgm:pt>
    <dgm:pt modelId="{9E529D9D-D61C-4077-83BA-287078A36F56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Анализ ресурсов ОО  по обеспечению специальных образовательных условий при переходе на следующий уровень образования</a:t>
          </a:r>
        </a:p>
      </dgm:t>
    </dgm:pt>
    <dgm:pt modelId="{965AAB1F-72E5-4EA9-9520-63F1E5ABB5E7}" type="parTrans" cxnId="{33D2454C-E159-4A0B-AD6B-F7BF48D1844A}">
      <dgm:prSet/>
      <dgm:spPr/>
      <dgm:t>
        <a:bodyPr/>
        <a:lstStyle/>
        <a:p>
          <a:endParaRPr lang="ru-RU"/>
        </a:p>
      </dgm:t>
    </dgm:pt>
    <dgm:pt modelId="{6AE97CF1-E89B-482F-A3D4-7EECB2D99F38}" type="sibTrans" cxnId="{33D2454C-E159-4A0B-AD6B-F7BF48D1844A}">
      <dgm:prSet/>
      <dgm:spPr/>
      <dgm:t>
        <a:bodyPr/>
        <a:lstStyle/>
        <a:p>
          <a:endParaRPr lang="ru-RU"/>
        </a:p>
      </dgm:t>
    </dgm:pt>
    <dgm:pt modelId="{6CDF5455-5684-4B0D-B7C3-D88DB3D69E45}">
      <dgm:prSet phldrT="[Текст]"/>
      <dgm:spPr/>
      <dgm:t>
        <a:bodyPr/>
        <a:lstStyle/>
        <a:p>
          <a:r>
            <a:rPr lang="ru-RU" b="1" dirty="0"/>
            <a:t>    Организация обследования на </a:t>
          </a:r>
          <a:r>
            <a:rPr lang="ru-RU" b="1" dirty="0" smtClean="0"/>
            <a:t>ТПМПК г </a:t>
          </a:r>
          <a:r>
            <a:rPr lang="ru-RU" b="1" dirty="0"/>
            <a:t>при переходе на следующий уровень образования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387824F-5D9D-4A01-9CDE-AC0DF76C9845}" type="parTrans" cxnId="{4A0220CA-FDCF-4E43-AAAF-885CD09385D4}">
      <dgm:prSet/>
      <dgm:spPr/>
      <dgm:t>
        <a:bodyPr/>
        <a:lstStyle/>
        <a:p>
          <a:endParaRPr lang="ru-RU"/>
        </a:p>
      </dgm:t>
    </dgm:pt>
    <dgm:pt modelId="{D14D90FF-20BE-49BB-965F-52D4162D2F1B}" type="sibTrans" cxnId="{4A0220CA-FDCF-4E43-AAAF-885CD09385D4}">
      <dgm:prSet/>
      <dgm:spPr/>
      <dgm:t>
        <a:bodyPr/>
        <a:lstStyle/>
        <a:p>
          <a:endParaRPr lang="ru-RU"/>
        </a:p>
      </dgm:t>
    </dgm:pt>
    <dgm:pt modelId="{6D50561B-6206-4E72-9547-40FC04B78DA2}" type="pres">
      <dgm:prSet presAssocID="{045F801A-0650-4091-A921-AD9FD93B423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4028EC-9E76-4095-BCF7-3F55CD952787}" type="pres">
      <dgm:prSet presAssocID="{045F801A-0650-4091-A921-AD9FD93B4230}" presName="dummyMaxCanvas" presStyleCnt="0">
        <dgm:presLayoutVars/>
      </dgm:prSet>
      <dgm:spPr/>
    </dgm:pt>
    <dgm:pt modelId="{9BAB93C5-EEF1-4589-9405-E981BDE03A6F}" type="pres">
      <dgm:prSet presAssocID="{045F801A-0650-4091-A921-AD9FD93B423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27175-662F-43F5-90B1-68F7748E5CC8}" type="pres">
      <dgm:prSet presAssocID="{045F801A-0650-4091-A921-AD9FD93B423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8C783-E3BA-4F4B-8E2B-62122855786D}" type="pres">
      <dgm:prSet presAssocID="{045F801A-0650-4091-A921-AD9FD93B4230}" presName="ThreeNodes_3" presStyleLbl="node1" presStyleIdx="2" presStyleCnt="3" custScaleX="112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D86FA-E13B-4982-852A-C53BAB8CDEC4}" type="pres">
      <dgm:prSet presAssocID="{045F801A-0650-4091-A921-AD9FD93B423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53A5F-7178-44DB-B347-228B11AC1026}" type="pres">
      <dgm:prSet presAssocID="{045F801A-0650-4091-A921-AD9FD93B423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C7867-C442-48E6-8F83-4E868E348144}" type="pres">
      <dgm:prSet presAssocID="{045F801A-0650-4091-A921-AD9FD93B423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37DB8-8D1C-4335-9E81-FCD3E66B3883}" type="pres">
      <dgm:prSet presAssocID="{045F801A-0650-4091-A921-AD9FD93B423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0D330-F5E6-4E6F-BFB8-98092568590F}" type="pres">
      <dgm:prSet presAssocID="{045F801A-0650-4091-A921-AD9FD93B423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94BBFA-40A7-4785-99FC-9F0D54FDF918}" type="presOf" srcId="{6CDF5455-5684-4B0D-B7C3-D88DB3D69E45}" destId="{33D8C783-E3BA-4F4B-8E2B-62122855786D}" srcOrd="0" destOrd="0" presId="urn:microsoft.com/office/officeart/2005/8/layout/vProcess5"/>
    <dgm:cxn modelId="{C50FA1D1-5C8A-4192-9A39-9E410A29847D}" type="presOf" srcId="{6CDF5455-5684-4B0D-B7C3-D88DB3D69E45}" destId="{7640D330-F5E6-4E6F-BFB8-98092568590F}" srcOrd="1" destOrd="0" presId="urn:microsoft.com/office/officeart/2005/8/layout/vProcess5"/>
    <dgm:cxn modelId="{73CBCE60-1CCC-45D4-9F6A-24F18EFAA0EB}" type="presOf" srcId="{9E529D9D-D61C-4077-83BA-287078A36F56}" destId="{5CB27175-662F-43F5-90B1-68F7748E5CC8}" srcOrd="0" destOrd="0" presId="urn:microsoft.com/office/officeart/2005/8/layout/vProcess5"/>
    <dgm:cxn modelId="{1261B930-9AAE-44C4-A90B-9FA785CFD39C}" type="presOf" srcId="{9E529D9D-D61C-4077-83BA-287078A36F56}" destId="{51237DB8-8D1C-4335-9E81-FCD3E66B3883}" srcOrd="1" destOrd="0" presId="urn:microsoft.com/office/officeart/2005/8/layout/vProcess5"/>
    <dgm:cxn modelId="{5B1E0929-AB58-44BC-8F40-BD0FD9A54361}" type="presOf" srcId="{6AE97CF1-E89B-482F-A3D4-7EECB2D99F38}" destId="{7C353A5F-7178-44DB-B347-228B11AC1026}" srcOrd="0" destOrd="0" presId="urn:microsoft.com/office/officeart/2005/8/layout/vProcess5"/>
    <dgm:cxn modelId="{60331596-DD9B-4ABB-8A72-DB3AE192AD6D}" type="presOf" srcId="{045F801A-0650-4091-A921-AD9FD93B4230}" destId="{6D50561B-6206-4E72-9547-40FC04B78DA2}" srcOrd="0" destOrd="0" presId="urn:microsoft.com/office/officeart/2005/8/layout/vProcess5"/>
    <dgm:cxn modelId="{33D2454C-E159-4A0B-AD6B-F7BF48D1844A}" srcId="{045F801A-0650-4091-A921-AD9FD93B4230}" destId="{9E529D9D-D61C-4077-83BA-287078A36F56}" srcOrd="1" destOrd="0" parTransId="{965AAB1F-72E5-4EA9-9520-63F1E5ABB5E7}" sibTransId="{6AE97CF1-E89B-482F-A3D4-7EECB2D99F38}"/>
    <dgm:cxn modelId="{4A0220CA-FDCF-4E43-AAAF-885CD09385D4}" srcId="{045F801A-0650-4091-A921-AD9FD93B4230}" destId="{6CDF5455-5684-4B0D-B7C3-D88DB3D69E45}" srcOrd="2" destOrd="0" parTransId="{0387824F-5D9D-4A01-9CDE-AC0DF76C9845}" sibTransId="{D14D90FF-20BE-49BB-965F-52D4162D2F1B}"/>
    <dgm:cxn modelId="{DE43001E-CB87-42C6-94FF-907EE832D171}" srcId="{045F801A-0650-4091-A921-AD9FD93B4230}" destId="{BD1D96F5-54F4-4D40-BCA8-CF92F610E0E3}" srcOrd="0" destOrd="0" parTransId="{2A43A4D2-9CFA-4C73-A652-BC4069520167}" sibTransId="{33A0A50E-D6D1-4B58-88A7-CB48550496BF}"/>
    <dgm:cxn modelId="{F576E2F7-8C88-43B8-8B58-C6A920292A9C}" type="presOf" srcId="{BD1D96F5-54F4-4D40-BCA8-CF92F610E0E3}" destId="{137C7867-C442-48E6-8F83-4E868E348144}" srcOrd="1" destOrd="0" presId="urn:microsoft.com/office/officeart/2005/8/layout/vProcess5"/>
    <dgm:cxn modelId="{364D7602-CFA4-4773-864A-6D7D2803C194}" type="presOf" srcId="{BD1D96F5-54F4-4D40-BCA8-CF92F610E0E3}" destId="{9BAB93C5-EEF1-4589-9405-E981BDE03A6F}" srcOrd="0" destOrd="0" presId="urn:microsoft.com/office/officeart/2005/8/layout/vProcess5"/>
    <dgm:cxn modelId="{7D41C25B-CB55-4431-AD3F-59577C992D50}" type="presOf" srcId="{33A0A50E-D6D1-4B58-88A7-CB48550496BF}" destId="{115D86FA-E13B-4982-852A-C53BAB8CDEC4}" srcOrd="0" destOrd="0" presId="urn:microsoft.com/office/officeart/2005/8/layout/vProcess5"/>
    <dgm:cxn modelId="{AF08BB07-D59F-4DA9-AAF5-634C0BAC6401}" type="presParOf" srcId="{6D50561B-6206-4E72-9547-40FC04B78DA2}" destId="{174028EC-9E76-4095-BCF7-3F55CD952787}" srcOrd="0" destOrd="0" presId="urn:microsoft.com/office/officeart/2005/8/layout/vProcess5"/>
    <dgm:cxn modelId="{013AC3BD-D989-4EC5-AB8E-61E5AE864AE6}" type="presParOf" srcId="{6D50561B-6206-4E72-9547-40FC04B78DA2}" destId="{9BAB93C5-EEF1-4589-9405-E981BDE03A6F}" srcOrd="1" destOrd="0" presId="urn:microsoft.com/office/officeart/2005/8/layout/vProcess5"/>
    <dgm:cxn modelId="{C1BAB340-8879-4921-9632-EE0A3D0CF55E}" type="presParOf" srcId="{6D50561B-6206-4E72-9547-40FC04B78DA2}" destId="{5CB27175-662F-43F5-90B1-68F7748E5CC8}" srcOrd="2" destOrd="0" presId="urn:microsoft.com/office/officeart/2005/8/layout/vProcess5"/>
    <dgm:cxn modelId="{0F8A61AB-8A0B-4A5E-B1CC-4DA361FBB725}" type="presParOf" srcId="{6D50561B-6206-4E72-9547-40FC04B78DA2}" destId="{33D8C783-E3BA-4F4B-8E2B-62122855786D}" srcOrd="3" destOrd="0" presId="urn:microsoft.com/office/officeart/2005/8/layout/vProcess5"/>
    <dgm:cxn modelId="{0C88DD71-69BA-4709-89A6-1C4A8073A3F6}" type="presParOf" srcId="{6D50561B-6206-4E72-9547-40FC04B78DA2}" destId="{115D86FA-E13B-4982-852A-C53BAB8CDEC4}" srcOrd="4" destOrd="0" presId="urn:microsoft.com/office/officeart/2005/8/layout/vProcess5"/>
    <dgm:cxn modelId="{6D680045-79D1-47A4-9E43-FF8A0FE18778}" type="presParOf" srcId="{6D50561B-6206-4E72-9547-40FC04B78DA2}" destId="{7C353A5F-7178-44DB-B347-228B11AC1026}" srcOrd="5" destOrd="0" presId="urn:microsoft.com/office/officeart/2005/8/layout/vProcess5"/>
    <dgm:cxn modelId="{B1FDB9AF-A970-4250-A72F-7BAEEBF1D374}" type="presParOf" srcId="{6D50561B-6206-4E72-9547-40FC04B78DA2}" destId="{137C7867-C442-48E6-8F83-4E868E348144}" srcOrd="6" destOrd="0" presId="urn:microsoft.com/office/officeart/2005/8/layout/vProcess5"/>
    <dgm:cxn modelId="{5DA23F2E-02E4-4F9F-9089-E4329C3865C2}" type="presParOf" srcId="{6D50561B-6206-4E72-9547-40FC04B78DA2}" destId="{51237DB8-8D1C-4335-9E81-FCD3E66B3883}" srcOrd="7" destOrd="0" presId="urn:microsoft.com/office/officeart/2005/8/layout/vProcess5"/>
    <dgm:cxn modelId="{485A007B-B8BA-4147-954A-9BE16E0FDB4C}" type="presParOf" srcId="{6D50561B-6206-4E72-9547-40FC04B78DA2}" destId="{7640D330-F5E6-4E6F-BFB8-98092568590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CB774-54C9-4A40-847B-BC485BD9324C}">
      <dsp:nvSpPr>
        <dsp:cNvPr id="0" name=""/>
        <dsp:cNvSpPr/>
      </dsp:nvSpPr>
      <dsp:spPr>
        <a:xfrm>
          <a:off x="1076144" y="1062117"/>
          <a:ext cx="2336659" cy="2336659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Начальное общее образование</a:t>
          </a:r>
        </a:p>
      </dsp:txBody>
      <dsp:txXfrm>
        <a:off x="1545916" y="1609468"/>
        <a:ext cx="1397115" cy="1201091"/>
      </dsp:txXfrm>
    </dsp:sp>
    <dsp:sp modelId="{BC340BB4-203C-47C4-AA86-539DEDCEE671}">
      <dsp:nvSpPr>
        <dsp:cNvPr id="0" name=""/>
        <dsp:cNvSpPr/>
      </dsp:nvSpPr>
      <dsp:spPr>
        <a:xfrm>
          <a:off x="1185426" y="663410"/>
          <a:ext cx="2874091" cy="2874091"/>
        </a:xfrm>
        <a:prstGeom prst="circularArrow">
          <a:avLst>
            <a:gd name="adj1" fmla="val 4878"/>
            <a:gd name="adj2" fmla="val 312630"/>
            <a:gd name="adj3" fmla="val 3147364"/>
            <a:gd name="adj4" fmla="val 15214927"/>
            <a:gd name="adj5" fmla="val 569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B93C5-EEF1-4589-9405-E981BDE03A6F}">
      <dsp:nvSpPr>
        <dsp:cNvPr id="0" name=""/>
        <dsp:cNvSpPr/>
      </dsp:nvSpPr>
      <dsp:spPr>
        <a:xfrm>
          <a:off x="-194814" y="0"/>
          <a:ext cx="6014640" cy="1480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itchFamily="18" charset="0"/>
              <a:cs typeface="Times New Roman" pitchFamily="18" charset="0"/>
            </a:rPr>
            <a:t>Проведение совместных </a:t>
          </a:r>
          <a:r>
            <a:rPr lang="ru-RU" sz="1900" b="1" kern="1200" dirty="0" err="1">
              <a:latin typeface="Times New Roman" pitchFamily="18" charset="0"/>
              <a:cs typeface="Times New Roman" pitchFamily="18" charset="0"/>
            </a:rPr>
            <a:t>ППк</a:t>
          </a:r>
          <a:r>
            <a:rPr lang="ru-RU" sz="1900" b="1" kern="1200" dirty="0">
              <a:latin typeface="Times New Roman" pitchFamily="18" charset="0"/>
              <a:cs typeface="Times New Roman" pitchFamily="18" charset="0"/>
            </a:rPr>
            <a:t> по преемственности, </a:t>
          </a:r>
          <a:r>
            <a:rPr lang="ru-RU" sz="1900" b="1" kern="1200" dirty="0" err="1">
              <a:latin typeface="Times New Roman" pitchFamily="18" charset="0"/>
              <a:cs typeface="Times New Roman" pitchFamily="18" charset="0"/>
            </a:rPr>
            <a:t>взаимопосещение</a:t>
          </a:r>
          <a:r>
            <a:rPr lang="ru-RU" sz="1900" b="1" kern="1200" dirty="0">
              <a:latin typeface="Times New Roman" pitchFamily="18" charset="0"/>
              <a:cs typeface="Times New Roman" pitchFamily="18" charset="0"/>
            </a:rPr>
            <a:t> занятий, работа с педагогами и родителями </a:t>
          </a:r>
        </a:p>
      </dsp:txBody>
      <dsp:txXfrm>
        <a:off x="-151440" y="43374"/>
        <a:ext cx="4416638" cy="1394148"/>
      </dsp:txXfrm>
    </dsp:sp>
    <dsp:sp modelId="{5CB27175-662F-43F5-90B1-68F7748E5CC8}">
      <dsp:nvSpPr>
        <dsp:cNvPr id="0" name=""/>
        <dsp:cNvSpPr/>
      </dsp:nvSpPr>
      <dsp:spPr>
        <a:xfrm>
          <a:off x="335889" y="1727712"/>
          <a:ext cx="6014640" cy="1480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itchFamily="18" charset="0"/>
              <a:cs typeface="Times New Roman" pitchFamily="18" charset="0"/>
            </a:rPr>
            <a:t>Анализ ресурсов ОО  по обеспечению специальных образовательных условий при переходе на следующий уровень образования</a:t>
          </a:r>
        </a:p>
      </dsp:txBody>
      <dsp:txXfrm>
        <a:off x="379263" y="1771086"/>
        <a:ext cx="4434606" cy="1394148"/>
      </dsp:txXfrm>
    </dsp:sp>
    <dsp:sp modelId="{33D8C783-E3BA-4F4B-8E2B-62122855786D}">
      <dsp:nvSpPr>
        <dsp:cNvPr id="0" name=""/>
        <dsp:cNvSpPr/>
      </dsp:nvSpPr>
      <dsp:spPr>
        <a:xfrm>
          <a:off x="476964" y="3455424"/>
          <a:ext cx="6793897" cy="1480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    Организация обследования на </a:t>
          </a:r>
          <a:r>
            <a:rPr lang="ru-RU" sz="1900" b="1" kern="1200" dirty="0" smtClean="0"/>
            <a:t>ТПМПК г </a:t>
          </a:r>
          <a:r>
            <a:rPr lang="ru-RU" sz="1900" b="1" kern="1200" dirty="0"/>
            <a:t>при переходе на следующий уровень образования</a:t>
          </a:r>
          <a:endParaRPr lang="ru-RU" sz="1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0338" y="3498798"/>
        <a:ext cx="5020393" cy="1394148"/>
      </dsp:txXfrm>
    </dsp:sp>
    <dsp:sp modelId="{115D86FA-E13B-4982-852A-C53BAB8CDEC4}">
      <dsp:nvSpPr>
        <dsp:cNvPr id="0" name=""/>
        <dsp:cNvSpPr/>
      </dsp:nvSpPr>
      <dsp:spPr>
        <a:xfrm>
          <a:off x="4857243" y="1123013"/>
          <a:ext cx="962582" cy="9625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073824" y="1123013"/>
        <a:ext cx="529420" cy="724343"/>
      </dsp:txXfrm>
    </dsp:sp>
    <dsp:sp modelId="{7C353A5F-7178-44DB-B347-228B11AC1026}">
      <dsp:nvSpPr>
        <dsp:cNvPr id="0" name=""/>
        <dsp:cNvSpPr/>
      </dsp:nvSpPr>
      <dsp:spPr>
        <a:xfrm>
          <a:off x="5387947" y="2840852"/>
          <a:ext cx="962582" cy="9625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604528" y="2840852"/>
        <a:ext cx="529420" cy="724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261D6-973B-48D3-8294-64D782ED4CEE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16A53-8618-4558-8E79-6AC0AB572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7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16A53-8618-4558-8E79-6AC0AB57206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1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3AB8-37BD-41EB-8AC2-A7E4C15C9F7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72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B1ED0-1F91-41C4-BBC4-3C8F855DA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375D9C-836C-4317-ADAC-CB2776D31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A6A191-8F5A-4A03-BEA0-D775DF38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F0397-87E4-4101-AE3D-53E8C9C1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7C65E-0E09-49FE-ABEF-D9ED0456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6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15145-71E7-4597-A374-C7BC1F46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3D3B3E-5F39-4281-A484-2D6D868E4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1BBB91-39FA-437B-88BD-D6D0EC0AA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CE501-BC92-4048-894B-24CD2D6A4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3ECFA3-F346-46C5-BE33-56A84067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3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B06D30-1BC3-4813-B571-A00C21121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11287E-AB61-4596-B079-BDE1918C3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D17EF8-ECAD-4775-8360-25F9EA2E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2E514-D74D-4DD6-B392-2A76FF484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5E47BD-12A0-428C-B93D-37C743E2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0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72473-240F-42F8-84BD-D182E101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48AA4-1678-4C8B-AF06-D5963015B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32FA1-09DF-4D1C-80AD-FF882C547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C15DC6-C105-4ABB-8BF4-E9D3116D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FC18A-47DD-40BC-BC07-A6247246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11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25DB7-32BF-4C01-9072-816204C7E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0F9200-2EB0-4CC7-80C2-EC67052D5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C11C73-AE20-4D21-9CBC-0999C726D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003AC-F7C8-478C-BAD8-BADA21EA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4F9A10-7737-4406-90E8-6322C881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4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9D187-F44F-49EE-811D-27978D68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63DDE3-D5B9-41F6-A166-7853F0352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CEE15E-4BEE-4FF9-86F9-390FCD2AF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6A15C4-6596-4B12-9F84-CF3DD67F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9CA8CD-F777-4207-BF7D-72FCD0A4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3A3D9C-8D77-4636-A5F6-75A4F8B71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0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03FBC-FA4F-4AE3-9859-40A58DFD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A3A048-64EA-4D7B-BC68-5DE69018D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B9C384-0A87-4B40-A409-519A2949B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386D08-711C-4CD1-BA96-BF70656B1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32B307-2DB6-4973-8F68-32BA52597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ABDDF2-363C-4872-B726-4A8B0204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719B6A-87F6-475D-A8C5-73875A6BD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675842-5532-4AC5-9636-07160CDC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1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A3301-2C74-4F47-9BFE-85DAEF31F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833071-A507-4AB1-9E1E-A3247BC4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F495FC-2C65-4318-ACD4-AD383128B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E1E210-CD2A-4E87-B89A-3813DA81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8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527A31-59DD-4598-B3B1-AAD7E774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FB404E-967C-4684-81FE-65B7B6D1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57C356-847B-46F6-A8D1-8F942743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7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0534A-37B0-436B-A0D2-33B7204A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9CAC70-A6CA-4DCF-B35B-F01946301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3554EF-AF5C-4FA8-937A-0254DA49B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D4308E-33F7-4F11-9C88-D88D4AA1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7C43F7-E829-4131-9125-550BD3D0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32594D-9B2B-41FA-9145-2911FCBA0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2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C354C-D7C3-4881-AE8B-C3EEEFE6F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812E22-9403-43EE-9352-A63604697B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E88C1-DDF7-4D1A-B35C-3D4623E0B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18F1A7-BF11-49D7-A494-17625543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747693-EF8F-404E-9B06-46C78316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CE261-1611-4E1A-89A9-0CC74E34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3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27812-3C19-4345-9AA2-F06BD6CC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FCE67-6AF6-4F45-954B-687CAD762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7E50C3-95E4-46BC-AABD-908E98E48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D1F9-4F01-47EE-9950-FB98702DD7C3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56C1D2-58AF-4EA9-A94C-052B3BE4A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A834A-3CD7-4BF9-8B71-349477EA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1C745-7A85-4E5A-B3B0-BCBB051C0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0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40815045-6DED-4D78-B4EF-4CBDD29CDB14}"/>
              </a:ext>
            </a:extLst>
          </p:cNvPr>
          <p:cNvSpPr/>
          <p:nvPr/>
        </p:nvSpPr>
        <p:spPr>
          <a:xfrm>
            <a:off x="152400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B4B114-A7A4-4AC3-B0A6-0DE14DCEB840}"/>
              </a:ext>
            </a:extLst>
          </p:cNvPr>
          <p:cNvSpPr/>
          <p:nvPr/>
        </p:nvSpPr>
        <p:spPr>
          <a:xfrm>
            <a:off x="0" y="0"/>
            <a:ext cx="12192000" cy="2381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200E565-380B-4E21-9E0B-3E914D7B6FAB}"/>
              </a:ext>
            </a:extLst>
          </p:cNvPr>
          <p:cNvSpPr/>
          <p:nvPr/>
        </p:nvSpPr>
        <p:spPr>
          <a:xfrm flipV="1">
            <a:off x="0" y="1930214"/>
            <a:ext cx="12192000" cy="793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79" name="Содержимое 11">
            <a:extLst>
              <a:ext uri="{FF2B5EF4-FFF2-40B4-BE49-F238E27FC236}">
                <a16:creationId xmlns:a16="http://schemas.microsoft.com/office/drawing/2014/main" id="{C16A61CD-9B55-426F-8331-51F1C8D2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88966"/>
            <a:ext cx="10771631" cy="21504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altLang="ru-RU" dirty="0"/>
              <a:t> </a:t>
            </a:r>
            <a:r>
              <a:rPr lang="ru-RU" sz="3600" b="1" dirty="0"/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800" b="1" dirty="0" smtClean="0"/>
              <a:t>Деятельность</a:t>
            </a:r>
            <a:endParaRPr lang="ru-RU" sz="4800" b="1" dirty="0"/>
          </a:p>
          <a:p>
            <a:pPr algn="ctr">
              <a:spcBef>
                <a:spcPts val="0"/>
              </a:spcBef>
              <a:buNone/>
            </a:pPr>
            <a:r>
              <a:rPr lang="ru-RU" sz="4800" b="1" dirty="0"/>
              <a:t>психолого-педагогического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800" b="1" dirty="0"/>
              <a:t>к</a:t>
            </a:r>
            <a:r>
              <a:rPr lang="ru-RU" sz="4800" b="1" dirty="0" smtClean="0"/>
              <a:t>онсилиума в </a:t>
            </a:r>
            <a:r>
              <a:rPr lang="ru-RU" sz="4800" b="1" dirty="0" smtClean="0"/>
              <a:t>ОУ</a:t>
            </a:r>
            <a:endParaRPr lang="ru-RU" sz="48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A3111FF-53D4-4EE7-B78A-4B93AD67AC24}"/>
              </a:ext>
            </a:extLst>
          </p:cNvPr>
          <p:cNvSpPr/>
          <p:nvPr/>
        </p:nvSpPr>
        <p:spPr>
          <a:xfrm rot="10800000" flipV="1">
            <a:off x="0" y="5127571"/>
            <a:ext cx="12192000" cy="17304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8402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white"/>
              </a:solidFill>
            </a:endParaRPr>
          </a:p>
          <a:p>
            <a:pPr marL="48402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white"/>
              </a:solidFill>
            </a:endParaRPr>
          </a:p>
          <a:p>
            <a:pPr marL="43894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prstClr val="white"/>
                </a:solidFill>
              </a:rPr>
              <a:t>Каширина Екатерина Николаевна</a:t>
            </a:r>
          </a:p>
          <a:p>
            <a:pPr marL="43894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err="1" smtClean="0">
                <a:solidFill>
                  <a:prstClr val="white"/>
                </a:solidFill>
              </a:rPr>
              <a:t>Зав.ТПМПК</a:t>
            </a:r>
            <a:r>
              <a:rPr lang="ru-RU" sz="2000" dirty="0" smtClean="0">
                <a:solidFill>
                  <a:prstClr val="white"/>
                </a:solidFill>
              </a:rPr>
              <a:t> Симферопольского района </a:t>
            </a:r>
            <a:endParaRPr lang="ru-RU" sz="2000" dirty="0">
              <a:solidFill>
                <a:prstClr val="white"/>
              </a:solidFill>
            </a:endParaRPr>
          </a:p>
          <a:p>
            <a:pPr marL="48402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315485-D777-49E6-BCF9-61176954A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049"/>
            <a:ext cx="2525348" cy="1680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C8850D-3EBB-4E49-A6E3-0A91A3039D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48" y="239151"/>
            <a:ext cx="2547509" cy="1705357"/>
          </a:xfrm>
          <a:prstGeom prst="rect">
            <a:avLst/>
          </a:prstGeom>
        </p:spPr>
      </p:pic>
      <p:pic>
        <p:nvPicPr>
          <p:cNvPr id="11" name="Рисунок 11" descr="C:\Users\Buh\Desktop\Родительские чтения\Елене Викторовне1\DSC_1605(2).jpg">
            <a:extLst>
              <a:ext uri="{FF2B5EF4-FFF2-40B4-BE49-F238E27FC236}">
                <a16:creationId xmlns:a16="http://schemas.microsoft.com/office/drawing/2014/main" id="{7397E425-3979-4606-8D1A-42A4A8CE4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696" y="253218"/>
            <a:ext cx="2368740" cy="1676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21E773-7783-4DE5-A78B-BF11925E78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489" y="274330"/>
            <a:ext cx="2547510" cy="16952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DBF8E07-C902-4676-B53A-AFD34B4C0E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30" y="275474"/>
            <a:ext cx="2519797" cy="167670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B8987E-0123-4CB7-BFD3-47BCB7D6FADC}"/>
              </a:ext>
            </a:extLst>
          </p:cNvPr>
          <p:cNvSpPr/>
          <p:nvPr/>
        </p:nvSpPr>
        <p:spPr>
          <a:xfrm>
            <a:off x="0" y="0"/>
            <a:ext cx="12191999" cy="3235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40928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939531" y="2496909"/>
            <a:ext cx="3645449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Прохождение обследования в </a:t>
            </a:r>
            <a:r>
              <a:rPr lang="ru-RU" dirty="0" smtClean="0">
                <a:solidFill>
                  <a:schemeClr val="tx2"/>
                </a:solidFill>
              </a:rPr>
              <a:t>ТПМПК с </a:t>
            </a:r>
            <a:r>
              <a:rPr lang="ru-RU" dirty="0">
                <a:solidFill>
                  <a:schemeClr val="tx2"/>
                </a:solidFill>
              </a:rPr>
              <a:t>целью уточнения образовательного маршрута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75950" y="2484958"/>
            <a:ext cx="3269362" cy="14401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</a:rPr>
              <a:t>Реализация программы </a:t>
            </a:r>
            <a:r>
              <a:rPr lang="ru-RU" dirty="0" smtClean="0">
                <a:solidFill>
                  <a:schemeClr val="tx2"/>
                </a:solidFill>
              </a:rPr>
              <a:t>индивидуального сопровождения в </a:t>
            </a:r>
            <a:r>
              <a:rPr lang="ru-RU" dirty="0">
                <a:solidFill>
                  <a:schemeClr val="tx2"/>
                </a:solidFill>
              </a:rPr>
              <a:t>рамах основной образовательной программы</a:t>
            </a:r>
          </a:p>
        </p:txBody>
      </p:sp>
      <p:sp>
        <p:nvSpPr>
          <p:cNvPr id="17" name="Выгнутая вверх стрелка 16"/>
          <p:cNvSpPr/>
          <p:nvPr/>
        </p:nvSpPr>
        <p:spPr>
          <a:xfrm rot="5687176" flipV="1">
            <a:off x="5967247" y="1194610"/>
            <a:ext cx="1648045" cy="1384524"/>
          </a:xfrm>
          <a:prstGeom prst="curvedDownArrow">
            <a:avLst/>
          </a:prstGeom>
          <a:solidFill>
            <a:srgbClr val="002060"/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51269" y="1727122"/>
            <a:ext cx="2052443" cy="1003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</a:rPr>
              <a:t>Обследование ребенка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00431" y="5860863"/>
            <a:ext cx="1728192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</a:rPr>
              <a:t>родителям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92134" y="5860863"/>
            <a:ext cx="1728192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</a:rPr>
              <a:t>педагогам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85933" y="5860863"/>
            <a:ext cx="1728192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</a:rPr>
              <a:t>специалистам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2424114" y="1125538"/>
            <a:ext cx="503237" cy="601662"/>
          </a:xfrm>
          <a:prstGeom prst="downArrow">
            <a:avLst/>
          </a:prstGeom>
          <a:solidFill>
            <a:srgbClr val="002060"/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799297" y="3969023"/>
            <a:ext cx="360363" cy="392112"/>
          </a:xfrm>
          <a:prstGeom prst="downArrow">
            <a:avLst/>
          </a:prstGeom>
          <a:solidFill>
            <a:srgbClr val="002060"/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3356693" y="4765379"/>
            <a:ext cx="1136650" cy="1296988"/>
          </a:xfrm>
          <a:prstGeom prst="curvedRightArrow">
            <a:avLst/>
          </a:prstGeom>
          <a:solidFill>
            <a:srgbClr val="002060"/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 flipH="1">
            <a:off x="7369325" y="4725262"/>
            <a:ext cx="981075" cy="1295400"/>
          </a:xfrm>
          <a:prstGeom prst="curvedRightArrow">
            <a:avLst/>
          </a:prstGeom>
          <a:solidFill>
            <a:srgbClr val="002060"/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5661103" y="5294679"/>
            <a:ext cx="590254" cy="460765"/>
          </a:xfrm>
          <a:prstGeom prst="downArrow">
            <a:avLst/>
          </a:prstGeom>
          <a:solidFill>
            <a:srgbClr val="002060"/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80066" y="4372552"/>
            <a:ext cx="2952328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</a:rPr>
              <a:t>Рекомендации</a:t>
            </a:r>
          </a:p>
        </p:txBody>
      </p:sp>
      <p:sp>
        <p:nvSpPr>
          <p:cNvPr id="24" name="Стрелка вниз 19">
            <a:extLst>
              <a:ext uri="{FF2B5EF4-FFF2-40B4-BE49-F238E27FC236}">
                <a16:creationId xmlns:a16="http://schemas.microsoft.com/office/drawing/2014/main" id="{26494AF7-9E83-4098-9A18-D0BBDA400F38}"/>
              </a:ext>
            </a:extLst>
          </p:cNvPr>
          <p:cNvSpPr/>
          <p:nvPr/>
        </p:nvSpPr>
        <p:spPr>
          <a:xfrm>
            <a:off x="10420252" y="4013201"/>
            <a:ext cx="360363" cy="392112"/>
          </a:xfrm>
          <a:prstGeom prst="downArrow">
            <a:avLst/>
          </a:prstGeom>
          <a:solidFill>
            <a:srgbClr val="002060"/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9">
            <a:extLst>
              <a:ext uri="{FF2B5EF4-FFF2-40B4-BE49-F238E27FC236}">
                <a16:creationId xmlns:a16="http://schemas.microsoft.com/office/drawing/2014/main" id="{77C7F171-2B6B-4863-BB6D-E1B95B5C3AB7}"/>
              </a:ext>
            </a:extLst>
          </p:cNvPr>
          <p:cNvSpPr/>
          <p:nvPr/>
        </p:nvSpPr>
        <p:spPr>
          <a:xfrm>
            <a:off x="9116446" y="5525062"/>
            <a:ext cx="3075554" cy="11415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</a:rPr>
              <a:t>Анализ </a:t>
            </a:r>
            <a:r>
              <a:rPr lang="ru-RU" dirty="0" smtClean="0">
                <a:solidFill>
                  <a:schemeClr val="tx2"/>
                </a:solidFill>
              </a:rPr>
              <a:t>заключения ТПМПК</a:t>
            </a:r>
            <a:endParaRPr lang="ru-RU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tx2"/>
                </a:solidFill>
              </a:rPr>
              <a:t>Создание специальных образовательных условий</a:t>
            </a:r>
          </a:p>
        </p:txBody>
      </p:sp>
      <p:sp>
        <p:nvSpPr>
          <p:cNvPr id="26" name="Стрелка вправо 13">
            <a:extLst>
              <a:ext uri="{FF2B5EF4-FFF2-40B4-BE49-F238E27FC236}">
                <a16:creationId xmlns:a16="http://schemas.microsoft.com/office/drawing/2014/main" id="{5E82F027-EB2A-43DD-8626-37016F221B26}"/>
              </a:ext>
            </a:extLst>
          </p:cNvPr>
          <p:cNvSpPr/>
          <p:nvPr/>
        </p:nvSpPr>
        <p:spPr>
          <a:xfrm rot="19438460">
            <a:off x="3473016" y="1733586"/>
            <a:ext cx="1223962" cy="430791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кругленный прямоугольник 3">
            <a:extLst>
              <a:ext uri="{FF2B5EF4-FFF2-40B4-BE49-F238E27FC236}">
                <a16:creationId xmlns:a16="http://schemas.microsoft.com/office/drawing/2014/main" id="{23445DFB-6603-4BD2-812A-702BD533BD44}"/>
              </a:ext>
            </a:extLst>
          </p:cNvPr>
          <p:cNvSpPr/>
          <p:nvPr/>
        </p:nvSpPr>
        <p:spPr>
          <a:xfrm>
            <a:off x="9647365" y="4481445"/>
            <a:ext cx="2052443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</a:rPr>
              <a:t>Заседание консилиума</a:t>
            </a:r>
          </a:p>
        </p:txBody>
      </p:sp>
      <p:sp>
        <p:nvSpPr>
          <p:cNvPr id="30" name="Стрелка вниз 19">
            <a:extLst>
              <a:ext uri="{FF2B5EF4-FFF2-40B4-BE49-F238E27FC236}">
                <a16:creationId xmlns:a16="http://schemas.microsoft.com/office/drawing/2014/main" id="{187E5C27-CF85-4FCE-A87F-AFE046543F06}"/>
              </a:ext>
            </a:extLst>
          </p:cNvPr>
          <p:cNvSpPr/>
          <p:nvPr/>
        </p:nvSpPr>
        <p:spPr>
          <a:xfrm>
            <a:off x="11421264" y="5132950"/>
            <a:ext cx="360363" cy="392112"/>
          </a:xfrm>
          <a:prstGeom prst="downArrow">
            <a:avLst/>
          </a:prstGeom>
          <a:solidFill>
            <a:srgbClr val="002060"/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FCB068F-DB47-4BEF-B97A-1A333AFCE6C7}"/>
              </a:ext>
            </a:extLst>
          </p:cNvPr>
          <p:cNvSpPr/>
          <p:nvPr/>
        </p:nvSpPr>
        <p:spPr>
          <a:xfrm>
            <a:off x="0" y="0"/>
            <a:ext cx="12191999" cy="3235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C9DC286-FE94-46CD-91BA-E20E0F100272}"/>
              </a:ext>
            </a:extLst>
          </p:cNvPr>
          <p:cNvSpPr/>
          <p:nvPr/>
        </p:nvSpPr>
        <p:spPr>
          <a:xfrm>
            <a:off x="-1" y="6680437"/>
            <a:ext cx="12191999" cy="1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F5F0BB1-8A27-40BB-8B7F-30626344F7E4}"/>
              </a:ext>
            </a:extLst>
          </p:cNvPr>
          <p:cNvSpPr/>
          <p:nvPr/>
        </p:nvSpPr>
        <p:spPr>
          <a:xfrm>
            <a:off x="1" y="818906"/>
            <a:ext cx="12191999" cy="1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">
            <a:extLst>
              <a:ext uri="{FF2B5EF4-FFF2-40B4-BE49-F238E27FC236}">
                <a16:creationId xmlns:a16="http://schemas.microsoft.com/office/drawing/2014/main" id="{F910B932-DEE5-4610-8199-81CD27DC2AE8}"/>
              </a:ext>
            </a:extLst>
          </p:cNvPr>
          <p:cNvSpPr/>
          <p:nvPr/>
        </p:nvSpPr>
        <p:spPr>
          <a:xfrm>
            <a:off x="1415265" y="404664"/>
            <a:ext cx="2052443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</a:rPr>
              <a:t>Заседание консилиума</a:t>
            </a:r>
          </a:p>
        </p:txBody>
      </p:sp>
      <p:sp>
        <p:nvSpPr>
          <p:cNvPr id="37" name="Стрелка вправо 13">
            <a:extLst>
              <a:ext uri="{FF2B5EF4-FFF2-40B4-BE49-F238E27FC236}">
                <a16:creationId xmlns:a16="http://schemas.microsoft.com/office/drawing/2014/main" id="{C51605A7-6C5F-477C-963A-1F0EA1423CD3}"/>
              </a:ext>
            </a:extLst>
          </p:cNvPr>
          <p:cNvSpPr/>
          <p:nvPr/>
        </p:nvSpPr>
        <p:spPr>
          <a:xfrm>
            <a:off x="3467101" y="673101"/>
            <a:ext cx="612775" cy="360363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кругленный прямоугольник 5">
            <a:extLst>
              <a:ext uri="{FF2B5EF4-FFF2-40B4-BE49-F238E27FC236}">
                <a16:creationId xmlns:a16="http://schemas.microsoft.com/office/drawing/2014/main" id="{BE982E32-7971-4A2A-BE76-99F092D497CB}"/>
              </a:ext>
            </a:extLst>
          </p:cNvPr>
          <p:cNvSpPr/>
          <p:nvPr/>
        </p:nvSpPr>
        <p:spPr>
          <a:xfrm>
            <a:off x="4079776" y="404665"/>
            <a:ext cx="2448272" cy="10745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Коллегиальное решение специалистов консилиума</a:t>
            </a:r>
          </a:p>
        </p:txBody>
      </p:sp>
      <p:sp>
        <p:nvSpPr>
          <p:cNvPr id="39" name="Стрелка вправо 14">
            <a:extLst>
              <a:ext uri="{FF2B5EF4-FFF2-40B4-BE49-F238E27FC236}">
                <a16:creationId xmlns:a16="http://schemas.microsoft.com/office/drawing/2014/main" id="{C2D06348-E92B-4BA9-9136-4FECFA62ECBD}"/>
              </a:ext>
            </a:extLst>
          </p:cNvPr>
          <p:cNvSpPr/>
          <p:nvPr/>
        </p:nvSpPr>
        <p:spPr>
          <a:xfrm>
            <a:off x="6539867" y="630246"/>
            <a:ext cx="792163" cy="412750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8">
            <a:extLst>
              <a:ext uri="{FF2B5EF4-FFF2-40B4-BE49-F238E27FC236}">
                <a16:creationId xmlns:a16="http://schemas.microsoft.com/office/drawing/2014/main" id="{CD151031-FD06-4BA9-9669-DF6FC24083CC}"/>
              </a:ext>
            </a:extLst>
          </p:cNvPr>
          <p:cNvSpPr/>
          <p:nvPr/>
        </p:nvSpPr>
        <p:spPr>
          <a:xfrm>
            <a:off x="7320136" y="437902"/>
            <a:ext cx="2592288" cy="10767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</a:rPr>
              <a:t>Рекомендовано</a:t>
            </a:r>
            <a:r>
              <a:rPr lang="ru-RU" dirty="0"/>
              <a:t> </a:t>
            </a:r>
          </a:p>
        </p:txBody>
      </p:sp>
      <p:sp>
        <p:nvSpPr>
          <p:cNvPr id="3" name="Стрелка: изогнутая влево 2">
            <a:extLst>
              <a:ext uri="{FF2B5EF4-FFF2-40B4-BE49-F238E27FC236}">
                <a16:creationId xmlns:a16="http://schemas.microsoft.com/office/drawing/2014/main" id="{4DA5BC08-FC4E-46CC-B913-B4EC6150D39B}"/>
              </a:ext>
            </a:extLst>
          </p:cNvPr>
          <p:cNvSpPr/>
          <p:nvPr/>
        </p:nvSpPr>
        <p:spPr>
          <a:xfrm>
            <a:off x="9945473" y="993717"/>
            <a:ext cx="1309920" cy="1723244"/>
          </a:xfrm>
          <a:prstGeom prst="curved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4B3F7AE0-CE7F-4BE7-AFCD-2031477A983C}"/>
              </a:ext>
            </a:extLst>
          </p:cNvPr>
          <p:cNvGrpSpPr>
            <a:grpSpLocks/>
          </p:cNvGrpSpPr>
          <p:nvPr/>
        </p:nvGrpSpPr>
        <p:grpSpPr bwMode="auto">
          <a:xfrm>
            <a:off x="492192" y="3429000"/>
            <a:ext cx="2297619" cy="2039713"/>
            <a:chOff x="2271464" y="1344712"/>
            <a:chExt cx="4572000" cy="4368995"/>
          </a:xfrm>
        </p:grpSpPr>
        <p:sp>
          <p:nvSpPr>
            <p:cNvPr id="89" name="Oval 115">
              <a:extLst>
                <a:ext uri="{FF2B5EF4-FFF2-40B4-BE49-F238E27FC236}">
                  <a16:creationId xmlns:a16="http://schemas.microsoft.com/office/drawing/2014/main" id="{C471108A-6578-4A61-BAEA-559FCD35AC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99957" y="1750486"/>
              <a:ext cx="4038115" cy="3963221"/>
            </a:xfrm>
            <a:prstGeom prst="ellipse">
              <a:avLst/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dk1"/>
                </a:solidFill>
              </a:endParaRPr>
            </a:p>
          </p:txBody>
        </p:sp>
        <p:sp>
          <p:nvSpPr>
            <p:cNvPr id="90" name="Oval 4">
              <a:extLst>
                <a:ext uri="{FF2B5EF4-FFF2-40B4-BE49-F238E27FC236}">
                  <a16:creationId xmlns:a16="http://schemas.microsoft.com/office/drawing/2014/main" id="{B65A7628-EAFC-43BD-9FB1-D7E0E1D4A2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90664" y="2741712"/>
              <a:ext cx="2057400" cy="2133600"/>
            </a:xfrm>
            <a:prstGeom prst="ellipse">
              <a:avLst/>
            </a:prstGeom>
            <a:gradFill rotWithShape="1">
              <a:gsLst>
                <a:gs pos="0">
                  <a:srgbClr val="00CC99"/>
                </a:gs>
                <a:gs pos="100000">
                  <a:srgbClr val="005D4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/>
            </a:p>
          </p:txBody>
        </p:sp>
        <p:grpSp>
          <p:nvGrpSpPr>
            <p:cNvPr id="91" name="Group 127">
              <a:extLst>
                <a:ext uri="{FF2B5EF4-FFF2-40B4-BE49-F238E27FC236}">
                  <a16:creationId xmlns:a16="http://schemas.microsoft.com/office/drawing/2014/main" id="{F6E00F29-F910-4F1D-9B2C-83CAE32E3A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0264" y="1344712"/>
              <a:ext cx="685800" cy="658813"/>
              <a:chOff x="2640" y="1088"/>
              <a:chExt cx="432" cy="415"/>
            </a:xfrm>
          </p:grpSpPr>
          <p:grpSp>
            <p:nvGrpSpPr>
              <p:cNvPr id="125" name="Group 8">
                <a:extLst>
                  <a:ext uri="{FF2B5EF4-FFF2-40B4-BE49-F238E27FC236}">
                    <a16:creationId xmlns:a16="http://schemas.microsoft.com/office/drawing/2014/main" id="{AE533A3B-8D67-458E-8C63-1730441FE4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127" name="Oval 9">
                  <a:extLst>
                    <a:ext uri="{FF2B5EF4-FFF2-40B4-BE49-F238E27FC236}">
                      <a16:creationId xmlns:a16="http://schemas.microsoft.com/office/drawing/2014/main" id="{B8BB4774-36DC-4AB8-B0D6-649E3540D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6C56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kumimoji="0" lang="ru-RU" altLang="ru-RU" sz="1800"/>
                </a:p>
              </p:txBody>
            </p:sp>
            <p:sp>
              <p:nvSpPr>
                <p:cNvPr id="128" name="Freeform 10">
                  <a:extLst>
                    <a:ext uri="{FF2B5EF4-FFF2-40B4-BE49-F238E27FC236}">
                      <a16:creationId xmlns:a16="http://schemas.microsoft.com/office/drawing/2014/main" id="{1AB5E9D8-F35E-45D9-B0D3-9912BED3641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74 w 1321"/>
                    <a:gd name="T1" fmla="*/ 126 h 712"/>
                    <a:gd name="T2" fmla="*/ 1088 w 1321"/>
                    <a:gd name="T3" fmla="*/ 139 h 712"/>
                    <a:gd name="T4" fmla="*/ 1091 w 1321"/>
                    <a:gd name="T5" fmla="*/ 151 h 712"/>
                    <a:gd name="T6" fmla="*/ 1086 w 1321"/>
                    <a:gd name="T7" fmla="*/ 162 h 712"/>
                    <a:gd name="T8" fmla="*/ 1072 w 1321"/>
                    <a:gd name="T9" fmla="*/ 171 h 712"/>
                    <a:gd name="T10" fmla="*/ 1051 w 1321"/>
                    <a:gd name="T11" fmla="*/ 182 h 712"/>
                    <a:gd name="T12" fmla="*/ 1023 w 1321"/>
                    <a:gd name="T13" fmla="*/ 190 h 712"/>
                    <a:gd name="T14" fmla="*/ 988 w 1321"/>
                    <a:gd name="T15" fmla="*/ 197 h 712"/>
                    <a:gd name="T16" fmla="*/ 948 w 1321"/>
                    <a:gd name="T17" fmla="*/ 204 h 712"/>
                    <a:gd name="T18" fmla="*/ 902 w 1321"/>
                    <a:gd name="T19" fmla="*/ 209 h 712"/>
                    <a:gd name="T20" fmla="*/ 852 w 1321"/>
                    <a:gd name="T21" fmla="*/ 214 h 712"/>
                    <a:gd name="T22" fmla="*/ 799 w 1321"/>
                    <a:gd name="T23" fmla="*/ 216 h 712"/>
                    <a:gd name="T24" fmla="*/ 740 w 1321"/>
                    <a:gd name="T25" fmla="*/ 221 h 712"/>
                    <a:gd name="T26" fmla="*/ 681 w 1321"/>
                    <a:gd name="T27" fmla="*/ 222 h 712"/>
                    <a:gd name="T28" fmla="*/ 657 w 1321"/>
                    <a:gd name="T29" fmla="*/ 223 h 712"/>
                    <a:gd name="T30" fmla="*/ 393 w 1321"/>
                    <a:gd name="T31" fmla="*/ 223 h 712"/>
                    <a:gd name="T32" fmla="*/ 389 w 1321"/>
                    <a:gd name="T33" fmla="*/ 223 h 712"/>
                    <a:gd name="T34" fmla="*/ 337 w 1321"/>
                    <a:gd name="T35" fmla="*/ 222 h 712"/>
                    <a:gd name="T36" fmla="*/ 287 w 1321"/>
                    <a:gd name="T37" fmla="*/ 221 h 712"/>
                    <a:gd name="T38" fmla="*/ 240 w 1321"/>
                    <a:gd name="T39" fmla="*/ 218 h 712"/>
                    <a:gd name="T40" fmla="*/ 195 w 1321"/>
                    <a:gd name="T41" fmla="*/ 215 h 712"/>
                    <a:gd name="T42" fmla="*/ 155 w 1321"/>
                    <a:gd name="T43" fmla="*/ 212 h 712"/>
                    <a:gd name="T44" fmla="*/ 118 w 1321"/>
                    <a:gd name="T45" fmla="*/ 207 h 712"/>
                    <a:gd name="T46" fmla="*/ 82 w 1321"/>
                    <a:gd name="T47" fmla="*/ 203 h 712"/>
                    <a:gd name="T48" fmla="*/ 57 w 1321"/>
                    <a:gd name="T49" fmla="*/ 198 h 712"/>
                    <a:gd name="T50" fmla="*/ 29 w 1321"/>
                    <a:gd name="T51" fmla="*/ 191 h 712"/>
                    <a:gd name="T52" fmla="*/ 18 w 1321"/>
                    <a:gd name="T53" fmla="*/ 183 h 712"/>
                    <a:gd name="T54" fmla="*/ 6 w 1321"/>
                    <a:gd name="T55" fmla="*/ 174 h 712"/>
                    <a:gd name="T56" fmla="*/ 0 w 1321"/>
                    <a:gd name="T57" fmla="*/ 164 h 712"/>
                    <a:gd name="T58" fmla="*/ 0 w 1321"/>
                    <a:gd name="T59" fmla="*/ 163 h 712"/>
                    <a:gd name="T60" fmla="*/ 4 w 1321"/>
                    <a:gd name="T61" fmla="*/ 151 h 712"/>
                    <a:gd name="T62" fmla="*/ 16 w 1321"/>
                    <a:gd name="T63" fmla="*/ 140 h 712"/>
                    <a:gd name="T64" fmla="*/ 41 w 1321"/>
                    <a:gd name="T65" fmla="*/ 116 h 712"/>
                    <a:gd name="T66" fmla="*/ 76 w 1321"/>
                    <a:gd name="T67" fmla="*/ 93 h 712"/>
                    <a:gd name="T68" fmla="*/ 122 w 1321"/>
                    <a:gd name="T69" fmla="*/ 74 h 712"/>
                    <a:gd name="T70" fmla="*/ 169 w 1321"/>
                    <a:gd name="T71" fmla="*/ 54 h 712"/>
                    <a:gd name="T72" fmla="*/ 223 w 1321"/>
                    <a:gd name="T73" fmla="*/ 38 h 712"/>
                    <a:gd name="T74" fmla="*/ 282 w 1321"/>
                    <a:gd name="T75" fmla="*/ 26 h 712"/>
                    <a:gd name="T76" fmla="*/ 342 w 1321"/>
                    <a:gd name="T77" fmla="*/ 14 h 712"/>
                    <a:gd name="T78" fmla="*/ 411 w 1321"/>
                    <a:gd name="T79" fmla="*/ 7 h 712"/>
                    <a:gd name="T80" fmla="*/ 480 w 1321"/>
                    <a:gd name="T81" fmla="*/ 4 h 712"/>
                    <a:gd name="T82" fmla="*/ 551 w 1321"/>
                    <a:gd name="T83" fmla="*/ 0 h 712"/>
                    <a:gd name="T84" fmla="*/ 551 w 1321"/>
                    <a:gd name="T85" fmla="*/ 0 h 712"/>
                    <a:gd name="T86" fmla="*/ 627 w 1321"/>
                    <a:gd name="T87" fmla="*/ 4 h 712"/>
                    <a:gd name="T88" fmla="*/ 700 w 1321"/>
                    <a:gd name="T89" fmla="*/ 7 h 712"/>
                    <a:gd name="T90" fmla="*/ 770 w 1321"/>
                    <a:gd name="T91" fmla="*/ 16 h 712"/>
                    <a:gd name="T92" fmla="*/ 835 w 1321"/>
                    <a:gd name="T93" fmla="*/ 28 h 712"/>
                    <a:gd name="T94" fmla="*/ 894 w 1321"/>
                    <a:gd name="T95" fmla="*/ 43 h 712"/>
                    <a:gd name="T96" fmla="*/ 949 w 1321"/>
                    <a:gd name="T97" fmla="*/ 61 h 712"/>
                    <a:gd name="T98" fmla="*/ 998 w 1321"/>
                    <a:gd name="T99" fmla="*/ 80 h 712"/>
                    <a:gd name="T100" fmla="*/ 1040 w 1321"/>
                    <a:gd name="T101" fmla="*/ 102 h 712"/>
                    <a:gd name="T102" fmla="*/ 1074 w 1321"/>
                    <a:gd name="T103" fmla="*/ 126 h 712"/>
                    <a:gd name="T104" fmla="*/ 1074 w 1321"/>
                    <a:gd name="T105" fmla="*/ 126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CC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6" name="Text Box 11">
                <a:extLst>
                  <a:ext uri="{FF2B5EF4-FFF2-40B4-BE49-F238E27FC236}">
                    <a16:creationId xmlns:a16="http://schemas.microsoft.com/office/drawing/2014/main" id="{75922588-0179-4EA9-AA4F-7F3AA0520B7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734" y="1152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92" name="Group 123">
              <a:extLst>
                <a:ext uri="{FF2B5EF4-FFF2-40B4-BE49-F238E27FC236}">
                  <a16:creationId xmlns:a16="http://schemas.microsoft.com/office/drawing/2014/main" id="{7517802A-D00B-4547-A7A0-ECBAB965BC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8914" y="4683225"/>
              <a:ext cx="319088" cy="279400"/>
              <a:chOff x="2236" y="3191"/>
              <a:chExt cx="201" cy="176"/>
            </a:xfrm>
          </p:grpSpPr>
          <p:sp>
            <p:nvSpPr>
              <p:cNvPr id="123" name="Oval 64">
                <a:extLst>
                  <a:ext uri="{FF2B5EF4-FFF2-40B4-BE49-F238E27FC236}">
                    <a16:creationId xmlns:a16="http://schemas.microsoft.com/office/drawing/2014/main" id="{1FB8B84C-F950-4704-88A4-5218901357C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-3372907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228888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ru-RU" altLang="ru-RU" sz="1800"/>
              </a:p>
            </p:txBody>
          </p:sp>
          <p:sp>
            <p:nvSpPr>
              <p:cNvPr id="124" name="Oval 65">
                <a:extLst>
                  <a:ext uri="{FF2B5EF4-FFF2-40B4-BE49-F238E27FC236}">
                    <a16:creationId xmlns:a16="http://schemas.microsoft.com/office/drawing/2014/main" id="{3041BF02-E304-4C0C-A68D-42A8E0E0BEC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-3372907">
                <a:off x="2353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228888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ru-RU" altLang="ru-RU" sz="1800"/>
              </a:p>
            </p:txBody>
          </p:sp>
        </p:grpSp>
        <p:grpSp>
          <p:nvGrpSpPr>
            <p:cNvPr id="93" name="Group 122">
              <a:extLst>
                <a:ext uri="{FF2B5EF4-FFF2-40B4-BE49-F238E27FC236}">
                  <a16:creationId xmlns:a16="http://schemas.microsoft.com/office/drawing/2014/main" id="{29FFB5AC-7D04-4CA5-A9EB-544EDF384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4864" y="4946750"/>
              <a:ext cx="685800" cy="685800"/>
              <a:chOff x="1824" y="3357"/>
              <a:chExt cx="432" cy="432"/>
            </a:xfrm>
          </p:grpSpPr>
          <p:grpSp>
            <p:nvGrpSpPr>
              <p:cNvPr id="119" name="Group 70">
                <a:extLst>
                  <a:ext uri="{FF2B5EF4-FFF2-40B4-BE49-F238E27FC236}">
                    <a16:creationId xmlns:a16="http://schemas.microsoft.com/office/drawing/2014/main" id="{40093D3A-4CC0-4C4F-A82E-11A5620615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121" name="Oval 71">
                  <a:extLst>
                    <a:ext uri="{FF2B5EF4-FFF2-40B4-BE49-F238E27FC236}">
                      <a16:creationId xmlns:a16="http://schemas.microsoft.com/office/drawing/2014/main" id="{E5BB9A3A-2E5F-4024-B7C8-583454CCD4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kumimoji="0" lang="ru-RU" altLang="ru-RU" sz="1800"/>
                </a:p>
              </p:txBody>
            </p:sp>
            <p:sp>
              <p:nvSpPr>
                <p:cNvPr id="122" name="Freeform 72">
                  <a:extLst>
                    <a:ext uri="{FF2B5EF4-FFF2-40B4-BE49-F238E27FC236}">
                      <a16:creationId xmlns:a16="http://schemas.microsoft.com/office/drawing/2014/main" id="{8B804C11-80D3-4F72-A5E4-8B1FB47E805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74 w 1321"/>
                    <a:gd name="T1" fmla="*/ 126 h 712"/>
                    <a:gd name="T2" fmla="*/ 1088 w 1321"/>
                    <a:gd name="T3" fmla="*/ 139 h 712"/>
                    <a:gd name="T4" fmla="*/ 1091 w 1321"/>
                    <a:gd name="T5" fmla="*/ 151 h 712"/>
                    <a:gd name="T6" fmla="*/ 1086 w 1321"/>
                    <a:gd name="T7" fmla="*/ 162 h 712"/>
                    <a:gd name="T8" fmla="*/ 1072 w 1321"/>
                    <a:gd name="T9" fmla="*/ 171 h 712"/>
                    <a:gd name="T10" fmla="*/ 1051 w 1321"/>
                    <a:gd name="T11" fmla="*/ 182 h 712"/>
                    <a:gd name="T12" fmla="*/ 1023 w 1321"/>
                    <a:gd name="T13" fmla="*/ 190 h 712"/>
                    <a:gd name="T14" fmla="*/ 988 w 1321"/>
                    <a:gd name="T15" fmla="*/ 197 h 712"/>
                    <a:gd name="T16" fmla="*/ 948 w 1321"/>
                    <a:gd name="T17" fmla="*/ 204 h 712"/>
                    <a:gd name="T18" fmla="*/ 902 w 1321"/>
                    <a:gd name="T19" fmla="*/ 209 h 712"/>
                    <a:gd name="T20" fmla="*/ 852 w 1321"/>
                    <a:gd name="T21" fmla="*/ 214 h 712"/>
                    <a:gd name="T22" fmla="*/ 799 w 1321"/>
                    <a:gd name="T23" fmla="*/ 216 h 712"/>
                    <a:gd name="T24" fmla="*/ 740 w 1321"/>
                    <a:gd name="T25" fmla="*/ 221 h 712"/>
                    <a:gd name="T26" fmla="*/ 681 w 1321"/>
                    <a:gd name="T27" fmla="*/ 222 h 712"/>
                    <a:gd name="T28" fmla="*/ 657 w 1321"/>
                    <a:gd name="T29" fmla="*/ 223 h 712"/>
                    <a:gd name="T30" fmla="*/ 393 w 1321"/>
                    <a:gd name="T31" fmla="*/ 223 h 712"/>
                    <a:gd name="T32" fmla="*/ 389 w 1321"/>
                    <a:gd name="T33" fmla="*/ 223 h 712"/>
                    <a:gd name="T34" fmla="*/ 337 w 1321"/>
                    <a:gd name="T35" fmla="*/ 222 h 712"/>
                    <a:gd name="T36" fmla="*/ 287 w 1321"/>
                    <a:gd name="T37" fmla="*/ 221 h 712"/>
                    <a:gd name="T38" fmla="*/ 240 w 1321"/>
                    <a:gd name="T39" fmla="*/ 218 h 712"/>
                    <a:gd name="T40" fmla="*/ 195 w 1321"/>
                    <a:gd name="T41" fmla="*/ 215 h 712"/>
                    <a:gd name="T42" fmla="*/ 155 w 1321"/>
                    <a:gd name="T43" fmla="*/ 212 h 712"/>
                    <a:gd name="T44" fmla="*/ 118 w 1321"/>
                    <a:gd name="T45" fmla="*/ 207 h 712"/>
                    <a:gd name="T46" fmla="*/ 82 w 1321"/>
                    <a:gd name="T47" fmla="*/ 203 h 712"/>
                    <a:gd name="T48" fmla="*/ 57 w 1321"/>
                    <a:gd name="T49" fmla="*/ 198 h 712"/>
                    <a:gd name="T50" fmla="*/ 29 w 1321"/>
                    <a:gd name="T51" fmla="*/ 191 h 712"/>
                    <a:gd name="T52" fmla="*/ 18 w 1321"/>
                    <a:gd name="T53" fmla="*/ 183 h 712"/>
                    <a:gd name="T54" fmla="*/ 6 w 1321"/>
                    <a:gd name="T55" fmla="*/ 174 h 712"/>
                    <a:gd name="T56" fmla="*/ 0 w 1321"/>
                    <a:gd name="T57" fmla="*/ 164 h 712"/>
                    <a:gd name="T58" fmla="*/ 0 w 1321"/>
                    <a:gd name="T59" fmla="*/ 163 h 712"/>
                    <a:gd name="T60" fmla="*/ 4 w 1321"/>
                    <a:gd name="T61" fmla="*/ 151 h 712"/>
                    <a:gd name="T62" fmla="*/ 16 w 1321"/>
                    <a:gd name="T63" fmla="*/ 140 h 712"/>
                    <a:gd name="T64" fmla="*/ 41 w 1321"/>
                    <a:gd name="T65" fmla="*/ 116 h 712"/>
                    <a:gd name="T66" fmla="*/ 76 w 1321"/>
                    <a:gd name="T67" fmla="*/ 93 h 712"/>
                    <a:gd name="T68" fmla="*/ 122 w 1321"/>
                    <a:gd name="T69" fmla="*/ 74 h 712"/>
                    <a:gd name="T70" fmla="*/ 169 w 1321"/>
                    <a:gd name="T71" fmla="*/ 54 h 712"/>
                    <a:gd name="T72" fmla="*/ 223 w 1321"/>
                    <a:gd name="T73" fmla="*/ 38 h 712"/>
                    <a:gd name="T74" fmla="*/ 282 w 1321"/>
                    <a:gd name="T75" fmla="*/ 26 h 712"/>
                    <a:gd name="T76" fmla="*/ 342 w 1321"/>
                    <a:gd name="T77" fmla="*/ 14 h 712"/>
                    <a:gd name="T78" fmla="*/ 411 w 1321"/>
                    <a:gd name="T79" fmla="*/ 7 h 712"/>
                    <a:gd name="T80" fmla="*/ 480 w 1321"/>
                    <a:gd name="T81" fmla="*/ 4 h 712"/>
                    <a:gd name="T82" fmla="*/ 551 w 1321"/>
                    <a:gd name="T83" fmla="*/ 0 h 712"/>
                    <a:gd name="T84" fmla="*/ 551 w 1321"/>
                    <a:gd name="T85" fmla="*/ 0 h 712"/>
                    <a:gd name="T86" fmla="*/ 627 w 1321"/>
                    <a:gd name="T87" fmla="*/ 4 h 712"/>
                    <a:gd name="T88" fmla="*/ 700 w 1321"/>
                    <a:gd name="T89" fmla="*/ 7 h 712"/>
                    <a:gd name="T90" fmla="*/ 770 w 1321"/>
                    <a:gd name="T91" fmla="*/ 16 h 712"/>
                    <a:gd name="T92" fmla="*/ 835 w 1321"/>
                    <a:gd name="T93" fmla="*/ 28 h 712"/>
                    <a:gd name="T94" fmla="*/ 894 w 1321"/>
                    <a:gd name="T95" fmla="*/ 43 h 712"/>
                    <a:gd name="T96" fmla="*/ 949 w 1321"/>
                    <a:gd name="T97" fmla="*/ 61 h 712"/>
                    <a:gd name="T98" fmla="*/ 998 w 1321"/>
                    <a:gd name="T99" fmla="*/ 80 h 712"/>
                    <a:gd name="T100" fmla="*/ 1040 w 1321"/>
                    <a:gd name="T101" fmla="*/ 102 h 712"/>
                    <a:gd name="T102" fmla="*/ 1074 w 1321"/>
                    <a:gd name="T103" fmla="*/ 126 h 712"/>
                    <a:gd name="T104" fmla="*/ 1074 w 1321"/>
                    <a:gd name="T105" fmla="*/ 126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0" name="Text Box 73">
                <a:extLst>
                  <a:ext uri="{FF2B5EF4-FFF2-40B4-BE49-F238E27FC236}">
                    <a16:creationId xmlns:a16="http://schemas.microsoft.com/office/drawing/2014/main" id="{FBD9C136-F66B-49BD-8B0F-1095CAEEAAA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911" y="3438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94" name="Group 126">
              <a:extLst>
                <a:ext uri="{FF2B5EF4-FFF2-40B4-BE49-F238E27FC236}">
                  <a16:creationId xmlns:a16="http://schemas.microsoft.com/office/drawing/2014/main" id="{A59E1F37-580D-4847-BED1-6D87E87A0F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2427" y="2741712"/>
              <a:ext cx="681037" cy="693738"/>
              <a:chOff x="3938" y="1968"/>
              <a:chExt cx="430" cy="437"/>
            </a:xfrm>
          </p:grpSpPr>
          <p:grpSp>
            <p:nvGrpSpPr>
              <p:cNvPr id="115" name="Group 75">
                <a:extLst>
                  <a:ext uri="{FF2B5EF4-FFF2-40B4-BE49-F238E27FC236}">
                    <a16:creationId xmlns:a16="http://schemas.microsoft.com/office/drawing/2014/main" id="{2FEF3039-38DC-4D8D-BC50-F5666F907D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117" name="Oval 76">
                  <a:extLst>
                    <a:ext uri="{FF2B5EF4-FFF2-40B4-BE49-F238E27FC236}">
                      <a16:creationId xmlns:a16="http://schemas.microsoft.com/office/drawing/2014/main" id="{74D74208-3575-41D0-9028-F1FB19B453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214467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kumimoji="0" lang="ru-RU" altLang="ru-RU" sz="1800"/>
                </a:p>
              </p:txBody>
            </p:sp>
            <p:sp>
              <p:nvSpPr>
                <p:cNvPr id="118" name="Freeform 77">
                  <a:extLst>
                    <a:ext uri="{FF2B5EF4-FFF2-40B4-BE49-F238E27FC236}">
                      <a16:creationId xmlns:a16="http://schemas.microsoft.com/office/drawing/2014/main" id="{2147B82E-7879-4985-9A4F-D0C0D4D3B54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74 w 1321"/>
                    <a:gd name="T1" fmla="*/ 126 h 712"/>
                    <a:gd name="T2" fmla="*/ 1088 w 1321"/>
                    <a:gd name="T3" fmla="*/ 139 h 712"/>
                    <a:gd name="T4" fmla="*/ 1091 w 1321"/>
                    <a:gd name="T5" fmla="*/ 151 h 712"/>
                    <a:gd name="T6" fmla="*/ 1086 w 1321"/>
                    <a:gd name="T7" fmla="*/ 162 h 712"/>
                    <a:gd name="T8" fmla="*/ 1072 w 1321"/>
                    <a:gd name="T9" fmla="*/ 171 h 712"/>
                    <a:gd name="T10" fmla="*/ 1051 w 1321"/>
                    <a:gd name="T11" fmla="*/ 182 h 712"/>
                    <a:gd name="T12" fmla="*/ 1023 w 1321"/>
                    <a:gd name="T13" fmla="*/ 190 h 712"/>
                    <a:gd name="T14" fmla="*/ 988 w 1321"/>
                    <a:gd name="T15" fmla="*/ 197 h 712"/>
                    <a:gd name="T16" fmla="*/ 948 w 1321"/>
                    <a:gd name="T17" fmla="*/ 204 h 712"/>
                    <a:gd name="T18" fmla="*/ 902 w 1321"/>
                    <a:gd name="T19" fmla="*/ 209 h 712"/>
                    <a:gd name="T20" fmla="*/ 852 w 1321"/>
                    <a:gd name="T21" fmla="*/ 214 h 712"/>
                    <a:gd name="T22" fmla="*/ 799 w 1321"/>
                    <a:gd name="T23" fmla="*/ 216 h 712"/>
                    <a:gd name="T24" fmla="*/ 740 w 1321"/>
                    <a:gd name="T25" fmla="*/ 221 h 712"/>
                    <a:gd name="T26" fmla="*/ 681 w 1321"/>
                    <a:gd name="T27" fmla="*/ 222 h 712"/>
                    <a:gd name="T28" fmla="*/ 657 w 1321"/>
                    <a:gd name="T29" fmla="*/ 223 h 712"/>
                    <a:gd name="T30" fmla="*/ 393 w 1321"/>
                    <a:gd name="T31" fmla="*/ 223 h 712"/>
                    <a:gd name="T32" fmla="*/ 389 w 1321"/>
                    <a:gd name="T33" fmla="*/ 223 h 712"/>
                    <a:gd name="T34" fmla="*/ 337 w 1321"/>
                    <a:gd name="T35" fmla="*/ 222 h 712"/>
                    <a:gd name="T36" fmla="*/ 287 w 1321"/>
                    <a:gd name="T37" fmla="*/ 221 h 712"/>
                    <a:gd name="T38" fmla="*/ 240 w 1321"/>
                    <a:gd name="T39" fmla="*/ 218 h 712"/>
                    <a:gd name="T40" fmla="*/ 195 w 1321"/>
                    <a:gd name="T41" fmla="*/ 215 h 712"/>
                    <a:gd name="T42" fmla="*/ 155 w 1321"/>
                    <a:gd name="T43" fmla="*/ 212 h 712"/>
                    <a:gd name="T44" fmla="*/ 118 w 1321"/>
                    <a:gd name="T45" fmla="*/ 207 h 712"/>
                    <a:gd name="T46" fmla="*/ 82 w 1321"/>
                    <a:gd name="T47" fmla="*/ 203 h 712"/>
                    <a:gd name="T48" fmla="*/ 57 w 1321"/>
                    <a:gd name="T49" fmla="*/ 198 h 712"/>
                    <a:gd name="T50" fmla="*/ 29 w 1321"/>
                    <a:gd name="T51" fmla="*/ 191 h 712"/>
                    <a:gd name="T52" fmla="*/ 18 w 1321"/>
                    <a:gd name="T53" fmla="*/ 183 h 712"/>
                    <a:gd name="T54" fmla="*/ 6 w 1321"/>
                    <a:gd name="T55" fmla="*/ 174 h 712"/>
                    <a:gd name="T56" fmla="*/ 0 w 1321"/>
                    <a:gd name="T57" fmla="*/ 164 h 712"/>
                    <a:gd name="T58" fmla="*/ 0 w 1321"/>
                    <a:gd name="T59" fmla="*/ 163 h 712"/>
                    <a:gd name="T60" fmla="*/ 4 w 1321"/>
                    <a:gd name="T61" fmla="*/ 151 h 712"/>
                    <a:gd name="T62" fmla="*/ 16 w 1321"/>
                    <a:gd name="T63" fmla="*/ 140 h 712"/>
                    <a:gd name="T64" fmla="*/ 41 w 1321"/>
                    <a:gd name="T65" fmla="*/ 116 h 712"/>
                    <a:gd name="T66" fmla="*/ 76 w 1321"/>
                    <a:gd name="T67" fmla="*/ 93 h 712"/>
                    <a:gd name="T68" fmla="*/ 122 w 1321"/>
                    <a:gd name="T69" fmla="*/ 74 h 712"/>
                    <a:gd name="T70" fmla="*/ 169 w 1321"/>
                    <a:gd name="T71" fmla="*/ 54 h 712"/>
                    <a:gd name="T72" fmla="*/ 223 w 1321"/>
                    <a:gd name="T73" fmla="*/ 38 h 712"/>
                    <a:gd name="T74" fmla="*/ 282 w 1321"/>
                    <a:gd name="T75" fmla="*/ 26 h 712"/>
                    <a:gd name="T76" fmla="*/ 342 w 1321"/>
                    <a:gd name="T77" fmla="*/ 14 h 712"/>
                    <a:gd name="T78" fmla="*/ 411 w 1321"/>
                    <a:gd name="T79" fmla="*/ 7 h 712"/>
                    <a:gd name="T80" fmla="*/ 480 w 1321"/>
                    <a:gd name="T81" fmla="*/ 4 h 712"/>
                    <a:gd name="T82" fmla="*/ 551 w 1321"/>
                    <a:gd name="T83" fmla="*/ 0 h 712"/>
                    <a:gd name="T84" fmla="*/ 551 w 1321"/>
                    <a:gd name="T85" fmla="*/ 0 h 712"/>
                    <a:gd name="T86" fmla="*/ 627 w 1321"/>
                    <a:gd name="T87" fmla="*/ 4 h 712"/>
                    <a:gd name="T88" fmla="*/ 700 w 1321"/>
                    <a:gd name="T89" fmla="*/ 7 h 712"/>
                    <a:gd name="T90" fmla="*/ 770 w 1321"/>
                    <a:gd name="T91" fmla="*/ 16 h 712"/>
                    <a:gd name="T92" fmla="*/ 835 w 1321"/>
                    <a:gd name="T93" fmla="*/ 28 h 712"/>
                    <a:gd name="T94" fmla="*/ 894 w 1321"/>
                    <a:gd name="T95" fmla="*/ 43 h 712"/>
                    <a:gd name="T96" fmla="*/ 949 w 1321"/>
                    <a:gd name="T97" fmla="*/ 61 h 712"/>
                    <a:gd name="T98" fmla="*/ 998 w 1321"/>
                    <a:gd name="T99" fmla="*/ 80 h 712"/>
                    <a:gd name="T100" fmla="*/ 1040 w 1321"/>
                    <a:gd name="T101" fmla="*/ 102 h 712"/>
                    <a:gd name="T102" fmla="*/ 1074 w 1321"/>
                    <a:gd name="T103" fmla="*/ 126 h 712"/>
                    <a:gd name="T104" fmla="*/ 1074 w 1321"/>
                    <a:gd name="T105" fmla="*/ 126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6" name="Text Box 78">
                <a:extLst>
                  <a:ext uri="{FF2B5EF4-FFF2-40B4-BE49-F238E27FC236}">
                    <a16:creationId xmlns:a16="http://schemas.microsoft.com/office/drawing/2014/main" id="{B80835A8-0F04-4731-8B0A-B0CA4DAEC25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020" y="2028"/>
                <a:ext cx="11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95" name="Group 125">
              <a:extLst>
                <a:ext uri="{FF2B5EF4-FFF2-40B4-BE49-F238E27FC236}">
                  <a16:creationId xmlns:a16="http://schemas.microsoft.com/office/drawing/2014/main" id="{D515CC62-54E3-4FC4-884A-073ECED8BB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8064" y="4918175"/>
              <a:ext cx="654050" cy="622300"/>
              <a:chOff x="3552" y="3339"/>
              <a:chExt cx="412" cy="392"/>
            </a:xfrm>
          </p:grpSpPr>
          <p:grpSp>
            <p:nvGrpSpPr>
              <p:cNvPr id="111" name="Group 80">
                <a:extLst>
                  <a:ext uri="{FF2B5EF4-FFF2-40B4-BE49-F238E27FC236}">
                    <a16:creationId xmlns:a16="http://schemas.microsoft.com/office/drawing/2014/main" id="{DCAB23A0-B709-484B-B1D9-5E0C3DA7A8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113" name="Oval 81">
                  <a:extLst>
                    <a:ext uri="{FF2B5EF4-FFF2-40B4-BE49-F238E27FC236}">
                      <a16:creationId xmlns:a16="http://schemas.microsoft.com/office/drawing/2014/main" id="{89BEA346-869C-489F-BB05-A67A31D6F2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462E74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kumimoji="0" lang="ru-RU" altLang="ru-RU" sz="1800"/>
                </a:p>
              </p:txBody>
            </p:sp>
            <p:sp>
              <p:nvSpPr>
                <p:cNvPr id="114" name="Freeform 82">
                  <a:extLst>
                    <a:ext uri="{FF2B5EF4-FFF2-40B4-BE49-F238E27FC236}">
                      <a16:creationId xmlns:a16="http://schemas.microsoft.com/office/drawing/2014/main" id="{7215BA92-A040-4D23-A35D-DB7C12698DE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74 w 1321"/>
                    <a:gd name="T1" fmla="*/ 126 h 712"/>
                    <a:gd name="T2" fmla="*/ 1088 w 1321"/>
                    <a:gd name="T3" fmla="*/ 139 h 712"/>
                    <a:gd name="T4" fmla="*/ 1091 w 1321"/>
                    <a:gd name="T5" fmla="*/ 151 h 712"/>
                    <a:gd name="T6" fmla="*/ 1086 w 1321"/>
                    <a:gd name="T7" fmla="*/ 162 h 712"/>
                    <a:gd name="T8" fmla="*/ 1072 w 1321"/>
                    <a:gd name="T9" fmla="*/ 171 h 712"/>
                    <a:gd name="T10" fmla="*/ 1051 w 1321"/>
                    <a:gd name="T11" fmla="*/ 182 h 712"/>
                    <a:gd name="T12" fmla="*/ 1023 w 1321"/>
                    <a:gd name="T13" fmla="*/ 190 h 712"/>
                    <a:gd name="T14" fmla="*/ 988 w 1321"/>
                    <a:gd name="T15" fmla="*/ 197 h 712"/>
                    <a:gd name="T16" fmla="*/ 948 w 1321"/>
                    <a:gd name="T17" fmla="*/ 204 h 712"/>
                    <a:gd name="T18" fmla="*/ 902 w 1321"/>
                    <a:gd name="T19" fmla="*/ 209 h 712"/>
                    <a:gd name="T20" fmla="*/ 852 w 1321"/>
                    <a:gd name="T21" fmla="*/ 214 h 712"/>
                    <a:gd name="T22" fmla="*/ 799 w 1321"/>
                    <a:gd name="T23" fmla="*/ 216 h 712"/>
                    <a:gd name="T24" fmla="*/ 740 w 1321"/>
                    <a:gd name="T25" fmla="*/ 221 h 712"/>
                    <a:gd name="T26" fmla="*/ 681 w 1321"/>
                    <a:gd name="T27" fmla="*/ 222 h 712"/>
                    <a:gd name="T28" fmla="*/ 657 w 1321"/>
                    <a:gd name="T29" fmla="*/ 223 h 712"/>
                    <a:gd name="T30" fmla="*/ 393 w 1321"/>
                    <a:gd name="T31" fmla="*/ 223 h 712"/>
                    <a:gd name="T32" fmla="*/ 389 w 1321"/>
                    <a:gd name="T33" fmla="*/ 223 h 712"/>
                    <a:gd name="T34" fmla="*/ 337 w 1321"/>
                    <a:gd name="T35" fmla="*/ 222 h 712"/>
                    <a:gd name="T36" fmla="*/ 287 w 1321"/>
                    <a:gd name="T37" fmla="*/ 221 h 712"/>
                    <a:gd name="T38" fmla="*/ 240 w 1321"/>
                    <a:gd name="T39" fmla="*/ 218 h 712"/>
                    <a:gd name="T40" fmla="*/ 195 w 1321"/>
                    <a:gd name="T41" fmla="*/ 215 h 712"/>
                    <a:gd name="T42" fmla="*/ 155 w 1321"/>
                    <a:gd name="T43" fmla="*/ 212 h 712"/>
                    <a:gd name="T44" fmla="*/ 118 w 1321"/>
                    <a:gd name="T45" fmla="*/ 207 h 712"/>
                    <a:gd name="T46" fmla="*/ 82 w 1321"/>
                    <a:gd name="T47" fmla="*/ 203 h 712"/>
                    <a:gd name="T48" fmla="*/ 57 w 1321"/>
                    <a:gd name="T49" fmla="*/ 198 h 712"/>
                    <a:gd name="T50" fmla="*/ 29 w 1321"/>
                    <a:gd name="T51" fmla="*/ 191 h 712"/>
                    <a:gd name="T52" fmla="*/ 18 w 1321"/>
                    <a:gd name="T53" fmla="*/ 183 h 712"/>
                    <a:gd name="T54" fmla="*/ 6 w 1321"/>
                    <a:gd name="T55" fmla="*/ 174 h 712"/>
                    <a:gd name="T56" fmla="*/ 0 w 1321"/>
                    <a:gd name="T57" fmla="*/ 164 h 712"/>
                    <a:gd name="T58" fmla="*/ 0 w 1321"/>
                    <a:gd name="T59" fmla="*/ 163 h 712"/>
                    <a:gd name="T60" fmla="*/ 4 w 1321"/>
                    <a:gd name="T61" fmla="*/ 151 h 712"/>
                    <a:gd name="T62" fmla="*/ 16 w 1321"/>
                    <a:gd name="T63" fmla="*/ 140 h 712"/>
                    <a:gd name="T64" fmla="*/ 41 w 1321"/>
                    <a:gd name="T65" fmla="*/ 116 h 712"/>
                    <a:gd name="T66" fmla="*/ 76 w 1321"/>
                    <a:gd name="T67" fmla="*/ 93 h 712"/>
                    <a:gd name="T68" fmla="*/ 122 w 1321"/>
                    <a:gd name="T69" fmla="*/ 74 h 712"/>
                    <a:gd name="T70" fmla="*/ 169 w 1321"/>
                    <a:gd name="T71" fmla="*/ 54 h 712"/>
                    <a:gd name="T72" fmla="*/ 223 w 1321"/>
                    <a:gd name="T73" fmla="*/ 38 h 712"/>
                    <a:gd name="T74" fmla="*/ 282 w 1321"/>
                    <a:gd name="T75" fmla="*/ 26 h 712"/>
                    <a:gd name="T76" fmla="*/ 342 w 1321"/>
                    <a:gd name="T77" fmla="*/ 14 h 712"/>
                    <a:gd name="T78" fmla="*/ 411 w 1321"/>
                    <a:gd name="T79" fmla="*/ 7 h 712"/>
                    <a:gd name="T80" fmla="*/ 480 w 1321"/>
                    <a:gd name="T81" fmla="*/ 4 h 712"/>
                    <a:gd name="T82" fmla="*/ 551 w 1321"/>
                    <a:gd name="T83" fmla="*/ 0 h 712"/>
                    <a:gd name="T84" fmla="*/ 551 w 1321"/>
                    <a:gd name="T85" fmla="*/ 0 h 712"/>
                    <a:gd name="T86" fmla="*/ 627 w 1321"/>
                    <a:gd name="T87" fmla="*/ 4 h 712"/>
                    <a:gd name="T88" fmla="*/ 700 w 1321"/>
                    <a:gd name="T89" fmla="*/ 7 h 712"/>
                    <a:gd name="T90" fmla="*/ 770 w 1321"/>
                    <a:gd name="T91" fmla="*/ 16 h 712"/>
                    <a:gd name="T92" fmla="*/ 835 w 1321"/>
                    <a:gd name="T93" fmla="*/ 28 h 712"/>
                    <a:gd name="T94" fmla="*/ 894 w 1321"/>
                    <a:gd name="T95" fmla="*/ 43 h 712"/>
                    <a:gd name="T96" fmla="*/ 949 w 1321"/>
                    <a:gd name="T97" fmla="*/ 61 h 712"/>
                    <a:gd name="T98" fmla="*/ 998 w 1321"/>
                    <a:gd name="T99" fmla="*/ 80 h 712"/>
                    <a:gd name="T100" fmla="*/ 1040 w 1321"/>
                    <a:gd name="T101" fmla="*/ 102 h 712"/>
                    <a:gd name="T102" fmla="*/ 1074 w 1321"/>
                    <a:gd name="T103" fmla="*/ 126 h 712"/>
                    <a:gd name="T104" fmla="*/ 1074 w 1321"/>
                    <a:gd name="T105" fmla="*/ 126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2" name="Text Box 83">
                <a:extLst>
                  <a:ext uri="{FF2B5EF4-FFF2-40B4-BE49-F238E27FC236}">
                    <a16:creationId xmlns:a16="http://schemas.microsoft.com/office/drawing/2014/main" id="{913F016A-157F-4FC6-9826-AF92555BEF0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641" y="3360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96" name="Group 128">
              <a:extLst>
                <a:ext uri="{FF2B5EF4-FFF2-40B4-BE49-F238E27FC236}">
                  <a16:creationId xmlns:a16="http://schemas.microsoft.com/office/drawing/2014/main" id="{96F6D9D1-A31C-4532-9D06-838595E684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1464" y="2741712"/>
              <a:ext cx="685800" cy="685800"/>
              <a:chOff x="1488" y="1968"/>
              <a:chExt cx="432" cy="432"/>
            </a:xfrm>
          </p:grpSpPr>
          <p:grpSp>
            <p:nvGrpSpPr>
              <p:cNvPr id="107" name="Group 90">
                <a:extLst>
                  <a:ext uri="{FF2B5EF4-FFF2-40B4-BE49-F238E27FC236}">
                    <a16:creationId xmlns:a16="http://schemas.microsoft.com/office/drawing/2014/main" id="{13B96812-BFFE-4BD6-9F9F-774163B0A9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109" name="Oval 91">
                  <a:extLst>
                    <a:ext uri="{FF2B5EF4-FFF2-40B4-BE49-F238E27FC236}">
                      <a16:creationId xmlns:a16="http://schemas.microsoft.com/office/drawing/2014/main" id="{AA1F3547-013A-45FF-87F5-3BB5472A8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7446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kumimoji="0" lang="ru-RU" altLang="ru-RU" sz="1800"/>
                </a:p>
              </p:txBody>
            </p:sp>
            <p:sp>
              <p:nvSpPr>
                <p:cNvPr id="110" name="Freeform 92">
                  <a:extLst>
                    <a:ext uri="{FF2B5EF4-FFF2-40B4-BE49-F238E27FC236}">
                      <a16:creationId xmlns:a16="http://schemas.microsoft.com/office/drawing/2014/main" id="{A6FC675F-295E-4B6B-B29A-17CB209364D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74 w 1321"/>
                    <a:gd name="T1" fmla="*/ 126 h 712"/>
                    <a:gd name="T2" fmla="*/ 1088 w 1321"/>
                    <a:gd name="T3" fmla="*/ 139 h 712"/>
                    <a:gd name="T4" fmla="*/ 1091 w 1321"/>
                    <a:gd name="T5" fmla="*/ 151 h 712"/>
                    <a:gd name="T6" fmla="*/ 1086 w 1321"/>
                    <a:gd name="T7" fmla="*/ 162 h 712"/>
                    <a:gd name="T8" fmla="*/ 1072 w 1321"/>
                    <a:gd name="T9" fmla="*/ 171 h 712"/>
                    <a:gd name="T10" fmla="*/ 1051 w 1321"/>
                    <a:gd name="T11" fmla="*/ 182 h 712"/>
                    <a:gd name="T12" fmla="*/ 1023 w 1321"/>
                    <a:gd name="T13" fmla="*/ 190 h 712"/>
                    <a:gd name="T14" fmla="*/ 988 w 1321"/>
                    <a:gd name="T15" fmla="*/ 197 h 712"/>
                    <a:gd name="T16" fmla="*/ 948 w 1321"/>
                    <a:gd name="T17" fmla="*/ 204 h 712"/>
                    <a:gd name="T18" fmla="*/ 902 w 1321"/>
                    <a:gd name="T19" fmla="*/ 209 h 712"/>
                    <a:gd name="T20" fmla="*/ 852 w 1321"/>
                    <a:gd name="T21" fmla="*/ 214 h 712"/>
                    <a:gd name="T22" fmla="*/ 799 w 1321"/>
                    <a:gd name="T23" fmla="*/ 216 h 712"/>
                    <a:gd name="T24" fmla="*/ 740 w 1321"/>
                    <a:gd name="T25" fmla="*/ 221 h 712"/>
                    <a:gd name="T26" fmla="*/ 681 w 1321"/>
                    <a:gd name="T27" fmla="*/ 222 h 712"/>
                    <a:gd name="T28" fmla="*/ 657 w 1321"/>
                    <a:gd name="T29" fmla="*/ 223 h 712"/>
                    <a:gd name="T30" fmla="*/ 393 w 1321"/>
                    <a:gd name="T31" fmla="*/ 223 h 712"/>
                    <a:gd name="T32" fmla="*/ 389 w 1321"/>
                    <a:gd name="T33" fmla="*/ 223 h 712"/>
                    <a:gd name="T34" fmla="*/ 337 w 1321"/>
                    <a:gd name="T35" fmla="*/ 222 h 712"/>
                    <a:gd name="T36" fmla="*/ 287 w 1321"/>
                    <a:gd name="T37" fmla="*/ 221 h 712"/>
                    <a:gd name="T38" fmla="*/ 240 w 1321"/>
                    <a:gd name="T39" fmla="*/ 218 h 712"/>
                    <a:gd name="T40" fmla="*/ 195 w 1321"/>
                    <a:gd name="T41" fmla="*/ 215 h 712"/>
                    <a:gd name="T42" fmla="*/ 155 w 1321"/>
                    <a:gd name="T43" fmla="*/ 212 h 712"/>
                    <a:gd name="T44" fmla="*/ 118 w 1321"/>
                    <a:gd name="T45" fmla="*/ 207 h 712"/>
                    <a:gd name="T46" fmla="*/ 82 w 1321"/>
                    <a:gd name="T47" fmla="*/ 203 h 712"/>
                    <a:gd name="T48" fmla="*/ 57 w 1321"/>
                    <a:gd name="T49" fmla="*/ 198 h 712"/>
                    <a:gd name="T50" fmla="*/ 29 w 1321"/>
                    <a:gd name="T51" fmla="*/ 191 h 712"/>
                    <a:gd name="T52" fmla="*/ 18 w 1321"/>
                    <a:gd name="T53" fmla="*/ 183 h 712"/>
                    <a:gd name="T54" fmla="*/ 6 w 1321"/>
                    <a:gd name="T55" fmla="*/ 174 h 712"/>
                    <a:gd name="T56" fmla="*/ 0 w 1321"/>
                    <a:gd name="T57" fmla="*/ 164 h 712"/>
                    <a:gd name="T58" fmla="*/ 0 w 1321"/>
                    <a:gd name="T59" fmla="*/ 163 h 712"/>
                    <a:gd name="T60" fmla="*/ 4 w 1321"/>
                    <a:gd name="T61" fmla="*/ 151 h 712"/>
                    <a:gd name="T62" fmla="*/ 16 w 1321"/>
                    <a:gd name="T63" fmla="*/ 140 h 712"/>
                    <a:gd name="T64" fmla="*/ 41 w 1321"/>
                    <a:gd name="T65" fmla="*/ 116 h 712"/>
                    <a:gd name="T66" fmla="*/ 76 w 1321"/>
                    <a:gd name="T67" fmla="*/ 93 h 712"/>
                    <a:gd name="T68" fmla="*/ 122 w 1321"/>
                    <a:gd name="T69" fmla="*/ 74 h 712"/>
                    <a:gd name="T70" fmla="*/ 169 w 1321"/>
                    <a:gd name="T71" fmla="*/ 54 h 712"/>
                    <a:gd name="T72" fmla="*/ 223 w 1321"/>
                    <a:gd name="T73" fmla="*/ 38 h 712"/>
                    <a:gd name="T74" fmla="*/ 282 w 1321"/>
                    <a:gd name="T75" fmla="*/ 26 h 712"/>
                    <a:gd name="T76" fmla="*/ 342 w 1321"/>
                    <a:gd name="T77" fmla="*/ 14 h 712"/>
                    <a:gd name="T78" fmla="*/ 411 w 1321"/>
                    <a:gd name="T79" fmla="*/ 7 h 712"/>
                    <a:gd name="T80" fmla="*/ 480 w 1321"/>
                    <a:gd name="T81" fmla="*/ 4 h 712"/>
                    <a:gd name="T82" fmla="*/ 551 w 1321"/>
                    <a:gd name="T83" fmla="*/ 0 h 712"/>
                    <a:gd name="T84" fmla="*/ 551 w 1321"/>
                    <a:gd name="T85" fmla="*/ 0 h 712"/>
                    <a:gd name="T86" fmla="*/ 627 w 1321"/>
                    <a:gd name="T87" fmla="*/ 4 h 712"/>
                    <a:gd name="T88" fmla="*/ 700 w 1321"/>
                    <a:gd name="T89" fmla="*/ 7 h 712"/>
                    <a:gd name="T90" fmla="*/ 770 w 1321"/>
                    <a:gd name="T91" fmla="*/ 16 h 712"/>
                    <a:gd name="T92" fmla="*/ 835 w 1321"/>
                    <a:gd name="T93" fmla="*/ 28 h 712"/>
                    <a:gd name="T94" fmla="*/ 894 w 1321"/>
                    <a:gd name="T95" fmla="*/ 43 h 712"/>
                    <a:gd name="T96" fmla="*/ 949 w 1321"/>
                    <a:gd name="T97" fmla="*/ 61 h 712"/>
                    <a:gd name="T98" fmla="*/ 998 w 1321"/>
                    <a:gd name="T99" fmla="*/ 80 h 712"/>
                    <a:gd name="T100" fmla="*/ 1040 w 1321"/>
                    <a:gd name="T101" fmla="*/ 102 h 712"/>
                    <a:gd name="T102" fmla="*/ 1074 w 1321"/>
                    <a:gd name="T103" fmla="*/ 126 h 712"/>
                    <a:gd name="T104" fmla="*/ 1074 w 1321"/>
                    <a:gd name="T105" fmla="*/ 126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8" name="Text Box 93">
                <a:extLst>
                  <a:ext uri="{FF2B5EF4-FFF2-40B4-BE49-F238E27FC236}">
                    <a16:creationId xmlns:a16="http://schemas.microsoft.com/office/drawing/2014/main" id="{B7636B78-A661-4E80-B859-E60B19D6C55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80" y="2016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97" name="Oval 95">
              <a:extLst>
                <a:ext uri="{FF2B5EF4-FFF2-40B4-BE49-F238E27FC236}">
                  <a16:creationId xmlns:a16="http://schemas.microsoft.com/office/drawing/2014/main" id="{2DB74697-995E-4380-9DDB-59905F8DFA5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3372907">
              <a:off x="5475833" y="4795143"/>
              <a:ext cx="130175" cy="13811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6644A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/>
            </a:p>
          </p:txBody>
        </p:sp>
        <p:sp>
          <p:nvSpPr>
            <p:cNvPr id="98" name="Oval 96">
              <a:extLst>
                <a:ext uri="{FF2B5EF4-FFF2-40B4-BE49-F238E27FC236}">
                  <a16:creationId xmlns:a16="http://schemas.microsoft.com/office/drawing/2014/main" id="{23AAA165-E5CA-4136-9912-0A35E30D4E5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3372907">
              <a:off x="5323433" y="4642743"/>
              <a:ext cx="130175" cy="13811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6644A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/>
            </a:p>
          </p:txBody>
        </p:sp>
        <p:grpSp>
          <p:nvGrpSpPr>
            <p:cNvPr id="99" name="Group 121">
              <a:extLst>
                <a:ext uri="{FF2B5EF4-FFF2-40B4-BE49-F238E27FC236}">
                  <a16:creationId xmlns:a16="http://schemas.microsoft.com/office/drawing/2014/main" id="{8E435DEE-2BBD-4496-AE7B-7598817238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3464" y="3198912"/>
              <a:ext cx="366713" cy="206375"/>
              <a:chOff x="2016" y="2304"/>
              <a:chExt cx="231" cy="130"/>
            </a:xfrm>
          </p:grpSpPr>
          <p:sp>
            <p:nvSpPr>
              <p:cNvPr id="105" name="Oval 100">
                <a:extLst>
                  <a:ext uri="{FF2B5EF4-FFF2-40B4-BE49-F238E27FC236}">
                    <a16:creationId xmlns:a16="http://schemas.microsoft.com/office/drawing/2014/main" id="{A47848BE-8756-4625-ACF0-57EB7324FD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-3372907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A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ru-RU" altLang="ru-RU" sz="1800"/>
              </a:p>
            </p:txBody>
          </p:sp>
          <p:sp>
            <p:nvSpPr>
              <p:cNvPr id="106" name="Oval 101">
                <a:extLst>
                  <a:ext uri="{FF2B5EF4-FFF2-40B4-BE49-F238E27FC236}">
                    <a16:creationId xmlns:a16="http://schemas.microsoft.com/office/drawing/2014/main" id="{C13AE93B-041B-48C0-9786-58EC8296394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-3372907">
                <a:off x="2163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A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ru-RU" altLang="ru-RU" sz="1800"/>
              </a:p>
            </p:txBody>
          </p:sp>
        </p:grpSp>
        <p:grpSp>
          <p:nvGrpSpPr>
            <p:cNvPr id="100" name="Group 124">
              <a:extLst>
                <a:ext uri="{FF2B5EF4-FFF2-40B4-BE49-F238E27FC236}">
                  <a16:creationId xmlns:a16="http://schemas.microsoft.com/office/drawing/2014/main" id="{D5F3BCFC-9270-409B-BD56-A0D940D7DF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5064" y="2176562"/>
              <a:ext cx="138113" cy="412750"/>
              <a:chOff x="2832" y="1612"/>
              <a:chExt cx="87" cy="26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908D342-C333-4F8A-AE05-1B9AD8A8CE5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-3372907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AA88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ru-RU" altLang="ru-RU" sz="1800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F767174-5BA9-42ED-8EBB-BE0E76CF928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-3372907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AA88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ru-RU" altLang="ru-RU" sz="1800"/>
              </a:p>
            </p:txBody>
          </p:sp>
        </p:grpSp>
        <p:sp>
          <p:nvSpPr>
            <p:cNvPr id="101" name="Oval 104">
              <a:extLst>
                <a:ext uri="{FF2B5EF4-FFF2-40B4-BE49-F238E27FC236}">
                  <a16:creationId xmlns:a16="http://schemas.microsoft.com/office/drawing/2014/main" id="{1E7B1170-CEDB-47AC-8E81-146ED75AD04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3372907">
              <a:off x="5875883" y="3223518"/>
              <a:ext cx="130175" cy="138113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66A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/>
            </a:p>
          </p:txBody>
        </p:sp>
        <p:sp>
          <p:nvSpPr>
            <p:cNvPr id="102" name="Oval 105">
              <a:extLst>
                <a:ext uri="{FF2B5EF4-FFF2-40B4-BE49-F238E27FC236}">
                  <a16:creationId xmlns:a16="http://schemas.microsoft.com/office/drawing/2014/main" id="{F36112AE-1AB1-4262-A456-A4F4E931E6D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3372907">
              <a:off x="5628233" y="3347343"/>
              <a:ext cx="130175" cy="138113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66A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/>
            </a:p>
          </p:txBody>
        </p:sp>
      </p:grpSp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5AB7FDF0-ABCB-4584-87B7-51E944D842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7" r="10147" b="13582"/>
          <a:stretch/>
        </p:blipFill>
        <p:spPr>
          <a:xfrm>
            <a:off x="1070799" y="4060691"/>
            <a:ext cx="1084244" cy="106517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2346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83B8C565-6254-4CD4-A113-CC1261AFB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71" y="1626786"/>
            <a:ext cx="1117917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kumimoji="0"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В случае несогласия родителей (законных представителей) с рекомендациями </a:t>
            </a:r>
            <a:r>
              <a:rPr kumimoji="0" lang="ru-RU" altLang="ru-RU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ППк</a:t>
            </a:r>
            <a:r>
              <a:rPr kumimoji="0"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о прохождении обследования на ПМПК,  отказ фиксируется в письменной форме, а дальнейшее </a:t>
            </a:r>
            <a:r>
              <a:rPr kumimoji="0"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обучение и воспитание </a:t>
            </a:r>
            <a:r>
              <a:rPr kumimoji="0"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ребенка осуществляется по образовательной программе, которая </a:t>
            </a:r>
            <a:r>
              <a:rPr kumimoji="0"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реализуется в учреждении. </a:t>
            </a:r>
            <a:endParaRPr kumimoji="0" lang="ru-RU" alt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1A15C0-4830-4AB0-9BE3-E6D082B8F83D}"/>
              </a:ext>
            </a:extLst>
          </p:cNvPr>
          <p:cNvSpPr/>
          <p:nvPr/>
        </p:nvSpPr>
        <p:spPr>
          <a:xfrm>
            <a:off x="1" y="6622903"/>
            <a:ext cx="12191999" cy="224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B22BE0-BD80-47BD-8898-5795B86D48DC}"/>
              </a:ext>
            </a:extLst>
          </p:cNvPr>
          <p:cNvSpPr/>
          <p:nvPr/>
        </p:nvSpPr>
        <p:spPr>
          <a:xfrm>
            <a:off x="0" y="0"/>
            <a:ext cx="12191999" cy="2242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39DF5D-949B-4471-8A4E-EDB62959941E}"/>
              </a:ext>
            </a:extLst>
          </p:cNvPr>
          <p:cNvSpPr/>
          <p:nvPr/>
        </p:nvSpPr>
        <p:spPr>
          <a:xfrm>
            <a:off x="0" y="635679"/>
            <a:ext cx="12191999" cy="9584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АООП</a:t>
            </a: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93878305-66ED-424D-94BA-E6E38E55B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174" t="6295" r="15486" b="6389"/>
          <a:stretch/>
        </p:blipFill>
        <p:spPr>
          <a:xfrm>
            <a:off x="174171" y="1373870"/>
            <a:ext cx="6961624" cy="51525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87C65D-21FB-49F0-955D-F7C5944496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03" t="6357" r="19469"/>
          <a:stretch/>
        </p:blipFill>
        <p:spPr>
          <a:xfrm>
            <a:off x="6487084" y="1085852"/>
            <a:ext cx="5360947" cy="471986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B5F35D-AC70-4192-83EC-87EC3C165EBB}"/>
              </a:ext>
            </a:extLst>
          </p:cNvPr>
          <p:cNvSpPr/>
          <p:nvPr/>
        </p:nvSpPr>
        <p:spPr>
          <a:xfrm>
            <a:off x="1" y="6622903"/>
            <a:ext cx="12191999" cy="224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B3CAAA-AE37-4D65-BBEC-CEBD5E03D25C}"/>
              </a:ext>
            </a:extLst>
          </p:cNvPr>
          <p:cNvSpPr/>
          <p:nvPr/>
        </p:nvSpPr>
        <p:spPr>
          <a:xfrm>
            <a:off x="0" y="-51499"/>
            <a:ext cx="12191999" cy="2242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710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49305" y="661182"/>
            <a:ext cx="7118251" cy="69002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5400" dirty="0">
                <a:latin typeface="Arial Black" panose="020B0A04020102020204" pitchFamily="34" charset="0"/>
              </a:rPr>
              <a:t>АООП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5006780" y="1519751"/>
            <a:ext cx="1657350" cy="1237518"/>
          </a:xfrm>
          <a:prstGeom prst="downArrow">
            <a:avLst>
              <a:gd name="adj1" fmla="val 50000"/>
              <a:gd name="adj2" fmla="val 27155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28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18252" y="2925812"/>
            <a:ext cx="7056438" cy="154771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ru-RU" sz="28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3600" dirty="0" smtClean="0">
                <a:latin typeface="Arial Black" panose="020B0A04020102020204" pitchFamily="34" charset="0"/>
              </a:rPr>
              <a:t>АОП</a:t>
            </a:r>
            <a:endParaRPr kumimoji="0" lang="ru-RU" altLang="ru-RU" sz="36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31" y="1086914"/>
            <a:ext cx="2510244" cy="16703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48" y="4869636"/>
            <a:ext cx="2678864" cy="17825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71" y="4869636"/>
            <a:ext cx="2712428" cy="18048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2" y="1567597"/>
            <a:ext cx="2095433" cy="15715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37" y="3975927"/>
            <a:ext cx="2312018" cy="1547714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 l="8511" b="6383"/>
          <a:stretch>
            <a:fillRect/>
          </a:stretch>
        </p:blipFill>
        <p:spPr>
          <a:xfrm>
            <a:off x="402917" y="4473526"/>
            <a:ext cx="1549446" cy="193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4FD2C9E-A414-439C-96A1-B656F879C856}"/>
              </a:ext>
            </a:extLst>
          </p:cNvPr>
          <p:cNvSpPr/>
          <p:nvPr/>
        </p:nvSpPr>
        <p:spPr>
          <a:xfrm>
            <a:off x="0" y="0"/>
            <a:ext cx="12192000" cy="4671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6DAFCEA-96FD-4CBA-BEA5-F3AEA0846155}"/>
              </a:ext>
            </a:extLst>
          </p:cNvPr>
          <p:cNvSpPr/>
          <p:nvPr/>
        </p:nvSpPr>
        <p:spPr>
          <a:xfrm>
            <a:off x="0" y="6744261"/>
            <a:ext cx="12192000" cy="1600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51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>
            <a:extLst>
              <a:ext uri="{FF2B5EF4-FFF2-40B4-BE49-F238E27FC236}">
                <a16:creationId xmlns:a16="http://schemas.microsoft.com/office/drawing/2014/main" id="{C479A858-96B3-4958-8F97-47D8B11A7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428" y="928763"/>
            <a:ext cx="1096581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При </a:t>
            </a:r>
            <a:r>
              <a:rPr kumimoji="0"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организованном сопровождении обучающихся с ОВЗ на консилиуме обсуждается текущая образовательная ситуация по ребенку. </a:t>
            </a:r>
            <a:endParaRPr kumimoji="0" lang="ru-RU" altLang="ru-RU" sz="20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Проводится </a:t>
            </a:r>
            <a:r>
              <a:rPr kumimoji="0"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трудностей и достижений </a:t>
            </a:r>
            <a:r>
              <a:rPr kumimoji="0"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kumimoji="0"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основании представлений специалистов, результатов </a:t>
            </a:r>
            <a:r>
              <a:rPr kumimoji="0"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диагностики, мониторингов. Сам ребенок на консилиуме не присутствуют. </a:t>
            </a:r>
            <a:r>
              <a:rPr kumimoji="0"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заседаниях могут </a:t>
            </a:r>
            <a:r>
              <a:rPr kumimoji="0"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анализироваться  </a:t>
            </a:r>
            <a:r>
              <a:rPr kumimoji="0"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 </a:t>
            </a:r>
            <a:r>
              <a:rPr kumimoji="0"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затруднений, </a:t>
            </a:r>
            <a:r>
              <a:rPr kumimoji="0"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его </a:t>
            </a:r>
            <a:r>
              <a:rPr kumimoji="0"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развития, </a:t>
            </a:r>
            <a:r>
              <a:rPr kumimoji="0"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оптимальность созданных специальных образовательных условий и </a:t>
            </a:r>
            <a:r>
              <a:rPr kumimoji="0"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др.</a:t>
            </a:r>
            <a:r>
              <a:rPr kumimoji="0" lang="ru-RU" altLang="ru-RU" sz="2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kumimoji="0"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этом случае коллегиальное решение может включать необходимые изменения и уточнения в содержание ИОМ ребенка, а также рекомендации для участников образовательного процесса по обеспечению индивидуально-ориентированного подхода к ребенку. </a:t>
            </a:r>
            <a:endParaRPr kumimoji="0" lang="ru-RU" altLang="ru-RU" sz="2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CE29B3-90A7-41E6-A938-E0FA6874B4DD}"/>
              </a:ext>
            </a:extLst>
          </p:cNvPr>
          <p:cNvSpPr/>
          <p:nvPr/>
        </p:nvSpPr>
        <p:spPr>
          <a:xfrm>
            <a:off x="1" y="6622903"/>
            <a:ext cx="12191999" cy="224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23EFB2-30B6-42C2-B6AF-5EC6514F2283}"/>
              </a:ext>
            </a:extLst>
          </p:cNvPr>
          <p:cNvSpPr/>
          <p:nvPr/>
        </p:nvSpPr>
        <p:spPr>
          <a:xfrm>
            <a:off x="0" y="-1"/>
            <a:ext cx="12191999" cy="2242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F5DC8C-46BD-4529-81B3-AC6684C316C8}"/>
              </a:ext>
            </a:extLst>
          </p:cNvPr>
          <p:cNvSpPr/>
          <p:nvPr/>
        </p:nvSpPr>
        <p:spPr>
          <a:xfrm>
            <a:off x="0" y="411450"/>
            <a:ext cx="12191999" cy="13451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91544" y="476672"/>
            <a:ext cx="8208912" cy="864096"/>
          </a:xfrm>
          <a:prstGeom prst="roundRect">
            <a:avLst/>
          </a:prstGeom>
          <a:gradFill>
            <a:gsLst>
              <a:gs pos="11000">
                <a:srgbClr val="FFC000">
                  <a:alpha val="59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4200000" scaled="0"/>
          </a:gra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extrusionH="76200" prstMaterial="metal">
            <a:bevelT w="101600" h="101600"/>
            <a:extrusionClr>
              <a:schemeClr val="accent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260154"/>
              </p:ext>
            </p:extLst>
          </p:nvPr>
        </p:nvGraphicFramePr>
        <p:xfrm>
          <a:off x="440787" y="1916832"/>
          <a:ext cx="427652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преемственности</a:t>
            </a: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808210"/>
              </p:ext>
            </p:extLst>
          </p:nvPr>
        </p:nvGraphicFramePr>
        <p:xfrm>
          <a:off x="4529798" y="1690688"/>
          <a:ext cx="7076048" cy="493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440787" y="1828310"/>
            <a:ext cx="1699388" cy="1699388"/>
            <a:chOff x="566328" y="1359511"/>
            <a:chExt cx="1699388" cy="1699388"/>
          </a:xfrm>
          <a:scene3d>
            <a:camera prst="orthographicFront"/>
            <a:lightRig rig="flat" dir="t"/>
          </a:scene3d>
        </p:grpSpPr>
        <p:sp>
          <p:nvSpPr>
            <p:cNvPr id="8" name="Shape 7"/>
            <p:cNvSpPr/>
            <p:nvPr/>
          </p:nvSpPr>
          <p:spPr>
            <a:xfrm>
              <a:off x="566328" y="1359511"/>
              <a:ext cx="1699388" cy="1699388"/>
            </a:xfrm>
            <a:prstGeom prst="gear6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Shape 4"/>
            <p:cNvSpPr txBox="1"/>
            <p:nvPr/>
          </p:nvSpPr>
          <p:spPr>
            <a:xfrm>
              <a:off x="994154" y="1789923"/>
              <a:ext cx="843736" cy="8385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Дошкольное образование</a:t>
              </a:r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AF169EB-25FA-4F71-8A64-CF9E0D46A060}"/>
              </a:ext>
            </a:extLst>
          </p:cNvPr>
          <p:cNvSpPr/>
          <p:nvPr/>
        </p:nvSpPr>
        <p:spPr>
          <a:xfrm>
            <a:off x="0" y="-10319"/>
            <a:ext cx="12192000" cy="23733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A2BC052-C2B7-441A-8F78-8445DEBD6ECC}"/>
              </a:ext>
            </a:extLst>
          </p:cNvPr>
          <p:cNvSpPr/>
          <p:nvPr/>
        </p:nvSpPr>
        <p:spPr>
          <a:xfrm>
            <a:off x="0" y="6690163"/>
            <a:ext cx="12192000" cy="2373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07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123" y="365732"/>
            <a:ext cx="11499105" cy="2557349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РОССИЙСКОЙ ФЕДЕРАЦИИ</a:t>
            </a:r>
          </a:p>
          <a:p>
            <a:pPr marL="0" indent="0" algn="ctr" fontAlgn="base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9 сентября 2019 г. N Р-93</a:t>
            </a:r>
          </a:p>
          <a:p>
            <a:pPr marL="0" indent="0" algn="ctr" fontAlgn="base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ПРИМЕРНОГО ПОЛОЖЕНИЯ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ПСИХОЛОГО-ПЕДАГОГИЧЕСКОМ КОНСИЛИУМЕ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pPr marL="0" indent="0" algn="ctr" fontAlgn="base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Page_00001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991" y="2404822"/>
            <a:ext cx="2968043" cy="419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4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704" y="266648"/>
            <a:ext cx="11422505" cy="435133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Приказ управления образования администрации Симферопольского района от12.12.2019 № 964 «</a:t>
            </a:r>
            <a:r>
              <a:rPr lang="ru-RU" dirty="0" smtClean="0">
                <a:latin typeface="Times New Roman"/>
                <a:ea typeface="Times New Roman"/>
              </a:rPr>
              <a:t>Об организации деятельности психолого-педагогических консилиумов в образовательных организациях Симферопольского района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8264" t="21773" r="23694" b="8043"/>
          <a:stretch>
            <a:fillRect/>
          </a:stretch>
        </p:blipFill>
        <p:spPr bwMode="auto">
          <a:xfrm>
            <a:off x="3057994" y="1821305"/>
            <a:ext cx="5436000" cy="446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8136" y="3462401"/>
            <a:ext cx="1131112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6152" y="1243584"/>
            <a:ext cx="9902952" cy="34015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Психолого-педагогический консилиум (далее -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одной из форм взаимодействия руководящих и педагогических работников организации, осуществляющей образовательную деятельность (далее - Организации), с целью создания оптимальных условий обучения, развития, социализации и адаптации, обучающихся посредством психолого-педагогического сопровождения.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2594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61871" y="1572768"/>
            <a:ext cx="9800869" cy="3090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создается на базе образовательного учреждения любого типа независимо от того есть ли дети с особенностями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создаётся приказом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деятельности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оформляются: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утверждением состава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9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47872" y="220079"/>
            <a:ext cx="5239512" cy="9373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dirty="0"/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6112" y="1260427"/>
            <a:ext cx="10771632" cy="9170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трудностей в освоении образовательных программ, особенностей в развитии, социальной адаптации и поведении обучающихся для последующего принятия решений об организации психолого-педагогического сопровождения;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4792" y="2356169"/>
            <a:ext cx="10003536" cy="929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рекомендаций по организации психолого-педагогического сопровождения обучающихся;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38400" y="3370577"/>
            <a:ext cx="9229344" cy="9297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участников образовательных отношений по вопросам актуального психофизического состояния и возможностей обучающихся; 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83408" y="4484606"/>
            <a:ext cx="8784336" cy="9297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и оказания им психолого-педагогической помощи, создания специальных условий получения образования;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18760" y="5496991"/>
            <a:ext cx="6348984" cy="9297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выполнением рекомендаций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44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189355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0" i="1" u="sng" dirty="0" smtClean="0">
                <a:solidFill>
                  <a:srgbClr val="FF0000"/>
                </a:solidFill>
                <a:latin typeface="+mn-lt"/>
              </a:rPr>
              <a:t>Заседания </a:t>
            </a:r>
            <a:r>
              <a:rPr lang="ru-RU" sz="4000" b="0" i="1" u="sng" dirty="0" err="1" smtClean="0">
                <a:solidFill>
                  <a:srgbClr val="FF0000"/>
                </a:solidFill>
                <a:latin typeface="+mn-lt"/>
              </a:rPr>
              <a:t>ППк</a:t>
            </a:r>
            <a:endParaRPr lang="ru-RU" sz="4000" b="0" i="1" u="sng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786795" y="3594768"/>
            <a:ext cx="3600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Проводятся не реже </a:t>
            </a:r>
          </a:p>
          <a:p>
            <a:r>
              <a:rPr lang="ru-RU" dirty="0"/>
              <a:t>1 раза в полугодие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207716" y="2110774"/>
            <a:ext cx="3024188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6672264" y="2060576"/>
            <a:ext cx="324008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Внеплановые</a:t>
            </a:r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 flipH="1">
            <a:off x="4079776" y="1268761"/>
            <a:ext cx="1152128" cy="79260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>
            <a:off x="7101824" y="1230294"/>
            <a:ext cx="1200928" cy="763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>
            <a:off x="3503803" y="2636838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>
            <a:off x="8543925" y="2636838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Text Box 13"/>
          <p:cNvSpPr txBox="1">
            <a:spLocks noChangeArrowheads="1"/>
          </p:cNvSpPr>
          <p:nvPr/>
        </p:nvSpPr>
        <p:spPr bwMode="auto">
          <a:xfrm>
            <a:off x="5760720" y="3429001"/>
            <a:ext cx="643127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роводятся </a:t>
            </a:r>
            <a:r>
              <a:rPr lang="ru-RU" dirty="0"/>
              <a:t>при зачислении нового обучающегося, нуждающегося в психолого-педагогическом сопровождении;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при </a:t>
            </a:r>
            <a:r>
              <a:rPr lang="ru-RU" dirty="0"/>
              <a:t>отрицательной (положительной) динамике обучения и развития обучающегося;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при </a:t>
            </a:r>
            <a:r>
              <a:rPr lang="ru-RU" dirty="0"/>
              <a:t>возникновении новых обстоятельств, влияющих на обучение и развитие обучающегося в соответствии с запросами родителей (законных представителей) обучающегося, педагогических и руководящих работников Организации;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 </a:t>
            </a:r>
            <a:r>
              <a:rPr lang="ru-RU" dirty="0"/>
              <a:t>целью решения конфликтных ситуаций и других случаях.</a:t>
            </a:r>
            <a:endParaRPr lang="ru-RU" sz="2400" b="1" dirty="0">
              <a:solidFill>
                <a:srgbClr val="D5E53F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D07575-37AD-4FDA-B94C-576B6C0636AF}"/>
              </a:ext>
            </a:extLst>
          </p:cNvPr>
          <p:cNvSpPr/>
          <p:nvPr/>
        </p:nvSpPr>
        <p:spPr>
          <a:xfrm>
            <a:off x="0" y="10868"/>
            <a:ext cx="12191999" cy="2242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81C3698-3CD4-4791-BD69-279BD9BBC10F}"/>
              </a:ext>
            </a:extLst>
          </p:cNvPr>
          <p:cNvSpPr/>
          <p:nvPr/>
        </p:nvSpPr>
        <p:spPr>
          <a:xfrm>
            <a:off x="1" y="6622903"/>
            <a:ext cx="12191999" cy="224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FC3E9BE-6253-4462-8998-DEF2DA77D7C0}"/>
              </a:ext>
            </a:extLst>
          </p:cNvPr>
          <p:cNvSpPr/>
          <p:nvPr/>
        </p:nvSpPr>
        <p:spPr>
          <a:xfrm>
            <a:off x="1" y="383025"/>
            <a:ext cx="12191999" cy="80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4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4848225" y="44451"/>
            <a:ext cx="249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dirty="0">
                <a:latin typeface="Arial" panose="020B0604020202020204" pitchFamily="34" charset="0"/>
              </a:rPr>
              <a:t>Заседания </a:t>
            </a:r>
            <a:r>
              <a:rPr kumimoji="0" lang="ru-RU" altLang="ru-RU" sz="2400" b="1" dirty="0" err="1">
                <a:latin typeface="Arial" panose="020B0604020202020204" pitchFamily="34" charset="0"/>
              </a:rPr>
              <a:t>ППк</a:t>
            </a:r>
            <a:endParaRPr kumimoji="0" lang="ru-RU" altLang="ru-RU" sz="2400" b="1" dirty="0">
              <a:latin typeface="Arial" panose="020B0604020202020204" pitchFamily="34" charset="0"/>
            </a:endParaRPr>
          </a:p>
        </p:txBody>
      </p:sp>
      <p:grpSp>
        <p:nvGrpSpPr>
          <p:cNvPr id="27651" name="Группа 1"/>
          <p:cNvGrpSpPr>
            <a:grpSpLocks/>
          </p:cNvGrpSpPr>
          <p:nvPr/>
        </p:nvGrpSpPr>
        <p:grpSpPr bwMode="auto">
          <a:xfrm>
            <a:off x="2167576" y="890746"/>
            <a:ext cx="8183370" cy="4953898"/>
            <a:chOff x="854109" y="848599"/>
            <a:chExt cx="8182387" cy="4954924"/>
          </a:xfrm>
        </p:grpSpPr>
        <p:sp>
          <p:nvSpPr>
            <p:cNvPr id="79" name="Oval 115"/>
            <p:cNvSpPr>
              <a:spLocks noChangeArrowheads="1"/>
            </p:cNvSpPr>
            <p:nvPr/>
          </p:nvSpPr>
          <p:spPr bwMode="gray">
            <a:xfrm>
              <a:off x="2499957" y="1750486"/>
              <a:ext cx="4038115" cy="3963221"/>
            </a:xfrm>
            <a:prstGeom prst="ellipse">
              <a:avLst/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dk1"/>
                </a:solidFill>
              </a:endParaRPr>
            </a:p>
          </p:txBody>
        </p:sp>
        <p:sp>
          <p:nvSpPr>
            <p:cNvPr id="27653" name="Oval 4"/>
            <p:cNvSpPr>
              <a:spLocks noChangeArrowheads="1"/>
            </p:cNvSpPr>
            <p:nvPr/>
          </p:nvSpPr>
          <p:spPr bwMode="gray">
            <a:xfrm>
              <a:off x="3490664" y="2741712"/>
              <a:ext cx="2057400" cy="2133600"/>
            </a:xfrm>
            <a:prstGeom prst="ellipse">
              <a:avLst/>
            </a:prstGeom>
            <a:gradFill rotWithShape="1">
              <a:gsLst>
                <a:gs pos="0">
                  <a:srgbClr val="00CC99"/>
                </a:gs>
                <a:gs pos="100000">
                  <a:srgbClr val="005D4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/>
            </a:p>
          </p:txBody>
        </p:sp>
        <p:sp>
          <p:nvSpPr>
            <p:cNvPr id="84" name="Text Box 6"/>
            <p:cNvSpPr txBox="1">
              <a:spLocks noChangeArrowheads="1"/>
            </p:cNvSpPr>
            <p:nvPr/>
          </p:nvSpPr>
          <p:spPr bwMode="gray">
            <a:xfrm>
              <a:off x="3892026" y="3563786"/>
              <a:ext cx="1306356" cy="46205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ru-RU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Ребенок</a:t>
              </a:r>
              <a:endPara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27655" name="Group 127"/>
            <p:cNvGrpSpPr>
              <a:grpSpLocks/>
            </p:cNvGrpSpPr>
            <p:nvPr/>
          </p:nvGrpSpPr>
          <p:grpSpPr bwMode="auto">
            <a:xfrm>
              <a:off x="4100264" y="1344712"/>
              <a:ext cx="685800" cy="658813"/>
              <a:chOff x="2640" y="1088"/>
              <a:chExt cx="432" cy="415"/>
            </a:xfrm>
          </p:grpSpPr>
          <p:grpSp>
            <p:nvGrpSpPr>
              <p:cNvPr id="27694" name="Group 8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27696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6C56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kumimoji="0" lang="ru-RU" altLang="ru-RU" sz="1800"/>
                </a:p>
              </p:txBody>
            </p:sp>
            <p:sp>
              <p:nvSpPr>
                <p:cNvPr id="27697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54 w 1321"/>
                    <a:gd name="T1" fmla="*/ 112 h 712"/>
                    <a:gd name="T2" fmla="*/ 1067 w 1321"/>
                    <a:gd name="T3" fmla="*/ 124 h 712"/>
                    <a:gd name="T4" fmla="*/ 1070 w 1321"/>
                    <a:gd name="T5" fmla="*/ 134 h 712"/>
                    <a:gd name="T6" fmla="*/ 1065 w 1321"/>
                    <a:gd name="T7" fmla="*/ 144 h 712"/>
                    <a:gd name="T8" fmla="*/ 1052 w 1321"/>
                    <a:gd name="T9" fmla="*/ 152 h 712"/>
                    <a:gd name="T10" fmla="*/ 1031 w 1321"/>
                    <a:gd name="T11" fmla="*/ 162 h 712"/>
                    <a:gd name="T12" fmla="*/ 1004 w 1321"/>
                    <a:gd name="T13" fmla="*/ 169 h 712"/>
                    <a:gd name="T14" fmla="*/ 969 w 1321"/>
                    <a:gd name="T15" fmla="*/ 175 h 712"/>
                    <a:gd name="T16" fmla="*/ 930 w 1321"/>
                    <a:gd name="T17" fmla="*/ 182 h 712"/>
                    <a:gd name="T18" fmla="*/ 885 w 1321"/>
                    <a:gd name="T19" fmla="*/ 186 h 712"/>
                    <a:gd name="T20" fmla="*/ 836 w 1321"/>
                    <a:gd name="T21" fmla="*/ 191 h 712"/>
                    <a:gd name="T22" fmla="*/ 784 w 1321"/>
                    <a:gd name="T23" fmla="*/ 192 h 712"/>
                    <a:gd name="T24" fmla="*/ 726 w 1321"/>
                    <a:gd name="T25" fmla="*/ 197 h 712"/>
                    <a:gd name="T26" fmla="*/ 668 w 1321"/>
                    <a:gd name="T27" fmla="*/ 198 h 712"/>
                    <a:gd name="T28" fmla="*/ 645 w 1321"/>
                    <a:gd name="T29" fmla="*/ 199 h 712"/>
                    <a:gd name="T30" fmla="*/ 386 w 1321"/>
                    <a:gd name="T31" fmla="*/ 199 h 712"/>
                    <a:gd name="T32" fmla="*/ 382 w 1321"/>
                    <a:gd name="T33" fmla="*/ 199 h 712"/>
                    <a:gd name="T34" fmla="*/ 331 w 1321"/>
                    <a:gd name="T35" fmla="*/ 198 h 712"/>
                    <a:gd name="T36" fmla="*/ 282 w 1321"/>
                    <a:gd name="T37" fmla="*/ 197 h 712"/>
                    <a:gd name="T38" fmla="*/ 235 w 1321"/>
                    <a:gd name="T39" fmla="*/ 194 h 712"/>
                    <a:gd name="T40" fmla="*/ 191 w 1321"/>
                    <a:gd name="T41" fmla="*/ 191 h 712"/>
                    <a:gd name="T42" fmla="*/ 152 w 1321"/>
                    <a:gd name="T43" fmla="*/ 189 h 712"/>
                    <a:gd name="T44" fmla="*/ 116 w 1321"/>
                    <a:gd name="T45" fmla="*/ 184 h 712"/>
                    <a:gd name="T46" fmla="*/ 80 w 1321"/>
                    <a:gd name="T47" fmla="*/ 181 h 712"/>
                    <a:gd name="T48" fmla="*/ 56 w 1321"/>
                    <a:gd name="T49" fmla="*/ 176 h 712"/>
                    <a:gd name="T50" fmla="*/ 28 w 1321"/>
                    <a:gd name="T51" fmla="*/ 170 h 712"/>
                    <a:gd name="T52" fmla="*/ 18 w 1321"/>
                    <a:gd name="T53" fmla="*/ 163 h 712"/>
                    <a:gd name="T54" fmla="*/ 6 w 1321"/>
                    <a:gd name="T55" fmla="*/ 155 h 712"/>
                    <a:gd name="T56" fmla="*/ 0 w 1321"/>
                    <a:gd name="T57" fmla="*/ 146 h 712"/>
                    <a:gd name="T58" fmla="*/ 0 w 1321"/>
                    <a:gd name="T59" fmla="*/ 145 h 712"/>
                    <a:gd name="T60" fmla="*/ 4 w 1321"/>
                    <a:gd name="T61" fmla="*/ 134 h 712"/>
                    <a:gd name="T62" fmla="*/ 16 w 1321"/>
                    <a:gd name="T63" fmla="*/ 125 h 712"/>
                    <a:gd name="T64" fmla="*/ 40 w 1321"/>
                    <a:gd name="T65" fmla="*/ 103 h 712"/>
                    <a:gd name="T66" fmla="*/ 75 w 1321"/>
                    <a:gd name="T67" fmla="*/ 83 h 712"/>
                    <a:gd name="T68" fmla="*/ 120 w 1321"/>
                    <a:gd name="T69" fmla="*/ 66 h 712"/>
                    <a:gd name="T70" fmla="*/ 166 w 1321"/>
                    <a:gd name="T71" fmla="*/ 48 h 712"/>
                    <a:gd name="T72" fmla="*/ 219 w 1321"/>
                    <a:gd name="T73" fmla="*/ 34 h 712"/>
                    <a:gd name="T74" fmla="*/ 277 w 1321"/>
                    <a:gd name="T75" fmla="*/ 23 h 712"/>
                    <a:gd name="T76" fmla="*/ 336 w 1321"/>
                    <a:gd name="T77" fmla="*/ 12 h 712"/>
                    <a:gd name="T78" fmla="*/ 403 w 1321"/>
                    <a:gd name="T79" fmla="*/ 6 h 712"/>
                    <a:gd name="T80" fmla="*/ 471 w 1321"/>
                    <a:gd name="T81" fmla="*/ 4 h 712"/>
                    <a:gd name="T82" fmla="*/ 541 w 1321"/>
                    <a:gd name="T83" fmla="*/ 0 h 712"/>
                    <a:gd name="T84" fmla="*/ 541 w 1321"/>
                    <a:gd name="T85" fmla="*/ 0 h 712"/>
                    <a:gd name="T86" fmla="*/ 615 w 1321"/>
                    <a:gd name="T87" fmla="*/ 4 h 712"/>
                    <a:gd name="T88" fmla="*/ 687 w 1321"/>
                    <a:gd name="T89" fmla="*/ 6 h 712"/>
                    <a:gd name="T90" fmla="*/ 755 w 1321"/>
                    <a:gd name="T91" fmla="*/ 14 h 712"/>
                    <a:gd name="T92" fmla="*/ 819 w 1321"/>
                    <a:gd name="T93" fmla="*/ 25 h 712"/>
                    <a:gd name="T94" fmla="*/ 877 w 1321"/>
                    <a:gd name="T95" fmla="*/ 38 h 712"/>
                    <a:gd name="T96" fmla="*/ 931 w 1321"/>
                    <a:gd name="T97" fmla="*/ 54 h 712"/>
                    <a:gd name="T98" fmla="*/ 979 w 1321"/>
                    <a:gd name="T99" fmla="*/ 71 h 712"/>
                    <a:gd name="T100" fmla="*/ 1020 w 1321"/>
                    <a:gd name="T101" fmla="*/ 91 h 712"/>
                    <a:gd name="T102" fmla="*/ 1054 w 1321"/>
                    <a:gd name="T103" fmla="*/ 112 h 712"/>
                    <a:gd name="T104" fmla="*/ 1054 w 1321"/>
                    <a:gd name="T105" fmla="*/ 11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CC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7" name="Text Box 11"/>
              <p:cNvSpPr txBox="1">
                <a:spLocks noChangeArrowheads="1"/>
              </p:cNvSpPr>
              <p:nvPr/>
            </p:nvSpPr>
            <p:spPr bwMode="gray">
              <a:xfrm>
                <a:off x="2734" y="1152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27656" name="Group 123"/>
            <p:cNvGrpSpPr>
              <a:grpSpLocks/>
            </p:cNvGrpSpPr>
            <p:nvPr/>
          </p:nvGrpSpPr>
          <p:grpSpPr bwMode="auto">
            <a:xfrm>
              <a:off x="3109666" y="3473570"/>
              <a:ext cx="381001" cy="193676"/>
              <a:chOff x="2016" y="2429"/>
              <a:chExt cx="240" cy="122"/>
            </a:xfrm>
          </p:grpSpPr>
          <p:sp>
            <p:nvSpPr>
              <p:cNvPr id="27692" name="Oval 64"/>
              <p:cNvSpPr>
                <a:spLocks noChangeArrowheads="1"/>
              </p:cNvSpPr>
              <p:nvPr/>
            </p:nvSpPr>
            <p:spPr bwMode="gray">
              <a:xfrm rot="18227093">
                <a:off x="2019" y="2466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228888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ru-RU" altLang="ru-RU" sz="1800"/>
              </a:p>
            </p:txBody>
          </p:sp>
          <p:sp>
            <p:nvSpPr>
              <p:cNvPr id="27693" name="Oval 65"/>
              <p:cNvSpPr>
                <a:spLocks noChangeArrowheads="1"/>
              </p:cNvSpPr>
              <p:nvPr/>
            </p:nvSpPr>
            <p:spPr bwMode="gray">
              <a:xfrm rot="18227093" flipH="1" flipV="1">
                <a:off x="2144" y="2424"/>
                <a:ext cx="108" cy="117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228888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ru-RU" altLang="ru-RU" sz="1800"/>
              </a:p>
            </p:txBody>
          </p:sp>
        </p:grpSp>
        <p:grpSp>
          <p:nvGrpSpPr>
            <p:cNvPr id="27657" name="Group 122"/>
            <p:cNvGrpSpPr>
              <a:grpSpLocks/>
            </p:cNvGrpSpPr>
            <p:nvPr/>
          </p:nvGrpSpPr>
          <p:grpSpPr bwMode="auto">
            <a:xfrm>
              <a:off x="2436564" y="3137000"/>
              <a:ext cx="685800" cy="685800"/>
              <a:chOff x="1592" y="2217"/>
              <a:chExt cx="432" cy="432"/>
            </a:xfrm>
          </p:grpSpPr>
          <p:grpSp>
            <p:nvGrpSpPr>
              <p:cNvPr id="27688" name="Group 70"/>
              <p:cNvGrpSpPr>
                <a:grpSpLocks/>
              </p:cNvGrpSpPr>
              <p:nvPr/>
            </p:nvGrpSpPr>
            <p:grpSpPr bwMode="auto">
              <a:xfrm>
                <a:off x="1592" y="2217"/>
                <a:ext cx="432" cy="432"/>
                <a:chOff x="1114" y="-2511"/>
                <a:chExt cx="1680" cy="1680"/>
              </a:xfrm>
            </p:grpSpPr>
            <p:sp>
              <p:nvSpPr>
                <p:cNvPr id="27690" name="Oval 71"/>
                <p:cNvSpPr>
                  <a:spLocks noChangeArrowheads="1"/>
                </p:cNvSpPr>
                <p:nvPr/>
              </p:nvSpPr>
              <p:spPr bwMode="gray">
                <a:xfrm>
                  <a:off x="1114" y="-2511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kumimoji="0" lang="ru-RU" altLang="ru-RU" sz="1800"/>
                </a:p>
              </p:txBody>
            </p:sp>
            <p:sp>
              <p:nvSpPr>
                <p:cNvPr id="27691" name="Freeform 72"/>
                <p:cNvSpPr>
                  <a:spLocks/>
                </p:cNvSpPr>
                <p:nvPr/>
              </p:nvSpPr>
              <p:spPr bwMode="gray">
                <a:xfrm>
                  <a:off x="1291" y="-2401"/>
                  <a:ext cx="1296" cy="634"/>
                </a:xfrm>
                <a:custGeom>
                  <a:avLst/>
                  <a:gdLst>
                    <a:gd name="T0" fmla="*/ 1054 w 1321"/>
                    <a:gd name="T1" fmla="*/ 112 h 712"/>
                    <a:gd name="T2" fmla="*/ 1067 w 1321"/>
                    <a:gd name="T3" fmla="*/ 124 h 712"/>
                    <a:gd name="T4" fmla="*/ 1070 w 1321"/>
                    <a:gd name="T5" fmla="*/ 134 h 712"/>
                    <a:gd name="T6" fmla="*/ 1065 w 1321"/>
                    <a:gd name="T7" fmla="*/ 144 h 712"/>
                    <a:gd name="T8" fmla="*/ 1052 w 1321"/>
                    <a:gd name="T9" fmla="*/ 152 h 712"/>
                    <a:gd name="T10" fmla="*/ 1031 w 1321"/>
                    <a:gd name="T11" fmla="*/ 162 h 712"/>
                    <a:gd name="T12" fmla="*/ 1004 w 1321"/>
                    <a:gd name="T13" fmla="*/ 169 h 712"/>
                    <a:gd name="T14" fmla="*/ 969 w 1321"/>
                    <a:gd name="T15" fmla="*/ 175 h 712"/>
                    <a:gd name="T16" fmla="*/ 930 w 1321"/>
                    <a:gd name="T17" fmla="*/ 182 h 712"/>
                    <a:gd name="T18" fmla="*/ 885 w 1321"/>
                    <a:gd name="T19" fmla="*/ 186 h 712"/>
                    <a:gd name="T20" fmla="*/ 836 w 1321"/>
                    <a:gd name="T21" fmla="*/ 191 h 712"/>
                    <a:gd name="T22" fmla="*/ 784 w 1321"/>
                    <a:gd name="T23" fmla="*/ 192 h 712"/>
                    <a:gd name="T24" fmla="*/ 726 w 1321"/>
                    <a:gd name="T25" fmla="*/ 197 h 712"/>
                    <a:gd name="T26" fmla="*/ 668 w 1321"/>
                    <a:gd name="T27" fmla="*/ 198 h 712"/>
                    <a:gd name="T28" fmla="*/ 645 w 1321"/>
                    <a:gd name="T29" fmla="*/ 199 h 712"/>
                    <a:gd name="T30" fmla="*/ 386 w 1321"/>
                    <a:gd name="T31" fmla="*/ 199 h 712"/>
                    <a:gd name="T32" fmla="*/ 382 w 1321"/>
                    <a:gd name="T33" fmla="*/ 199 h 712"/>
                    <a:gd name="T34" fmla="*/ 331 w 1321"/>
                    <a:gd name="T35" fmla="*/ 198 h 712"/>
                    <a:gd name="T36" fmla="*/ 282 w 1321"/>
                    <a:gd name="T37" fmla="*/ 197 h 712"/>
                    <a:gd name="T38" fmla="*/ 235 w 1321"/>
                    <a:gd name="T39" fmla="*/ 194 h 712"/>
                    <a:gd name="T40" fmla="*/ 191 w 1321"/>
                    <a:gd name="T41" fmla="*/ 191 h 712"/>
                    <a:gd name="T42" fmla="*/ 152 w 1321"/>
                    <a:gd name="T43" fmla="*/ 189 h 712"/>
                    <a:gd name="T44" fmla="*/ 116 w 1321"/>
                    <a:gd name="T45" fmla="*/ 184 h 712"/>
                    <a:gd name="T46" fmla="*/ 80 w 1321"/>
                    <a:gd name="T47" fmla="*/ 181 h 712"/>
                    <a:gd name="T48" fmla="*/ 56 w 1321"/>
                    <a:gd name="T49" fmla="*/ 176 h 712"/>
                    <a:gd name="T50" fmla="*/ 28 w 1321"/>
                    <a:gd name="T51" fmla="*/ 170 h 712"/>
                    <a:gd name="T52" fmla="*/ 18 w 1321"/>
                    <a:gd name="T53" fmla="*/ 163 h 712"/>
                    <a:gd name="T54" fmla="*/ 6 w 1321"/>
                    <a:gd name="T55" fmla="*/ 155 h 712"/>
                    <a:gd name="T56" fmla="*/ 0 w 1321"/>
                    <a:gd name="T57" fmla="*/ 146 h 712"/>
                    <a:gd name="T58" fmla="*/ 0 w 1321"/>
                    <a:gd name="T59" fmla="*/ 145 h 712"/>
                    <a:gd name="T60" fmla="*/ 4 w 1321"/>
                    <a:gd name="T61" fmla="*/ 134 h 712"/>
                    <a:gd name="T62" fmla="*/ 16 w 1321"/>
                    <a:gd name="T63" fmla="*/ 125 h 712"/>
                    <a:gd name="T64" fmla="*/ 40 w 1321"/>
                    <a:gd name="T65" fmla="*/ 103 h 712"/>
                    <a:gd name="T66" fmla="*/ 75 w 1321"/>
                    <a:gd name="T67" fmla="*/ 83 h 712"/>
                    <a:gd name="T68" fmla="*/ 120 w 1321"/>
                    <a:gd name="T69" fmla="*/ 66 h 712"/>
                    <a:gd name="T70" fmla="*/ 166 w 1321"/>
                    <a:gd name="T71" fmla="*/ 48 h 712"/>
                    <a:gd name="T72" fmla="*/ 219 w 1321"/>
                    <a:gd name="T73" fmla="*/ 34 h 712"/>
                    <a:gd name="T74" fmla="*/ 277 w 1321"/>
                    <a:gd name="T75" fmla="*/ 23 h 712"/>
                    <a:gd name="T76" fmla="*/ 336 w 1321"/>
                    <a:gd name="T77" fmla="*/ 12 h 712"/>
                    <a:gd name="T78" fmla="*/ 403 w 1321"/>
                    <a:gd name="T79" fmla="*/ 6 h 712"/>
                    <a:gd name="T80" fmla="*/ 471 w 1321"/>
                    <a:gd name="T81" fmla="*/ 4 h 712"/>
                    <a:gd name="T82" fmla="*/ 541 w 1321"/>
                    <a:gd name="T83" fmla="*/ 0 h 712"/>
                    <a:gd name="T84" fmla="*/ 541 w 1321"/>
                    <a:gd name="T85" fmla="*/ 0 h 712"/>
                    <a:gd name="T86" fmla="*/ 615 w 1321"/>
                    <a:gd name="T87" fmla="*/ 4 h 712"/>
                    <a:gd name="T88" fmla="*/ 687 w 1321"/>
                    <a:gd name="T89" fmla="*/ 6 h 712"/>
                    <a:gd name="T90" fmla="*/ 755 w 1321"/>
                    <a:gd name="T91" fmla="*/ 14 h 712"/>
                    <a:gd name="T92" fmla="*/ 819 w 1321"/>
                    <a:gd name="T93" fmla="*/ 25 h 712"/>
                    <a:gd name="T94" fmla="*/ 877 w 1321"/>
                    <a:gd name="T95" fmla="*/ 38 h 712"/>
                    <a:gd name="T96" fmla="*/ 931 w 1321"/>
                    <a:gd name="T97" fmla="*/ 54 h 712"/>
                    <a:gd name="T98" fmla="*/ 979 w 1321"/>
                    <a:gd name="T99" fmla="*/ 71 h 712"/>
                    <a:gd name="T100" fmla="*/ 1020 w 1321"/>
                    <a:gd name="T101" fmla="*/ 91 h 712"/>
                    <a:gd name="T102" fmla="*/ 1054 w 1321"/>
                    <a:gd name="T103" fmla="*/ 112 h 712"/>
                    <a:gd name="T104" fmla="*/ 1054 w 1321"/>
                    <a:gd name="T105" fmla="*/ 11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5" name="Text Box 73"/>
              <p:cNvSpPr txBox="1">
                <a:spLocks noChangeArrowheads="1"/>
              </p:cNvSpPr>
              <p:nvPr/>
            </p:nvSpPr>
            <p:spPr bwMode="gray">
              <a:xfrm>
                <a:off x="1689" y="2349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27658" name="Group 126"/>
            <p:cNvGrpSpPr>
              <a:grpSpLocks/>
            </p:cNvGrpSpPr>
            <p:nvPr/>
          </p:nvGrpSpPr>
          <p:grpSpPr bwMode="auto">
            <a:xfrm>
              <a:off x="6162427" y="2741712"/>
              <a:ext cx="681037" cy="693738"/>
              <a:chOff x="3938" y="1968"/>
              <a:chExt cx="430" cy="437"/>
            </a:xfrm>
          </p:grpSpPr>
          <p:grpSp>
            <p:nvGrpSpPr>
              <p:cNvPr id="27684" name="Group 75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27686" name="Oval 76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214467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kumimoji="0" lang="ru-RU" altLang="ru-RU" sz="1800"/>
                </a:p>
              </p:txBody>
            </p:sp>
            <p:sp>
              <p:nvSpPr>
                <p:cNvPr id="27687" name="Freeform 77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54 w 1321"/>
                    <a:gd name="T1" fmla="*/ 112 h 712"/>
                    <a:gd name="T2" fmla="*/ 1067 w 1321"/>
                    <a:gd name="T3" fmla="*/ 124 h 712"/>
                    <a:gd name="T4" fmla="*/ 1070 w 1321"/>
                    <a:gd name="T5" fmla="*/ 134 h 712"/>
                    <a:gd name="T6" fmla="*/ 1065 w 1321"/>
                    <a:gd name="T7" fmla="*/ 144 h 712"/>
                    <a:gd name="T8" fmla="*/ 1052 w 1321"/>
                    <a:gd name="T9" fmla="*/ 152 h 712"/>
                    <a:gd name="T10" fmla="*/ 1031 w 1321"/>
                    <a:gd name="T11" fmla="*/ 162 h 712"/>
                    <a:gd name="T12" fmla="*/ 1004 w 1321"/>
                    <a:gd name="T13" fmla="*/ 169 h 712"/>
                    <a:gd name="T14" fmla="*/ 969 w 1321"/>
                    <a:gd name="T15" fmla="*/ 175 h 712"/>
                    <a:gd name="T16" fmla="*/ 930 w 1321"/>
                    <a:gd name="T17" fmla="*/ 182 h 712"/>
                    <a:gd name="T18" fmla="*/ 885 w 1321"/>
                    <a:gd name="T19" fmla="*/ 186 h 712"/>
                    <a:gd name="T20" fmla="*/ 836 w 1321"/>
                    <a:gd name="T21" fmla="*/ 191 h 712"/>
                    <a:gd name="T22" fmla="*/ 784 w 1321"/>
                    <a:gd name="T23" fmla="*/ 192 h 712"/>
                    <a:gd name="T24" fmla="*/ 726 w 1321"/>
                    <a:gd name="T25" fmla="*/ 197 h 712"/>
                    <a:gd name="T26" fmla="*/ 668 w 1321"/>
                    <a:gd name="T27" fmla="*/ 198 h 712"/>
                    <a:gd name="T28" fmla="*/ 645 w 1321"/>
                    <a:gd name="T29" fmla="*/ 199 h 712"/>
                    <a:gd name="T30" fmla="*/ 386 w 1321"/>
                    <a:gd name="T31" fmla="*/ 199 h 712"/>
                    <a:gd name="T32" fmla="*/ 382 w 1321"/>
                    <a:gd name="T33" fmla="*/ 199 h 712"/>
                    <a:gd name="T34" fmla="*/ 331 w 1321"/>
                    <a:gd name="T35" fmla="*/ 198 h 712"/>
                    <a:gd name="T36" fmla="*/ 282 w 1321"/>
                    <a:gd name="T37" fmla="*/ 197 h 712"/>
                    <a:gd name="T38" fmla="*/ 235 w 1321"/>
                    <a:gd name="T39" fmla="*/ 194 h 712"/>
                    <a:gd name="T40" fmla="*/ 191 w 1321"/>
                    <a:gd name="T41" fmla="*/ 191 h 712"/>
                    <a:gd name="T42" fmla="*/ 152 w 1321"/>
                    <a:gd name="T43" fmla="*/ 189 h 712"/>
                    <a:gd name="T44" fmla="*/ 116 w 1321"/>
                    <a:gd name="T45" fmla="*/ 184 h 712"/>
                    <a:gd name="T46" fmla="*/ 80 w 1321"/>
                    <a:gd name="T47" fmla="*/ 181 h 712"/>
                    <a:gd name="T48" fmla="*/ 56 w 1321"/>
                    <a:gd name="T49" fmla="*/ 176 h 712"/>
                    <a:gd name="T50" fmla="*/ 28 w 1321"/>
                    <a:gd name="T51" fmla="*/ 170 h 712"/>
                    <a:gd name="T52" fmla="*/ 18 w 1321"/>
                    <a:gd name="T53" fmla="*/ 163 h 712"/>
                    <a:gd name="T54" fmla="*/ 6 w 1321"/>
                    <a:gd name="T55" fmla="*/ 155 h 712"/>
                    <a:gd name="T56" fmla="*/ 0 w 1321"/>
                    <a:gd name="T57" fmla="*/ 146 h 712"/>
                    <a:gd name="T58" fmla="*/ 0 w 1321"/>
                    <a:gd name="T59" fmla="*/ 145 h 712"/>
                    <a:gd name="T60" fmla="*/ 4 w 1321"/>
                    <a:gd name="T61" fmla="*/ 134 h 712"/>
                    <a:gd name="T62" fmla="*/ 16 w 1321"/>
                    <a:gd name="T63" fmla="*/ 125 h 712"/>
                    <a:gd name="T64" fmla="*/ 40 w 1321"/>
                    <a:gd name="T65" fmla="*/ 103 h 712"/>
                    <a:gd name="T66" fmla="*/ 75 w 1321"/>
                    <a:gd name="T67" fmla="*/ 83 h 712"/>
                    <a:gd name="T68" fmla="*/ 120 w 1321"/>
                    <a:gd name="T69" fmla="*/ 66 h 712"/>
                    <a:gd name="T70" fmla="*/ 166 w 1321"/>
                    <a:gd name="T71" fmla="*/ 48 h 712"/>
                    <a:gd name="T72" fmla="*/ 219 w 1321"/>
                    <a:gd name="T73" fmla="*/ 34 h 712"/>
                    <a:gd name="T74" fmla="*/ 277 w 1321"/>
                    <a:gd name="T75" fmla="*/ 23 h 712"/>
                    <a:gd name="T76" fmla="*/ 336 w 1321"/>
                    <a:gd name="T77" fmla="*/ 12 h 712"/>
                    <a:gd name="T78" fmla="*/ 403 w 1321"/>
                    <a:gd name="T79" fmla="*/ 6 h 712"/>
                    <a:gd name="T80" fmla="*/ 471 w 1321"/>
                    <a:gd name="T81" fmla="*/ 4 h 712"/>
                    <a:gd name="T82" fmla="*/ 541 w 1321"/>
                    <a:gd name="T83" fmla="*/ 0 h 712"/>
                    <a:gd name="T84" fmla="*/ 541 w 1321"/>
                    <a:gd name="T85" fmla="*/ 0 h 712"/>
                    <a:gd name="T86" fmla="*/ 615 w 1321"/>
                    <a:gd name="T87" fmla="*/ 4 h 712"/>
                    <a:gd name="T88" fmla="*/ 687 w 1321"/>
                    <a:gd name="T89" fmla="*/ 6 h 712"/>
                    <a:gd name="T90" fmla="*/ 755 w 1321"/>
                    <a:gd name="T91" fmla="*/ 14 h 712"/>
                    <a:gd name="T92" fmla="*/ 819 w 1321"/>
                    <a:gd name="T93" fmla="*/ 25 h 712"/>
                    <a:gd name="T94" fmla="*/ 877 w 1321"/>
                    <a:gd name="T95" fmla="*/ 38 h 712"/>
                    <a:gd name="T96" fmla="*/ 931 w 1321"/>
                    <a:gd name="T97" fmla="*/ 54 h 712"/>
                    <a:gd name="T98" fmla="*/ 979 w 1321"/>
                    <a:gd name="T99" fmla="*/ 71 h 712"/>
                    <a:gd name="T100" fmla="*/ 1020 w 1321"/>
                    <a:gd name="T101" fmla="*/ 91 h 712"/>
                    <a:gd name="T102" fmla="*/ 1054 w 1321"/>
                    <a:gd name="T103" fmla="*/ 112 h 712"/>
                    <a:gd name="T104" fmla="*/ 1054 w 1321"/>
                    <a:gd name="T105" fmla="*/ 11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0" name="Text Box 78"/>
              <p:cNvSpPr txBox="1">
                <a:spLocks noChangeArrowheads="1"/>
              </p:cNvSpPr>
              <p:nvPr/>
            </p:nvSpPr>
            <p:spPr bwMode="gray">
              <a:xfrm>
                <a:off x="4020" y="2028"/>
                <a:ext cx="11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27659" name="Group 125"/>
            <p:cNvGrpSpPr>
              <a:grpSpLocks/>
            </p:cNvGrpSpPr>
            <p:nvPr/>
          </p:nvGrpSpPr>
          <p:grpSpPr bwMode="auto">
            <a:xfrm>
              <a:off x="5548064" y="4918175"/>
              <a:ext cx="654050" cy="622300"/>
              <a:chOff x="3552" y="3339"/>
              <a:chExt cx="412" cy="392"/>
            </a:xfrm>
          </p:grpSpPr>
          <p:grpSp>
            <p:nvGrpSpPr>
              <p:cNvPr id="27680" name="Group 80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27682" name="Oval 8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462E74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kumimoji="0" lang="ru-RU" altLang="ru-RU" sz="1800"/>
                </a:p>
              </p:txBody>
            </p:sp>
            <p:sp>
              <p:nvSpPr>
                <p:cNvPr id="27683" name="Freeform 8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54 w 1321"/>
                    <a:gd name="T1" fmla="*/ 112 h 712"/>
                    <a:gd name="T2" fmla="*/ 1067 w 1321"/>
                    <a:gd name="T3" fmla="*/ 124 h 712"/>
                    <a:gd name="T4" fmla="*/ 1070 w 1321"/>
                    <a:gd name="T5" fmla="*/ 134 h 712"/>
                    <a:gd name="T6" fmla="*/ 1065 w 1321"/>
                    <a:gd name="T7" fmla="*/ 144 h 712"/>
                    <a:gd name="T8" fmla="*/ 1052 w 1321"/>
                    <a:gd name="T9" fmla="*/ 152 h 712"/>
                    <a:gd name="T10" fmla="*/ 1031 w 1321"/>
                    <a:gd name="T11" fmla="*/ 162 h 712"/>
                    <a:gd name="T12" fmla="*/ 1004 w 1321"/>
                    <a:gd name="T13" fmla="*/ 169 h 712"/>
                    <a:gd name="T14" fmla="*/ 969 w 1321"/>
                    <a:gd name="T15" fmla="*/ 175 h 712"/>
                    <a:gd name="T16" fmla="*/ 930 w 1321"/>
                    <a:gd name="T17" fmla="*/ 182 h 712"/>
                    <a:gd name="T18" fmla="*/ 885 w 1321"/>
                    <a:gd name="T19" fmla="*/ 186 h 712"/>
                    <a:gd name="T20" fmla="*/ 836 w 1321"/>
                    <a:gd name="T21" fmla="*/ 191 h 712"/>
                    <a:gd name="T22" fmla="*/ 784 w 1321"/>
                    <a:gd name="T23" fmla="*/ 192 h 712"/>
                    <a:gd name="T24" fmla="*/ 726 w 1321"/>
                    <a:gd name="T25" fmla="*/ 197 h 712"/>
                    <a:gd name="T26" fmla="*/ 668 w 1321"/>
                    <a:gd name="T27" fmla="*/ 198 h 712"/>
                    <a:gd name="T28" fmla="*/ 645 w 1321"/>
                    <a:gd name="T29" fmla="*/ 199 h 712"/>
                    <a:gd name="T30" fmla="*/ 386 w 1321"/>
                    <a:gd name="T31" fmla="*/ 199 h 712"/>
                    <a:gd name="T32" fmla="*/ 382 w 1321"/>
                    <a:gd name="T33" fmla="*/ 199 h 712"/>
                    <a:gd name="T34" fmla="*/ 331 w 1321"/>
                    <a:gd name="T35" fmla="*/ 198 h 712"/>
                    <a:gd name="T36" fmla="*/ 282 w 1321"/>
                    <a:gd name="T37" fmla="*/ 197 h 712"/>
                    <a:gd name="T38" fmla="*/ 235 w 1321"/>
                    <a:gd name="T39" fmla="*/ 194 h 712"/>
                    <a:gd name="T40" fmla="*/ 191 w 1321"/>
                    <a:gd name="T41" fmla="*/ 191 h 712"/>
                    <a:gd name="T42" fmla="*/ 152 w 1321"/>
                    <a:gd name="T43" fmla="*/ 189 h 712"/>
                    <a:gd name="T44" fmla="*/ 116 w 1321"/>
                    <a:gd name="T45" fmla="*/ 184 h 712"/>
                    <a:gd name="T46" fmla="*/ 80 w 1321"/>
                    <a:gd name="T47" fmla="*/ 181 h 712"/>
                    <a:gd name="T48" fmla="*/ 56 w 1321"/>
                    <a:gd name="T49" fmla="*/ 176 h 712"/>
                    <a:gd name="T50" fmla="*/ 28 w 1321"/>
                    <a:gd name="T51" fmla="*/ 170 h 712"/>
                    <a:gd name="T52" fmla="*/ 18 w 1321"/>
                    <a:gd name="T53" fmla="*/ 163 h 712"/>
                    <a:gd name="T54" fmla="*/ 6 w 1321"/>
                    <a:gd name="T55" fmla="*/ 155 h 712"/>
                    <a:gd name="T56" fmla="*/ 0 w 1321"/>
                    <a:gd name="T57" fmla="*/ 146 h 712"/>
                    <a:gd name="T58" fmla="*/ 0 w 1321"/>
                    <a:gd name="T59" fmla="*/ 145 h 712"/>
                    <a:gd name="T60" fmla="*/ 4 w 1321"/>
                    <a:gd name="T61" fmla="*/ 134 h 712"/>
                    <a:gd name="T62" fmla="*/ 16 w 1321"/>
                    <a:gd name="T63" fmla="*/ 125 h 712"/>
                    <a:gd name="T64" fmla="*/ 40 w 1321"/>
                    <a:gd name="T65" fmla="*/ 103 h 712"/>
                    <a:gd name="T66" fmla="*/ 75 w 1321"/>
                    <a:gd name="T67" fmla="*/ 83 h 712"/>
                    <a:gd name="T68" fmla="*/ 120 w 1321"/>
                    <a:gd name="T69" fmla="*/ 66 h 712"/>
                    <a:gd name="T70" fmla="*/ 166 w 1321"/>
                    <a:gd name="T71" fmla="*/ 48 h 712"/>
                    <a:gd name="T72" fmla="*/ 219 w 1321"/>
                    <a:gd name="T73" fmla="*/ 34 h 712"/>
                    <a:gd name="T74" fmla="*/ 277 w 1321"/>
                    <a:gd name="T75" fmla="*/ 23 h 712"/>
                    <a:gd name="T76" fmla="*/ 336 w 1321"/>
                    <a:gd name="T77" fmla="*/ 12 h 712"/>
                    <a:gd name="T78" fmla="*/ 403 w 1321"/>
                    <a:gd name="T79" fmla="*/ 6 h 712"/>
                    <a:gd name="T80" fmla="*/ 471 w 1321"/>
                    <a:gd name="T81" fmla="*/ 4 h 712"/>
                    <a:gd name="T82" fmla="*/ 541 w 1321"/>
                    <a:gd name="T83" fmla="*/ 0 h 712"/>
                    <a:gd name="T84" fmla="*/ 541 w 1321"/>
                    <a:gd name="T85" fmla="*/ 0 h 712"/>
                    <a:gd name="T86" fmla="*/ 615 w 1321"/>
                    <a:gd name="T87" fmla="*/ 4 h 712"/>
                    <a:gd name="T88" fmla="*/ 687 w 1321"/>
                    <a:gd name="T89" fmla="*/ 6 h 712"/>
                    <a:gd name="T90" fmla="*/ 755 w 1321"/>
                    <a:gd name="T91" fmla="*/ 14 h 712"/>
                    <a:gd name="T92" fmla="*/ 819 w 1321"/>
                    <a:gd name="T93" fmla="*/ 25 h 712"/>
                    <a:gd name="T94" fmla="*/ 877 w 1321"/>
                    <a:gd name="T95" fmla="*/ 38 h 712"/>
                    <a:gd name="T96" fmla="*/ 931 w 1321"/>
                    <a:gd name="T97" fmla="*/ 54 h 712"/>
                    <a:gd name="T98" fmla="*/ 979 w 1321"/>
                    <a:gd name="T99" fmla="*/ 71 h 712"/>
                    <a:gd name="T100" fmla="*/ 1020 w 1321"/>
                    <a:gd name="T101" fmla="*/ 91 h 712"/>
                    <a:gd name="T102" fmla="*/ 1054 w 1321"/>
                    <a:gd name="T103" fmla="*/ 112 h 712"/>
                    <a:gd name="T104" fmla="*/ 1054 w 1321"/>
                    <a:gd name="T105" fmla="*/ 11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5" name="Text Box 83"/>
              <p:cNvSpPr txBox="1">
                <a:spLocks noChangeArrowheads="1"/>
              </p:cNvSpPr>
              <p:nvPr/>
            </p:nvSpPr>
            <p:spPr bwMode="gray">
              <a:xfrm>
                <a:off x="3641" y="3360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7661" name="Oval 95"/>
            <p:cNvSpPr>
              <a:spLocks noChangeArrowheads="1"/>
            </p:cNvSpPr>
            <p:nvPr/>
          </p:nvSpPr>
          <p:spPr bwMode="gray">
            <a:xfrm rot="-3372907">
              <a:off x="5475833" y="4795143"/>
              <a:ext cx="130175" cy="13811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6644A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/>
            </a:p>
          </p:txBody>
        </p:sp>
        <p:sp>
          <p:nvSpPr>
            <p:cNvPr id="27662" name="Oval 96"/>
            <p:cNvSpPr>
              <a:spLocks noChangeArrowheads="1"/>
            </p:cNvSpPr>
            <p:nvPr/>
          </p:nvSpPr>
          <p:spPr bwMode="gray">
            <a:xfrm rot="-3372907">
              <a:off x="5323433" y="4642743"/>
              <a:ext cx="130175" cy="13811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6644A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/>
            </a:p>
          </p:txBody>
        </p:sp>
        <p:grpSp>
          <p:nvGrpSpPr>
            <p:cNvPr id="27664" name="Group 124"/>
            <p:cNvGrpSpPr>
              <a:grpSpLocks/>
            </p:cNvGrpSpPr>
            <p:nvPr/>
          </p:nvGrpSpPr>
          <p:grpSpPr bwMode="auto">
            <a:xfrm>
              <a:off x="4405064" y="2176562"/>
              <a:ext cx="138113" cy="412750"/>
              <a:chOff x="2832" y="1612"/>
              <a:chExt cx="87" cy="260"/>
            </a:xfrm>
          </p:grpSpPr>
          <p:sp>
            <p:nvSpPr>
              <p:cNvPr id="27672" name="Oval 102"/>
              <p:cNvSpPr>
                <a:spLocks noChangeArrowheads="1"/>
              </p:cNvSpPr>
              <p:nvPr/>
            </p:nvSpPr>
            <p:spPr bwMode="gray">
              <a:xfrm rot="-3372907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AA88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ru-RU" altLang="ru-RU" sz="1800"/>
              </a:p>
            </p:txBody>
          </p:sp>
          <p:sp>
            <p:nvSpPr>
              <p:cNvPr id="27673" name="Oval 103"/>
              <p:cNvSpPr>
                <a:spLocks noChangeArrowheads="1"/>
              </p:cNvSpPr>
              <p:nvPr/>
            </p:nvSpPr>
            <p:spPr bwMode="gray">
              <a:xfrm rot="-3372907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AA88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ru-RU" altLang="ru-RU" sz="1800"/>
              </a:p>
            </p:txBody>
          </p:sp>
        </p:grpSp>
        <p:sp>
          <p:nvSpPr>
            <p:cNvPr id="27665" name="Oval 104"/>
            <p:cNvSpPr>
              <a:spLocks noChangeArrowheads="1"/>
            </p:cNvSpPr>
            <p:nvPr/>
          </p:nvSpPr>
          <p:spPr bwMode="gray">
            <a:xfrm rot="-3372907">
              <a:off x="5875883" y="3223518"/>
              <a:ext cx="130175" cy="138113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66A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/>
            </a:p>
          </p:txBody>
        </p:sp>
        <p:sp>
          <p:nvSpPr>
            <p:cNvPr id="27666" name="Oval 105"/>
            <p:cNvSpPr>
              <a:spLocks noChangeArrowheads="1"/>
            </p:cNvSpPr>
            <p:nvPr/>
          </p:nvSpPr>
          <p:spPr bwMode="gray">
            <a:xfrm rot="-3372907">
              <a:off x="5628233" y="3347343"/>
              <a:ext cx="130175" cy="138113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66A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/>
            </a:p>
          </p:txBody>
        </p:sp>
        <p:sp>
          <p:nvSpPr>
            <p:cNvPr id="27668" name="Text Box 117"/>
            <p:cNvSpPr txBox="1">
              <a:spLocks noChangeArrowheads="1"/>
            </p:cNvSpPr>
            <p:nvPr/>
          </p:nvSpPr>
          <p:spPr bwMode="auto">
            <a:xfrm>
              <a:off x="3285187" y="848599"/>
              <a:ext cx="22962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800" b="1">
                  <a:latin typeface="Arial" panose="020B0604020202020204" pitchFamily="34" charset="0"/>
                </a:rPr>
                <a:t>Учитель-логопед</a:t>
              </a:r>
              <a:endParaRPr kumimoji="0" lang="en-US" altLang="ru-RU" sz="1800" b="1">
                <a:latin typeface="Arial" panose="020B0604020202020204" pitchFamily="34" charset="0"/>
              </a:endParaRPr>
            </a:p>
          </p:txBody>
        </p:sp>
        <p:sp>
          <p:nvSpPr>
            <p:cNvPr id="27669" name="Text Box 118"/>
            <p:cNvSpPr txBox="1">
              <a:spLocks noChangeArrowheads="1"/>
            </p:cNvSpPr>
            <p:nvPr/>
          </p:nvSpPr>
          <p:spPr bwMode="auto">
            <a:xfrm>
              <a:off x="7005736" y="2908400"/>
              <a:ext cx="20307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800" b="1">
                  <a:latin typeface="Arial" panose="020B0604020202020204" pitchFamily="34" charset="0"/>
                </a:rPr>
                <a:t>Учитель/</a:t>
              </a:r>
              <a:br>
                <a:rPr kumimoji="0" lang="ru-RU" altLang="ru-RU" sz="1800" b="1">
                  <a:latin typeface="Arial" panose="020B0604020202020204" pitchFamily="34" charset="0"/>
                </a:rPr>
              </a:br>
              <a:r>
                <a:rPr kumimoji="0" lang="ru-RU" altLang="ru-RU" sz="1800" b="1">
                  <a:latin typeface="Arial" panose="020B0604020202020204" pitchFamily="34" charset="0"/>
                </a:rPr>
                <a:t>Воспитатель</a:t>
              </a:r>
              <a:endParaRPr kumimoji="0" lang="en-US" altLang="ru-RU" sz="1800" b="1">
                <a:latin typeface="Arial" panose="020B0604020202020204" pitchFamily="34" charset="0"/>
              </a:endParaRPr>
            </a:p>
          </p:txBody>
        </p:sp>
        <p:sp>
          <p:nvSpPr>
            <p:cNvPr id="27670" name="Text Box 119"/>
            <p:cNvSpPr txBox="1">
              <a:spLocks noChangeArrowheads="1"/>
            </p:cNvSpPr>
            <p:nvPr/>
          </p:nvSpPr>
          <p:spPr bwMode="auto">
            <a:xfrm>
              <a:off x="854109" y="3138019"/>
              <a:ext cx="182049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800" b="1" dirty="0">
                  <a:latin typeface="Arial" panose="020B0604020202020204" pitchFamily="34" charset="0"/>
                </a:rPr>
                <a:t>Социальный педагог</a:t>
              </a:r>
              <a:endParaRPr kumimoji="0" lang="en-US" altLang="ru-RU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7671" name="Text Box 120"/>
            <p:cNvSpPr txBox="1">
              <a:spLocks noChangeArrowheads="1"/>
            </p:cNvSpPr>
            <p:nvPr/>
          </p:nvSpPr>
          <p:spPr bwMode="auto">
            <a:xfrm>
              <a:off x="6660232" y="5157192"/>
              <a:ext cx="14976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800" b="1">
                  <a:latin typeface="Arial" panose="020B0604020202020204" pitchFamily="34" charset="0"/>
                </a:rPr>
                <a:t>Педагог-психолог</a:t>
              </a:r>
              <a:endParaRPr kumimoji="0" lang="en-US" altLang="ru-RU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338A9EBC-7532-4225-9663-F50BBF460A7D}"/>
              </a:ext>
            </a:extLst>
          </p:cNvPr>
          <p:cNvSpPr/>
          <p:nvPr/>
        </p:nvSpPr>
        <p:spPr>
          <a:xfrm>
            <a:off x="1" y="6622903"/>
            <a:ext cx="12191999" cy="224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621E366A-1917-4B57-A7AF-FE781D61D52A}"/>
              </a:ext>
            </a:extLst>
          </p:cNvPr>
          <p:cNvSpPr/>
          <p:nvPr/>
        </p:nvSpPr>
        <p:spPr>
          <a:xfrm>
            <a:off x="27371" y="8030"/>
            <a:ext cx="12164629" cy="1044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3912AFF-231A-4157-BEDD-B04B4737070B}"/>
              </a:ext>
            </a:extLst>
          </p:cNvPr>
          <p:cNvSpPr/>
          <p:nvPr/>
        </p:nvSpPr>
        <p:spPr>
          <a:xfrm>
            <a:off x="50800" y="452999"/>
            <a:ext cx="12090399" cy="12473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Oval 76"/>
          <p:cNvSpPr>
            <a:spLocks noChangeArrowheads="1"/>
          </p:cNvSpPr>
          <p:nvPr/>
        </p:nvSpPr>
        <p:spPr bwMode="gray">
          <a:xfrm>
            <a:off x="3836421" y="4674726"/>
            <a:ext cx="681119" cy="693594"/>
          </a:xfrm>
          <a:prstGeom prst="ellipse">
            <a:avLst/>
          </a:prstGeom>
          <a:gradFill rotWithShape="1">
            <a:gsLst>
              <a:gs pos="0">
                <a:srgbClr val="4996E3"/>
              </a:gs>
              <a:gs pos="100000">
                <a:srgbClr val="214467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/>
          </a:p>
        </p:txBody>
      </p:sp>
      <p:sp>
        <p:nvSpPr>
          <p:cNvPr id="89" name="Text Box 119"/>
          <p:cNvSpPr txBox="1">
            <a:spLocks noChangeArrowheads="1"/>
          </p:cNvSpPr>
          <p:nvPr/>
        </p:nvSpPr>
        <p:spPr bwMode="auto">
          <a:xfrm>
            <a:off x="2155085" y="5160892"/>
            <a:ext cx="18207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800" b="1" dirty="0" smtClean="0">
                <a:latin typeface="Arial" panose="020B0604020202020204" pitchFamily="34" charset="0"/>
              </a:rPr>
              <a:t>Учитель -дефектолог</a:t>
            </a:r>
            <a:endParaRPr kumimoji="0" lang="en-US" altLang="ru-RU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6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Заголовок 6"/>
          <p:cNvSpPr>
            <a:spLocks noGrp="1"/>
          </p:cNvSpPr>
          <p:nvPr>
            <p:ph type="title"/>
          </p:nvPr>
        </p:nvSpPr>
        <p:spPr>
          <a:xfrm>
            <a:off x="1919289" y="115889"/>
            <a:ext cx="8353425" cy="4333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сихолого-педагогический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консилиум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12469" y="1196480"/>
            <a:ext cx="2919411" cy="550371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dirty="0"/>
              <a:t>Что с ним не так?</a:t>
            </a:r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r>
              <a:rPr lang="ru-RU" sz="2400" dirty="0"/>
              <a:t>Почему он такой?</a:t>
            </a:r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r>
              <a:rPr lang="ru-RU" sz="2400" dirty="0"/>
              <a:t>Что учитывать и на что опираться?</a:t>
            </a:r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r>
              <a:rPr lang="ru-RU" sz="2400" dirty="0"/>
              <a:t>Что с этим делать?</a:t>
            </a:r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r>
              <a:rPr lang="ru-RU" sz="2400" dirty="0"/>
              <a:t>Как ему помочь?</a:t>
            </a:r>
          </a:p>
          <a:p>
            <a:pPr>
              <a:buFont typeface="Arial" charset="0"/>
              <a:buChar char="•"/>
              <a:defRPr/>
            </a:pPr>
            <a:endParaRPr lang="ru-RU" sz="2400" dirty="0"/>
          </a:p>
          <a:p>
            <a:pPr>
              <a:buFont typeface="Arial" charset="0"/>
              <a:buChar char="•"/>
              <a:defRPr/>
            </a:pPr>
            <a:endParaRPr lang="ru-RU" sz="2400" dirty="0"/>
          </a:p>
        </p:txBody>
      </p:sp>
      <p:sp>
        <p:nvSpPr>
          <p:cNvPr id="177156" name="Текст 8"/>
          <p:cNvSpPr>
            <a:spLocks noGrp="1"/>
          </p:cNvSpPr>
          <p:nvPr>
            <p:ph type="body" sz="half" idx="2"/>
          </p:nvPr>
        </p:nvSpPr>
        <p:spPr>
          <a:xfrm>
            <a:off x="518161" y="981075"/>
            <a:ext cx="6082666" cy="5145088"/>
          </a:xfrm>
        </p:spPr>
        <p:txBody>
          <a:bodyPr>
            <a:noAutofit/>
          </a:bodyPr>
          <a:lstStyle/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объективную оценку состояния ребенка, независимое экспертное мнение специалистов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всесторонний анализ развития ребенка: трудности, нарушения, ресурсы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определить слабые и сильные стороны ребенка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объем и направления коррекционно-педагогической и психолого-педагогической помощи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рекомендовать индивидуально-ориентированные приемы работы с ребенком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6914199" y="1199739"/>
            <a:ext cx="792162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888163" y="2229307"/>
            <a:ext cx="792162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888163" y="3326110"/>
            <a:ext cx="792162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888163" y="4305979"/>
            <a:ext cx="79216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6888163" y="5543403"/>
            <a:ext cx="792162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713C06A-26EC-41D8-BF80-3129518454D3}"/>
              </a:ext>
            </a:extLst>
          </p:cNvPr>
          <p:cNvSpPr/>
          <p:nvPr/>
        </p:nvSpPr>
        <p:spPr>
          <a:xfrm>
            <a:off x="1" y="6622903"/>
            <a:ext cx="12191999" cy="2242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2B440CF-2EF7-4D5A-ABD5-B3040D021DF3}"/>
              </a:ext>
            </a:extLst>
          </p:cNvPr>
          <p:cNvSpPr/>
          <p:nvPr/>
        </p:nvSpPr>
        <p:spPr>
          <a:xfrm>
            <a:off x="0" y="635680"/>
            <a:ext cx="12090399" cy="12473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4FA8410-E918-40E0-B131-1256C8EFE32B}"/>
              </a:ext>
            </a:extLst>
          </p:cNvPr>
          <p:cNvSpPr/>
          <p:nvPr/>
        </p:nvSpPr>
        <p:spPr>
          <a:xfrm>
            <a:off x="-1" y="11251"/>
            <a:ext cx="12191999" cy="562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10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592</Words>
  <Application>Microsoft Office PowerPoint</Application>
  <PresentationFormat>Широкоэкранный</PresentationFormat>
  <Paragraphs>85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Заседания ППк</vt:lpstr>
      <vt:lpstr>Презентация PowerPoint</vt:lpstr>
      <vt:lpstr>Психолого-педагогический консилиум</vt:lpstr>
      <vt:lpstr>Презентация PowerPoint</vt:lpstr>
      <vt:lpstr>Презентация PowerPoint</vt:lpstr>
      <vt:lpstr>АООП</vt:lpstr>
      <vt:lpstr>Презентация PowerPoint</vt:lpstr>
      <vt:lpstr>Презентация PowerPoint</vt:lpstr>
      <vt:lpstr>Обеспечение преемственности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ДЕФЕКТОЛОГИЧЕСКОЕ СОПРОВОЖДЕНИЕ</dc:title>
  <dc:creator>Adelya</dc:creator>
  <cp:lastModifiedBy>Ekaterina</cp:lastModifiedBy>
  <cp:revision>199</cp:revision>
  <dcterms:created xsi:type="dcterms:W3CDTF">2017-11-03T04:50:08Z</dcterms:created>
  <dcterms:modified xsi:type="dcterms:W3CDTF">2020-02-12T06:47:04Z</dcterms:modified>
</cp:coreProperties>
</file>