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6" r:id="rId3"/>
    <p:sldId id="258" r:id="rId4"/>
    <p:sldId id="338" r:id="rId5"/>
    <p:sldId id="330" r:id="rId6"/>
    <p:sldId id="282" r:id="rId7"/>
    <p:sldId id="297" r:id="rId8"/>
    <p:sldId id="314" r:id="rId9"/>
    <p:sldId id="335" r:id="rId10"/>
    <p:sldId id="312" r:id="rId11"/>
    <p:sldId id="317" r:id="rId12"/>
    <p:sldId id="318" r:id="rId13"/>
    <p:sldId id="291" r:id="rId14"/>
    <p:sldId id="322" r:id="rId15"/>
    <p:sldId id="302" r:id="rId16"/>
    <p:sldId id="321" r:id="rId17"/>
    <p:sldId id="320" r:id="rId18"/>
    <p:sldId id="325" r:id="rId19"/>
    <p:sldId id="319" r:id="rId20"/>
    <p:sldId id="305" r:id="rId21"/>
    <p:sldId id="324" r:id="rId22"/>
    <p:sldId id="328" r:id="rId23"/>
    <p:sldId id="331" r:id="rId24"/>
    <p:sldId id="332" r:id="rId25"/>
    <p:sldId id="333" r:id="rId26"/>
    <p:sldId id="334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-2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857232"/>
            <a:ext cx="7992348" cy="3096344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Monotype Corsiva" pitchFamily="66" charset="0"/>
              </a:rPr>
              <a:t>МБОУ «Гвардейская школа №1»</a:t>
            </a:r>
            <a:br>
              <a:rPr lang="ru-RU" sz="1800" b="1" dirty="0" smtClean="0">
                <a:latin typeface="Monotype Corsiva" pitchFamily="66" charset="0"/>
              </a:rPr>
            </a:br>
            <a:r>
              <a:rPr lang="ru-RU" sz="1800" b="1" dirty="0" smtClean="0">
                <a:latin typeface="Monotype Corsiva" pitchFamily="66" charset="0"/>
              </a:rPr>
              <a:t>Симферопольский район Республика Крым </a:t>
            </a:r>
            <a:br>
              <a:rPr lang="ru-RU" sz="1800" b="1" dirty="0" smtClean="0">
                <a:latin typeface="Monotype Corsiva" pitchFamily="66" charset="0"/>
              </a:rPr>
            </a:br>
            <a:r>
              <a:rPr lang="ru-RU" sz="1800" b="1" dirty="0" smtClean="0">
                <a:latin typeface="Monotype Corsiva" pitchFamily="66" charset="0"/>
              </a:rPr>
              <a:t>Муниципальный этап регионального конкурса</a:t>
            </a:r>
            <a:br>
              <a:rPr lang="ru-RU" sz="1800" b="1" dirty="0" smtClean="0">
                <a:latin typeface="Monotype Corsiva" pitchFamily="66" charset="0"/>
              </a:rPr>
            </a:br>
            <a:r>
              <a:rPr lang="ru-RU" sz="1800" b="1" dirty="0" smtClean="0">
                <a:latin typeface="Monotype Corsiva" pitchFamily="66" charset="0"/>
              </a:rPr>
              <a:t>«</a:t>
            </a:r>
            <a:r>
              <a:rPr lang="ru-RU" sz="1800" b="1" dirty="0">
                <a:latin typeface="Monotype Corsiva" pitchFamily="66" charset="0"/>
              </a:rPr>
              <a:t>Л</a:t>
            </a:r>
            <a:r>
              <a:rPr lang="ru-RU" sz="1800" b="1" dirty="0" smtClean="0">
                <a:latin typeface="Monotype Corsiva" pitchFamily="66" charset="0"/>
              </a:rPr>
              <a:t>учший классный руководитель» в 2019г.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Monotype Corsiva" pitchFamily="66" charset="0"/>
              </a:rPr>
              <a:t>Мои идеи и находки  в работе с обучающимися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6182" y="4143380"/>
            <a:ext cx="5000660" cy="2500330"/>
          </a:xfrm>
        </p:spPr>
        <p:txBody>
          <a:bodyPr>
            <a:noAutofit/>
          </a:bodyPr>
          <a:lstStyle/>
          <a:p>
            <a:pPr algn="r"/>
            <a:r>
              <a:rPr lang="ru-RU" sz="18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Работу выполнила:</a:t>
            </a:r>
          </a:p>
          <a:p>
            <a:pPr algn="r"/>
            <a:r>
              <a:rPr lang="ru-RU" sz="18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Коротких  М.П., учитель истории и обществознания,</a:t>
            </a:r>
          </a:p>
          <a:p>
            <a:pPr algn="r"/>
            <a:r>
              <a:rPr lang="ru-RU" sz="1800" b="1" dirty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к</a:t>
            </a:r>
            <a:r>
              <a:rPr lang="ru-RU" sz="18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лассный руководитель  5-К класса</a:t>
            </a:r>
          </a:p>
          <a:p>
            <a:pPr algn="r"/>
            <a:r>
              <a:rPr lang="ru-RU" sz="1800" b="1" dirty="0">
                <a:solidFill>
                  <a:prstClr val="black"/>
                </a:solidFill>
                <a:latin typeface="Monotype Corsiva" pitchFamily="66" charset="0"/>
                <a:ea typeface="+mj-ea"/>
                <a:cs typeface="+mj-cs"/>
              </a:rPr>
              <a:t>МБОУ «Гвардейская школа №1»</a:t>
            </a:r>
            <a:br>
              <a:rPr lang="ru-RU" sz="1800" b="1" dirty="0">
                <a:solidFill>
                  <a:prstClr val="black"/>
                </a:solidFill>
                <a:latin typeface="Monotype Corsiva" pitchFamily="66" charset="0"/>
                <a:ea typeface="+mj-ea"/>
                <a:cs typeface="+mj-cs"/>
              </a:rPr>
            </a:br>
            <a:endParaRPr lang="ru-RU" sz="1800" b="1" dirty="0" smtClean="0">
              <a:solidFill>
                <a:schemeClr val="tx1"/>
              </a:solidFill>
              <a:latin typeface="Monotype Corsiva" pitchFamily="66" charset="0"/>
              <a:cs typeface="Times New Roman" pitchFamily="18" charset="0"/>
            </a:endParaRPr>
          </a:p>
          <a:p>
            <a:pPr algn="r"/>
            <a:r>
              <a:rPr lang="ru-RU" sz="2000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2019г.</a:t>
            </a:r>
          </a:p>
        </p:txBody>
      </p:sp>
    </p:spTree>
    <p:extLst>
      <p:ext uri="{BB962C8B-B14F-4D97-AF65-F5344CB8AC3E}">
        <p14:creationId xmlns:p14="http://schemas.microsoft.com/office/powerpoint/2010/main" val="353591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96" y="-72008"/>
            <a:ext cx="9144000" cy="6858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096" y="4643296"/>
            <a:ext cx="8229600" cy="1594016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6" name="Picture 2" descr="C:\Users\User\Desktop\фото 5-к класса 29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89" y="764704"/>
            <a:ext cx="3772941" cy="21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User\Desktop\фото 5-к класса 27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330" y="806887"/>
            <a:ext cx="3698008" cy="208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esktop\фото 5-к класса 2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496" y="3115104"/>
            <a:ext cx="3564000" cy="200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03648" y="5229493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Monotype Corsiva" pitchFamily="66" charset="0"/>
              </a:rPr>
              <a:t>15 марта 2019г. на базе войсковой части № 46451 в музее ВВС  КЧФ </a:t>
            </a:r>
          </a:p>
          <a:p>
            <a:pPr algn="ctr"/>
            <a:r>
              <a:rPr lang="ru-RU" b="1" dirty="0" smtClean="0">
                <a:latin typeface="Monotype Corsiva" pitchFamily="66" charset="0"/>
              </a:rPr>
              <a:t>учащиеся 5-К класса  произнесли слова юнармейской клятвы и были приняты в ряды Всероссийского военно-патриотического общественного движения «ЮНАРМИЯ».</a:t>
            </a:r>
            <a:endParaRPr lang="ru-RU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26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960" y="56470"/>
            <a:ext cx="9144000" cy="6858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096" y="3821757"/>
            <a:ext cx="8229600" cy="2415555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5733256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Monotype Corsiva" pitchFamily="66" charset="0"/>
              </a:rPr>
              <a:t>28 октября 2018г. состоялась поездка  учащихся 5-К и 6-К классов </a:t>
            </a:r>
          </a:p>
          <a:p>
            <a:pPr algn="ctr"/>
            <a:r>
              <a:rPr lang="ru-RU" b="1" dirty="0" smtClean="0">
                <a:latin typeface="Monotype Corsiva" pitchFamily="66" charset="0"/>
              </a:rPr>
              <a:t>в г. Севастополь  (35 береговая батарея и Сапун-Гора).</a:t>
            </a:r>
            <a:endParaRPr lang="ru-RU" b="1" dirty="0">
              <a:latin typeface="Monotype Corsiva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539" y="1412775"/>
            <a:ext cx="3962400" cy="3744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User\Desktop\фото 5-к класса 03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35" y="1412775"/>
            <a:ext cx="4256603" cy="3744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19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8520" y="9459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419872" y="3933056"/>
            <a:ext cx="50405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1 ноября 2018г.-учащиеся  </a:t>
            </a:r>
            <a:r>
              <a:rPr lang="ru-RU" sz="1600" b="1" dirty="0">
                <a:solidFill>
                  <a:prstClr val="black"/>
                </a:solidFill>
                <a:latin typeface="Monotype Corsiva" pitchFamily="66" charset="0"/>
              </a:rPr>
              <a:t>5-К класса </a:t>
            </a:r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 в музее </a:t>
            </a:r>
          </a:p>
          <a:p>
            <a:pPr lvl="0" algn="ctr"/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ВВС КЧФ  п. Гвардейское . Экскурсию проводит начальник музея гвардии подполковник в отставке </a:t>
            </a:r>
          </a:p>
          <a:p>
            <a:pPr lvl="0" algn="ctr"/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 В. А. Ильиных.</a:t>
            </a:r>
          </a:p>
          <a:p>
            <a:pPr lvl="0" algn="ctr"/>
            <a:endParaRPr lang="ru-RU" sz="1600" b="1" dirty="0">
              <a:solidFill>
                <a:prstClr val="black"/>
              </a:solidFill>
              <a:latin typeface="Monotype Corsiva" pitchFamily="66" charset="0"/>
            </a:endParaRPr>
          </a:p>
          <a:p>
            <a:pPr lvl="0" algn="ctr"/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Командование войсковой части организовало  экскурсию на взлетно-посадочную полосу, где кадеты 5-К класса ознакомились с самолетами Су-24, Су-25, Су-27, с технической службой боевых самолетов. Экскурсию проводит подполковник  Мажара </a:t>
            </a:r>
            <a:r>
              <a:rPr lang="ru-RU" b="1" dirty="0" smtClean="0">
                <a:solidFill>
                  <a:prstClr val="black"/>
                </a:solidFill>
                <a:latin typeface="Monotype Corsiva" pitchFamily="66" charset="0"/>
              </a:rPr>
              <a:t>Е.Н.</a:t>
            </a:r>
            <a:endParaRPr lang="ru-RU" b="1" dirty="0">
              <a:solidFill>
                <a:prstClr val="black"/>
              </a:solidFill>
              <a:latin typeface="Monotype Corsiva" pitchFamily="66" charset="0"/>
            </a:endParaRPr>
          </a:p>
        </p:txBody>
      </p:sp>
      <p:pic>
        <p:nvPicPr>
          <p:cNvPr id="7" name="Picture 3" descr="C:\Users\User\Desktop\фото 5-к класса 0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662525"/>
            <a:ext cx="5014912" cy="3063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User\Desktop\фото 5-к класса 29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2664296" cy="422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0406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919" y="2209"/>
            <a:ext cx="9144000" cy="6858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5358222"/>
            <a:ext cx="86149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 smtClean="0">
                <a:latin typeface="Monotype Corsiva" pitchFamily="66" charset="0"/>
              </a:rPr>
              <a:t>             27 </a:t>
            </a:r>
            <a:r>
              <a:rPr lang="uk-UA" sz="1600" b="1" dirty="0" err="1" smtClean="0">
                <a:latin typeface="Monotype Corsiva" pitchFamily="66" charset="0"/>
              </a:rPr>
              <a:t>января</a:t>
            </a:r>
            <a:r>
              <a:rPr lang="uk-UA" sz="1600" b="1" dirty="0" smtClean="0">
                <a:latin typeface="Monotype Corsiva" pitchFamily="66" charset="0"/>
              </a:rPr>
              <a:t>  2019г. </a:t>
            </a:r>
            <a:r>
              <a:rPr lang="uk-UA" sz="1600" b="1" dirty="0" err="1" smtClean="0">
                <a:latin typeface="Monotype Corsiva" pitchFamily="66" charset="0"/>
              </a:rPr>
              <a:t>учащиеся</a:t>
            </a:r>
            <a:r>
              <a:rPr lang="uk-UA" sz="1600" b="1" dirty="0" smtClean="0">
                <a:latin typeface="Monotype Corsiva" pitchFamily="66" charset="0"/>
              </a:rPr>
              <a:t> 5-К </a:t>
            </a:r>
            <a:r>
              <a:rPr lang="uk-UA" sz="1600" b="1" dirty="0" err="1" smtClean="0">
                <a:latin typeface="Monotype Corsiva" pitchFamily="66" charset="0"/>
              </a:rPr>
              <a:t>класса</a:t>
            </a:r>
            <a:r>
              <a:rPr lang="uk-UA" sz="1600" b="1" dirty="0" smtClean="0">
                <a:latin typeface="Monotype Corsiva" pitchFamily="66" charset="0"/>
              </a:rPr>
              <a:t>   </a:t>
            </a:r>
            <a:r>
              <a:rPr lang="uk-UA" sz="1600" b="1" dirty="0" err="1" smtClean="0">
                <a:latin typeface="Monotype Corsiva" pitchFamily="66" charset="0"/>
              </a:rPr>
              <a:t>участвовали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во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всероссийском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историческом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диктанте</a:t>
            </a:r>
            <a:r>
              <a:rPr lang="uk-UA" sz="1600" b="1" dirty="0" smtClean="0">
                <a:latin typeface="Monotype Corsiva" pitchFamily="66" charset="0"/>
              </a:rPr>
              <a:t>, </a:t>
            </a:r>
          </a:p>
          <a:p>
            <a:pPr algn="ctr"/>
            <a:r>
              <a:rPr lang="uk-UA" sz="1600" b="1" dirty="0" err="1">
                <a:latin typeface="Monotype Corsiva" pitchFamily="66" charset="0"/>
              </a:rPr>
              <a:t>к</a:t>
            </a:r>
            <a:r>
              <a:rPr lang="uk-UA" sz="1600" b="1" dirty="0" err="1" smtClean="0">
                <a:latin typeface="Monotype Corsiva" pitchFamily="66" charset="0"/>
              </a:rPr>
              <a:t>оторый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был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приурочен</a:t>
            </a:r>
            <a:r>
              <a:rPr lang="uk-UA" sz="1600" b="1" dirty="0" smtClean="0">
                <a:latin typeface="Monotype Corsiva" pitchFamily="66" charset="0"/>
              </a:rPr>
              <a:t> к 75-летию  </a:t>
            </a:r>
            <a:r>
              <a:rPr lang="uk-UA" sz="1600" b="1" dirty="0" err="1" smtClean="0">
                <a:latin typeface="Monotype Corsiva" pitchFamily="66" charset="0"/>
              </a:rPr>
              <a:t>снятия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блокады</a:t>
            </a:r>
            <a:r>
              <a:rPr lang="uk-UA" sz="1600" b="1" dirty="0" smtClean="0">
                <a:latin typeface="Monotype Corsiva" pitchFamily="66" charset="0"/>
              </a:rPr>
              <a:t> с г. </a:t>
            </a:r>
            <a:r>
              <a:rPr lang="uk-UA" sz="1600" b="1" dirty="0" err="1" smtClean="0">
                <a:latin typeface="Monotype Corsiva" pitchFamily="66" charset="0"/>
              </a:rPr>
              <a:t>Ленинграда</a:t>
            </a:r>
            <a:r>
              <a:rPr lang="uk-UA" sz="1600" b="1" dirty="0" smtClean="0">
                <a:latin typeface="Monotype Corsiva" pitchFamily="66" charset="0"/>
              </a:rPr>
              <a:t>. Диктант  </a:t>
            </a:r>
            <a:r>
              <a:rPr lang="uk-UA" sz="1600" b="1" dirty="0" err="1" smtClean="0">
                <a:latin typeface="Monotype Corsiva" pitchFamily="66" charset="0"/>
              </a:rPr>
              <a:t>проводил</a:t>
            </a:r>
            <a:r>
              <a:rPr lang="uk-UA" sz="1600" b="1" dirty="0" smtClean="0">
                <a:latin typeface="Monotype Corsiva" pitchFamily="66" charset="0"/>
              </a:rPr>
              <a:t>  </a:t>
            </a:r>
            <a:r>
              <a:rPr lang="uk-UA" sz="1600" b="1" dirty="0" err="1" smtClean="0">
                <a:latin typeface="Monotype Corsiva" pitchFamily="66" charset="0"/>
              </a:rPr>
              <a:t>заместитель</a:t>
            </a:r>
            <a:r>
              <a:rPr lang="uk-UA" sz="1600" b="1" dirty="0" smtClean="0">
                <a:latin typeface="Monotype Corsiva" pitchFamily="66" charset="0"/>
              </a:rPr>
              <a:t> командира </a:t>
            </a:r>
            <a:r>
              <a:rPr lang="uk-UA" sz="1600" b="1" dirty="0" err="1" smtClean="0">
                <a:latin typeface="Monotype Corsiva" pitchFamily="66" charset="0"/>
              </a:rPr>
              <a:t>войсковой</a:t>
            </a:r>
            <a:r>
              <a:rPr lang="uk-UA" sz="1600" b="1" dirty="0" smtClean="0">
                <a:latin typeface="Monotype Corsiva" pitchFamily="66" charset="0"/>
              </a:rPr>
              <a:t> части №46451 Мажара Е.Н.</a:t>
            </a:r>
          </a:p>
        </p:txBody>
      </p:sp>
      <p:pic>
        <p:nvPicPr>
          <p:cNvPr id="1027" name="Picture 3" descr="C:\Users\User\Desktop\фото 5-к класса 3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80728"/>
            <a:ext cx="3744416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фото 5-к класса 14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980728"/>
            <a:ext cx="4392488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94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919" y="2209"/>
            <a:ext cx="9144000" cy="6858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5358222"/>
            <a:ext cx="86149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 smtClean="0">
                <a:latin typeface="Monotype Corsiva" pitchFamily="66" charset="0"/>
              </a:rPr>
              <a:t>        13 </a:t>
            </a:r>
            <a:r>
              <a:rPr lang="uk-UA" sz="1600" b="1" dirty="0" err="1" smtClean="0">
                <a:latin typeface="Monotype Corsiva" pitchFamily="66" charset="0"/>
              </a:rPr>
              <a:t>февраля</a:t>
            </a:r>
            <a:r>
              <a:rPr lang="uk-UA" sz="1600" b="1" dirty="0" smtClean="0">
                <a:latin typeface="Monotype Corsiva" pitchFamily="66" charset="0"/>
              </a:rPr>
              <a:t> 2019г. </a:t>
            </a:r>
            <a:r>
              <a:rPr lang="uk-UA" sz="1600" b="1" dirty="0" err="1" smtClean="0">
                <a:latin typeface="Monotype Corsiva" pitchFamily="66" charset="0"/>
              </a:rPr>
              <a:t>Сотрудники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отдела</a:t>
            </a:r>
            <a:r>
              <a:rPr lang="uk-UA" sz="1600" b="1" dirty="0" smtClean="0">
                <a:latin typeface="Monotype Corsiva" pitchFamily="66" charset="0"/>
              </a:rPr>
              <a:t> ГИБДД МВД </a:t>
            </a:r>
            <a:r>
              <a:rPr lang="uk-UA" sz="1600" b="1" dirty="0" err="1" smtClean="0">
                <a:latin typeface="Monotype Corsiva" pitchFamily="66" charset="0"/>
              </a:rPr>
              <a:t>России</a:t>
            </a:r>
            <a:r>
              <a:rPr lang="uk-UA" sz="1600" b="1" dirty="0" smtClean="0">
                <a:latin typeface="Monotype Corsiva" pitchFamily="66" charset="0"/>
              </a:rPr>
              <a:t> по </a:t>
            </a:r>
            <a:r>
              <a:rPr lang="uk-UA" sz="1600" b="1" dirty="0" err="1" smtClean="0">
                <a:latin typeface="Monotype Corsiva" pitchFamily="66" charset="0"/>
              </a:rPr>
              <a:t>Симферопольскому</a:t>
            </a:r>
            <a:r>
              <a:rPr lang="uk-UA" sz="1600" b="1" dirty="0" smtClean="0">
                <a:latin typeface="Monotype Corsiva" pitchFamily="66" charset="0"/>
              </a:rPr>
              <a:t> району </a:t>
            </a:r>
            <a:r>
              <a:rPr lang="uk-UA" sz="1600" b="1" dirty="0" err="1" smtClean="0">
                <a:latin typeface="Monotype Corsiva" pitchFamily="66" charset="0"/>
              </a:rPr>
              <a:t>совместно</a:t>
            </a:r>
            <a:r>
              <a:rPr lang="uk-UA" sz="1600" b="1" dirty="0" smtClean="0">
                <a:latin typeface="Monotype Corsiva" pitchFamily="66" charset="0"/>
              </a:rPr>
              <a:t> с кадетами  МБОУ «</a:t>
            </a:r>
            <a:r>
              <a:rPr lang="uk-UA" sz="1600" b="1" dirty="0" err="1" smtClean="0">
                <a:latin typeface="Monotype Corsiva" pitchFamily="66" charset="0"/>
              </a:rPr>
              <a:t>Гвардейская</a:t>
            </a:r>
            <a:r>
              <a:rPr lang="uk-UA" sz="1600" b="1" dirty="0" smtClean="0">
                <a:latin typeface="Monotype Corsiva" pitchFamily="66" charset="0"/>
              </a:rPr>
              <a:t> школа №1» и волонтерами в п. </a:t>
            </a:r>
            <a:r>
              <a:rPr lang="uk-UA" sz="1600" b="1" dirty="0" err="1" smtClean="0">
                <a:latin typeface="Monotype Corsiva" pitchFamily="66" charset="0"/>
              </a:rPr>
              <a:t>Гвардейское</a:t>
            </a:r>
            <a:r>
              <a:rPr lang="uk-UA" sz="1600" b="1" dirty="0" smtClean="0">
                <a:latin typeface="Monotype Corsiva" pitchFamily="66" charset="0"/>
              </a:rPr>
              <a:t> провели </a:t>
            </a:r>
            <a:r>
              <a:rPr lang="uk-UA" sz="1600" b="1" dirty="0" err="1" smtClean="0">
                <a:latin typeface="Monotype Corsiva" pitchFamily="66" charset="0"/>
              </a:rPr>
              <a:t>профилактическое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мероприятие</a:t>
            </a:r>
            <a:r>
              <a:rPr lang="uk-UA" sz="1600" b="1" dirty="0" smtClean="0">
                <a:latin typeface="Monotype Corsiva" pitchFamily="66" charset="0"/>
              </a:rPr>
              <a:t> «</a:t>
            </a:r>
            <a:r>
              <a:rPr lang="uk-UA" sz="1600" b="1" dirty="0" err="1" smtClean="0">
                <a:latin typeface="Monotype Corsiva" pitchFamily="66" charset="0"/>
              </a:rPr>
              <a:t>Пристегни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ребенка</a:t>
            </a:r>
            <a:r>
              <a:rPr lang="uk-UA" sz="1600" b="1" dirty="0" smtClean="0">
                <a:latin typeface="Monotype Corsiva" pitchFamily="66" charset="0"/>
              </a:rPr>
              <a:t>! </a:t>
            </a:r>
            <a:r>
              <a:rPr lang="uk-UA" sz="1600" b="1" dirty="0" err="1" smtClean="0">
                <a:latin typeface="Monotype Corsiva" pitchFamily="66" charset="0"/>
              </a:rPr>
              <a:t>Пристегнись</a:t>
            </a:r>
            <a:r>
              <a:rPr lang="uk-UA" sz="1600" b="1" dirty="0" smtClean="0">
                <a:latin typeface="Monotype Corsiva" pitchFamily="66" charset="0"/>
              </a:rPr>
              <a:t> сам!» </a:t>
            </a:r>
            <a:r>
              <a:rPr lang="uk-UA" sz="1600" b="1" dirty="0" err="1" smtClean="0">
                <a:latin typeface="Monotype Corsiva" pitchFamily="66" charset="0"/>
              </a:rPr>
              <a:t>Ребята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раздавали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водителям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агитлистовки</a:t>
            </a:r>
            <a:r>
              <a:rPr lang="uk-UA" sz="1600" b="1" dirty="0" smtClean="0">
                <a:latin typeface="Monotype Corsiva" pitchFamily="66" charset="0"/>
              </a:rPr>
              <a:t> о правилах перевозки </a:t>
            </a:r>
            <a:r>
              <a:rPr lang="uk-UA" sz="1600" b="1" dirty="0" err="1" smtClean="0">
                <a:latin typeface="Monotype Corsiva" pitchFamily="66" charset="0"/>
              </a:rPr>
              <a:t>детей</a:t>
            </a:r>
            <a:r>
              <a:rPr lang="uk-UA" sz="1600" b="1" dirty="0" smtClean="0">
                <a:latin typeface="Monotype Corsiva" pitchFamily="66" charset="0"/>
              </a:rPr>
              <a:t>  в салонах </a:t>
            </a:r>
            <a:r>
              <a:rPr lang="uk-UA" sz="1600" b="1" dirty="0" err="1" smtClean="0">
                <a:latin typeface="Monotype Corsiva" pitchFamily="66" charset="0"/>
              </a:rPr>
              <a:t>автомобилей</a:t>
            </a:r>
            <a:r>
              <a:rPr lang="uk-UA" sz="1600" b="1" dirty="0" smtClean="0">
                <a:latin typeface="Monotype Corsiva" pitchFamily="66" charset="0"/>
              </a:rPr>
              <a:t>.</a:t>
            </a:r>
          </a:p>
        </p:txBody>
      </p:sp>
      <p:pic>
        <p:nvPicPr>
          <p:cNvPr id="3075" name="Picture 3" descr="C:\Users\User\Desktop\1550075953_20190212_1611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87" y="552817"/>
            <a:ext cx="4085929" cy="2262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1550076026_20190212_16070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983" y="798886"/>
            <a:ext cx="4123689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\Desktop\фото 5-к класса 23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87" y="2868486"/>
            <a:ext cx="4077129" cy="248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2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9858" y="44624"/>
            <a:ext cx="9144000" cy="6858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4869160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 smtClean="0">
                <a:latin typeface="Monotype Corsiva" pitchFamily="66" charset="0"/>
              </a:rPr>
              <a:t>3 </a:t>
            </a:r>
            <a:r>
              <a:rPr lang="uk-UA" sz="1600" b="1" dirty="0" err="1" smtClean="0">
                <a:latin typeface="Monotype Corsiva" pitchFamily="66" charset="0"/>
              </a:rPr>
              <a:t>марта</a:t>
            </a:r>
            <a:r>
              <a:rPr lang="uk-UA" sz="1600" b="1" dirty="0" smtClean="0">
                <a:latin typeface="Monotype Corsiva" pitchFamily="66" charset="0"/>
              </a:rPr>
              <a:t> 2019г.  </a:t>
            </a:r>
            <a:r>
              <a:rPr lang="uk-UA" sz="1600" b="1" dirty="0" err="1" smtClean="0">
                <a:latin typeface="Monotype Corsiva" pitchFamily="66" charset="0"/>
              </a:rPr>
              <a:t>состоялись</a:t>
            </a:r>
            <a:r>
              <a:rPr lang="uk-UA" sz="1600" b="1" dirty="0" smtClean="0">
                <a:latin typeface="Monotype Corsiva" pitchFamily="66" charset="0"/>
              </a:rPr>
              <a:t>  </a:t>
            </a:r>
            <a:r>
              <a:rPr lang="en-US" sz="1600" b="1" dirty="0" smtClean="0">
                <a:latin typeface="Monotype Corsiva" pitchFamily="66" charset="0"/>
              </a:rPr>
              <a:t>II</a:t>
            </a:r>
            <a:r>
              <a:rPr lang="ru-RU" sz="1600" b="1" dirty="0" smtClean="0">
                <a:latin typeface="Monotype Corsiva" pitchFamily="66" charset="0"/>
              </a:rPr>
              <a:t> 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соревнования</a:t>
            </a:r>
            <a:r>
              <a:rPr lang="uk-UA" sz="1600" b="1" dirty="0" smtClean="0">
                <a:latin typeface="Monotype Corsiva" pitchFamily="66" charset="0"/>
              </a:rPr>
              <a:t> по </a:t>
            </a:r>
            <a:r>
              <a:rPr lang="uk-UA" sz="1600" b="1" dirty="0" err="1" smtClean="0">
                <a:latin typeface="Monotype Corsiva" pitchFamily="66" charset="0"/>
              </a:rPr>
              <a:t>стрельбе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из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пневматического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оружия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среди</a:t>
            </a:r>
            <a:r>
              <a:rPr lang="uk-UA" sz="1600" b="1" dirty="0" smtClean="0">
                <a:latin typeface="Monotype Corsiva" pitchFamily="66" charset="0"/>
              </a:rPr>
              <a:t>  </a:t>
            </a:r>
            <a:r>
              <a:rPr lang="uk-UA" sz="1600" b="1" dirty="0" err="1" smtClean="0">
                <a:latin typeface="Monotype Corsiva" pitchFamily="66" charset="0"/>
              </a:rPr>
              <a:t>девушек</a:t>
            </a:r>
            <a:r>
              <a:rPr lang="uk-UA" sz="1600" b="1" dirty="0" smtClean="0">
                <a:latin typeface="Monotype Corsiva" pitchFamily="66" charset="0"/>
              </a:rPr>
              <a:t>  на Кубок  </a:t>
            </a:r>
            <a:r>
              <a:rPr lang="uk-UA" sz="1600" b="1" dirty="0" err="1" smtClean="0">
                <a:latin typeface="Monotype Corsiva" pitchFamily="66" charset="0"/>
              </a:rPr>
              <a:t>Павличенко</a:t>
            </a:r>
            <a:r>
              <a:rPr lang="uk-UA" sz="1600" b="1" dirty="0" smtClean="0">
                <a:latin typeface="Monotype Corsiva" pitchFamily="66" charset="0"/>
              </a:rPr>
              <a:t>  Л.М. </a:t>
            </a:r>
            <a:r>
              <a:rPr lang="uk-UA" sz="1600" b="1" dirty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Соревновались</a:t>
            </a:r>
            <a:r>
              <a:rPr lang="uk-UA" sz="1600" b="1" dirty="0" smtClean="0">
                <a:latin typeface="Monotype Corsiva" pitchFamily="66" charset="0"/>
              </a:rPr>
              <a:t> 30 команд   </a:t>
            </a:r>
            <a:r>
              <a:rPr lang="uk-UA" sz="1600" b="1" dirty="0" err="1" smtClean="0">
                <a:latin typeface="Monotype Corsiva" pitchFamily="66" charset="0"/>
              </a:rPr>
              <a:t>Республики</a:t>
            </a:r>
            <a:r>
              <a:rPr lang="uk-UA" sz="1600" b="1" dirty="0" smtClean="0">
                <a:latin typeface="Monotype Corsiva" pitchFamily="66" charset="0"/>
              </a:rPr>
              <a:t>   </a:t>
            </a:r>
            <a:r>
              <a:rPr lang="uk-UA" sz="1600" b="1" dirty="0" err="1" smtClean="0">
                <a:latin typeface="Monotype Corsiva" pitchFamily="66" charset="0"/>
              </a:rPr>
              <a:t>Крым</a:t>
            </a:r>
            <a:r>
              <a:rPr lang="uk-UA" sz="1600" b="1" dirty="0" smtClean="0">
                <a:latin typeface="Monotype Corsiva" pitchFamily="66" charset="0"/>
              </a:rPr>
              <a:t>. </a:t>
            </a:r>
            <a:r>
              <a:rPr lang="uk-UA" sz="1600" b="1" dirty="0" err="1" smtClean="0">
                <a:latin typeface="Monotype Corsiva" pitchFamily="66" charset="0"/>
              </a:rPr>
              <a:t>Участвовали</a:t>
            </a:r>
            <a:r>
              <a:rPr lang="uk-UA" sz="1600" b="1" dirty="0" smtClean="0">
                <a:latin typeface="Monotype Corsiva" pitchFamily="66" charset="0"/>
              </a:rPr>
              <a:t>  </a:t>
            </a:r>
            <a:r>
              <a:rPr lang="uk-UA" sz="1600" b="1" dirty="0" err="1" smtClean="0">
                <a:latin typeface="Monotype Corsiva" pitchFamily="66" charset="0"/>
              </a:rPr>
              <a:t>кадеты</a:t>
            </a:r>
            <a:r>
              <a:rPr lang="uk-UA" sz="1600" b="1" dirty="0" smtClean="0">
                <a:latin typeface="Monotype Corsiva" pitchFamily="66" charset="0"/>
              </a:rPr>
              <a:t> 5-К </a:t>
            </a:r>
            <a:r>
              <a:rPr lang="uk-UA" sz="1600" b="1" dirty="0" err="1" smtClean="0">
                <a:latin typeface="Monotype Corsiva" pitchFamily="66" charset="0"/>
              </a:rPr>
              <a:t>класса</a:t>
            </a:r>
            <a:r>
              <a:rPr lang="uk-UA" sz="1600" b="1" dirty="0" smtClean="0">
                <a:latin typeface="Monotype Corsiva" pitchFamily="66" charset="0"/>
              </a:rPr>
              <a:t>  </a:t>
            </a:r>
            <a:r>
              <a:rPr lang="uk-UA" sz="1600" b="1" dirty="0" err="1" smtClean="0">
                <a:latin typeface="Monotype Corsiva" pitchFamily="66" charset="0"/>
              </a:rPr>
              <a:t>Дядянчук</a:t>
            </a:r>
            <a:r>
              <a:rPr lang="uk-UA" sz="1600" b="1" dirty="0" smtClean="0">
                <a:latin typeface="Monotype Corsiva" pitchFamily="66" charset="0"/>
              </a:rPr>
              <a:t> А. и  </a:t>
            </a:r>
            <a:r>
              <a:rPr lang="uk-UA" sz="1600" b="1" dirty="0" err="1" smtClean="0">
                <a:latin typeface="Monotype Corsiva" pitchFamily="66" charset="0"/>
              </a:rPr>
              <a:t>Бондарь</a:t>
            </a:r>
            <a:r>
              <a:rPr lang="uk-UA" sz="1600" b="1" dirty="0" smtClean="0">
                <a:latin typeface="Monotype Corsiva" pitchFamily="66" charset="0"/>
              </a:rPr>
              <a:t> С.</a:t>
            </a:r>
            <a:endParaRPr lang="ru-RU" sz="1600" b="1" dirty="0">
              <a:latin typeface="Monotype Corsiva" pitchFamily="66" charset="0"/>
            </a:endParaRPr>
          </a:p>
        </p:txBody>
      </p:sp>
      <p:pic>
        <p:nvPicPr>
          <p:cNvPr id="1026" name="Picture 2" descr="C:\Users\User\Desktop\Павличенк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4176464" cy="3504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фото 5-к класса 16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052736"/>
            <a:ext cx="3349998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613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867" y="-11589"/>
            <a:ext cx="9144000" cy="6858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4869160"/>
            <a:ext cx="74168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 smtClean="0">
                <a:latin typeface="Monotype Corsiva" pitchFamily="66" charset="0"/>
              </a:rPr>
              <a:t>26 </a:t>
            </a:r>
            <a:r>
              <a:rPr lang="uk-UA" sz="1600" b="1" dirty="0" err="1" smtClean="0">
                <a:latin typeface="Monotype Corsiva" pitchFamily="66" charset="0"/>
              </a:rPr>
              <a:t>марта</a:t>
            </a:r>
            <a:r>
              <a:rPr lang="uk-UA" sz="1600" b="1" dirty="0" smtClean="0">
                <a:latin typeface="Monotype Corsiva" pitchFamily="66" charset="0"/>
              </a:rPr>
              <a:t> 2019г. </a:t>
            </a:r>
            <a:r>
              <a:rPr lang="uk-UA" sz="1600" b="1" dirty="0" err="1" smtClean="0">
                <a:latin typeface="Monotype Corsiva" pitchFamily="66" charset="0"/>
              </a:rPr>
              <a:t>состоялся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муниципальный</a:t>
            </a:r>
            <a:r>
              <a:rPr lang="uk-UA" sz="1600" b="1" dirty="0" smtClean="0">
                <a:latin typeface="Monotype Corsiva" pitchFamily="66" charset="0"/>
              </a:rPr>
              <a:t>  </a:t>
            </a:r>
            <a:r>
              <a:rPr lang="uk-UA" sz="1600" b="1" dirty="0" err="1" smtClean="0">
                <a:latin typeface="Monotype Corsiva" pitchFamily="66" charset="0"/>
              </a:rPr>
              <a:t>этап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Республиканского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конкурса</a:t>
            </a:r>
            <a:r>
              <a:rPr lang="uk-UA" sz="1600" b="1" dirty="0" smtClean="0">
                <a:latin typeface="Monotype Corsiva" pitchFamily="66" charset="0"/>
              </a:rPr>
              <a:t> «</a:t>
            </a:r>
            <a:r>
              <a:rPr lang="uk-UA" sz="1600" b="1" dirty="0" err="1" smtClean="0">
                <a:latin typeface="Monotype Corsiva" pitchFamily="66" charset="0"/>
              </a:rPr>
              <a:t>Безопасное</a:t>
            </a:r>
            <a:r>
              <a:rPr lang="uk-UA" sz="1600" b="1" dirty="0" smtClean="0">
                <a:latin typeface="Monotype Corsiva" pitchFamily="66" charset="0"/>
              </a:rPr>
              <a:t> колесо-2019», в </a:t>
            </a:r>
            <a:r>
              <a:rPr lang="uk-UA" sz="1600" b="1" dirty="0" err="1" smtClean="0">
                <a:latin typeface="Monotype Corsiva" pitchFamily="66" charset="0"/>
              </a:rPr>
              <a:t>котором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приняли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участие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учащиеся</a:t>
            </a:r>
            <a:r>
              <a:rPr lang="uk-UA" sz="1600" b="1" dirty="0" smtClean="0">
                <a:latin typeface="Monotype Corsiva" pitchFamily="66" charset="0"/>
              </a:rPr>
              <a:t> 25  </a:t>
            </a:r>
            <a:r>
              <a:rPr lang="uk-UA" sz="1600" b="1" dirty="0" err="1" smtClean="0">
                <a:latin typeface="Monotype Corsiva" pitchFamily="66" charset="0"/>
              </a:rPr>
              <a:t>школ</a:t>
            </a:r>
            <a:r>
              <a:rPr lang="uk-UA" sz="1600" b="1" dirty="0" smtClean="0">
                <a:latin typeface="Monotype Corsiva" pitchFamily="66" charset="0"/>
              </a:rPr>
              <a:t>  </a:t>
            </a:r>
            <a:r>
              <a:rPr lang="uk-UA" sz="1600" b="1" dirty="0" err="1" smtClean="0">
                <a:latin typeface="Monotype Corsiva" pitchFamily="66" charset="0"/>
              </a:rPr>
              <a:t>Симферопольского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района</a:t>
            </a:r>
            <a:r>
              <a:rPr lang="uk-UA" sz="1600" b="1" dirty="0" smtClean="0">
                <a:latin typeface="Monotype Corsiva" pitchFamily="66" charset="0"/>
              </a:rPr>
              <a:t>. Команда МБОУ «</a:t>
            </a:r>
            <a:r>
              <a:rPr lang="uk-UA" sz="1600" b="1" dirty="0" err="1">
                <a:latin typeface="Monotype Corsiva" pitchFamily="66" charset="0"/>
              </a:rPr>
              <a:t>Г</a:t>
            </a:r>
            <a:r>
              <a:rPr lang="uk-UA" sz="1600" b="1" dirty="0" err="1" smtClean="0">
                <a:latin typeface="Monotype Corsiva" pitchFamily="66" charset="0"/>
              </a:rPr>
              <a:t>вардейская</a:t>
            </a:r>
            <a:r>
              <a:rPr lang="uk-UA" sz="1600" b="1" dirty="0" smtClean="0">
                <a:latin typeface="Monotype Corsiva" pitchFamily="66" charset="0"/>
              </a:rPr>
              <a:t> школа №1» (</a:t>
            </a:r>
            <a:r>
              <a:rPr lang="uk-UA" sz="1600" b="1" dirty="0" err="1" smtClean="0">
                <a:latin typeface="Monotype Corsiva" pitchFamily="66" charset="0"/>
              </a:rPr>
              <a:t>кадеты</a:t>
            </a:r>
            <a:r>
              <a:rPr lang="uk-UA" sz="1600" b="1" dirty="0" smtClean="0">
                <a:latin typeface="Monotype Corsiva" pitchFamily="66" charset="0"/>
              </a:rPr>
              <a:t>  </a:t>
            </a:r>
            <a:r>
              <a:rPr lang="uk-UA" sz="1600" b="1" dirty="0" err="1" smtClean="0">
                <a:latin typeface="Monotype Corsiva" pitchFamily="66" charset="0"/>
              </a:rPr>
              <a:t>Собаленко</a:t>
            </a:r>
            <a:r>
              <a:rPr lang="uk-UA" sz="1600" b="1" dirty="0" smtClean="0">
                <a:latin typeface="Monotype Corsiva" pitchFamily="66" charset="0"/>
              </a:rPr>
              <a:t> Н., </a:t>
            </a:r>
            <a:r>
              <a:rPr lang="uk-UA" sz="1600" b="1" dirty="0" err="1" smtClean="0">
                <a:latin typeface="Monotype Corsiva" pitchFamily="66" charset="0"/>
              </a:rPr>
              <a:t>Ермилов</a:t>
            </a:r>
            <a:r>
              <a:rPr lang="uk-UA" sz="1600" b="1" dirty="0" smtClean="0">
                <a:latin typeface="Monotype Corsiva" pitchFamily="66" charset="0"/>
              </a:rPr>
              <a:t> К., </a:t>
            </a:r>
            <a:r>
              <a:rPr lang="uk-UA" sz="1600" b="1" dirty="0" err="1" smtClean="0">
                <a:latin typeface="Monotype Corsiva" pitchFamily="66" charset="0"/>
              </a:rPr>
              <a:t>Буга</a:t>
            </a:r>
            <a:r>
              <a:rPr lang="uk-UA" sz="1600" b="1" dirty="0" smtClean="0">
                <a:latin typeface="Monotype Corsiva" pitchFamily="66" charset="0"/>
              </a:rPr>
              <a:t> В., Полякова В.)  </a:t>
            </a:r>
            <a:r>
              <a:rPr lang="uk-UA" sz="1600" b="1" dirty="0" err="1" smtClean="0">
                <a:latin typeface="Monotype Corsiva" pitchFamily="66" charset="0"/>
              </a:rPr>
              <a:t>заняли</a:t>
            </a:r>
            <a:r>
              <a:rPr lang="uk-UA" sz="1600" b="1" dirty="0" smtClean="0">
                <a:latin typeface="Monotype Corsiva" pitchFamily="66" charset="0"/>
              </a:rPr>
              <a:t>  </a:t>
            </a:r>
            <a:r>
              <a:rPr lang="uk-UA" sz="1600" b="1" dirty="0" err="1" smtClean="0">
                <a:latin typeface="Monotype Corsiva" pitchFamily="66" charset="0"/>
              </a:rPr>
              <a:t>почетное</a:t>
            </a:r>
            <a:r>
              <a:rPr lang="uk-UA" sz="1600" b="1" dirty="0" smtClean="0">
                <a:latin typeface="Monotype Corsiva" pitchFamily="66" charset="0"/>
              </a:rPr>
              <a:t> 2  </a:t>
            </a:r>
            <a:r>
              <a:rPr lang="uk-UA" sz="1600" b="1" dirty="0" err="1" smtClean="0">
                <a:latin typeface="Monotype Corsiva" pitchFamily="66" charset="0"/>
              </a:rPr>
              <a:t>место</a:t>
            </a:r>
            <a:r>
              <a:rPr lang="uk-UA" sz="1600" b="1" dirty="0" smtClean="0">
                <a:latin typeface="Monotype Corsiva" pitchFamily="66" charset="0"/>
              </a:rPr>
              <a:t>.</a:t>
            </a:r>
            <a:endParaRPr lang="ru-RU" sz="1600" b="1" dirty="0">
              <a:latin typeface="Monotype Corsiva" pitchFamily="66" charset="0"/>
            </a:endParaRPr>
          </a:p>
        </p:txBody>
      </p:sp>
      <p:pic>
        <p:nvPicPr>
          <p:cNvPr id="2050" name="Picture 2" descr="C:\Users\User\Desktop\T641311cac5ca39bfa7fba5a783a61830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3319090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T1b5e2e1932053a0cf0fde53e1723c7d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620688"/>
            <a:ext cx="4241750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1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3921" y="-99392"/>
            <a:ext cx="9144000" cy="6858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1" y="4941169"/>
            <a:ext cx="72668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27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марта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2019г. </a:t>
            </a:r>
            <a:r>
              <a:rPr lang="uk-UA" sz="1600" b="1" dirty="0" err="1">
                <a:solidFill>
                  <a:prstClr val="black"/>
                </a:solidFill>
                <a:latin typeface="Monotype Corsiva" pitchFamily="66" charset="0"/>
              </a:rPr>
              <a:t>с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остоялся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муниципальный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этап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творческого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конкурса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</a:t>
            </a:r>
          </a:p>
          <a:p>
            <a:pPr algn="ctr"/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«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Мы-наследники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Победы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!»</a:t>
            </a:r>
          </a:p>
          <a:p>
            <a:pPr algn="ctr"/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Коллектив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 5-К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класса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«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Кадеты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» (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Буга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В.,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Бондарь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С.,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Дядянчук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А.,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Кривелева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Е.,</a:t>
            </a:r>
          </a:p>
          <a:p>
            <a:pPr algn="ctr"/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ПаничеваА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., Полякова В.,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Стасив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М.)</a:t>
            </a:r>
            <a:r>
              <a:rPr lang="uk-UA" sz="1600" b="1" dirty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был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награжден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Дипломом за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участие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и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специальным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призом  ТМ «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Скворцово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».</a:t>
            </a:r>
            <a:endParaRPr lang="ru-RU" sz="1600" b="1" dirty="0">
              <a:solidFill>
                <a:prstClr val="black"/>
              </a:solidFill>
              <a:latin typeface="Monotype Corsiva" pitchFamily="66" charset="0"/>
            </a:endParaRPr>
          </a:p>
        </p:txBody>
      </p:sp>
      <p:pic>
        <p:nvPicPr>
          <p:cNvPr id="2" name="Picture 2" descr="C:\Users\User\Desktop\на конкурс 1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48680"/>
            <a:ext cx="3456384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19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0"/>
            <a:ext cx="9144000" cy="6858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9667" y="5361655"/>
            <a:ext cx="74168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>
              <a:solidFill>
                <a:prstClr val="black"/>
              </a:solidFill>
              <a:latin typeface="Monotype Corsiva" pitchFamily="66" charset="0"/>
            </a:endParaRPr>
          </a:p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13 апреля 2019г. кадеты 5-К и 6-К классов  участвовали в патриотической акции </a:t>
            </a:r>
          </a:p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«Поезд Победы», которая была посвящена 75-летию освобождения п. Гвардейское от немецко-фашистских захватчиков.</a:t>
            </a:r>
            <a:endParaRPr lang="ru-RU" sz="1600" b="1" dirty="0">
              <a:solidFill>
                <a:prstClr val="black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C:\Users\User\Desktop\поезд победы 0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43" y="980728"/>
            <a:ext cx="2579895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поезд победы 0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588" y="620688"/>
            <a:ext cx="2959100" cy="4494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поезд победы 03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150" y="1022685"/>
            <a:ext cx="2520280" cy="4338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31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1589"/>
            <a:ext cx="9144000" cy="6858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1642" y="5229200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 smtClean="0">
                <a:latin typeface="Monotype Corsiva" pitchFamily="66" charset="0"/>
              </a:rPr>
              <a:t>4 </a:t>
            </a:r>
            <a:r>
              <a:rPr lang="uk-UA" sz="1600" b="1" dirty="0" err="1" smtClean="0">
                <a:latin typeface="Monotype Corsiva" pitchFamily="66" charset="0"/>
              </a:rPr>
              <a:t>мая</a:t>
            </a:r>
            <a:r>
              <a:rPr lang="uk-UA" sz="1600" b="1" dirty="0" smtClean="0">
                <a:latin typeface="Monotype Corsiva" pitchFamily="66" charset="0"/>
              </a:rPr>
              <a:t> 2019г. </a:t>
            </a:r>
            <a:r>
              <a:rPr lang="uk-UA" sz="1600" b="1" dirty="0" err="1">
                <a:latin typeface="Monotype Corsiva" pitchFamily="66" charset="0"/>
              </a:rPr>
              <a:t>с</a:t>
            </a:r>
            <a:r>
              <a:rPr lang="uk-UA" sz="1600" b="1" dirty="0" err="1" smtClean="0">
                <a:latin typeface="Monotype Corsiva" pitchFamily="66" charset="0"/>
              </a:rPr>
              <a:t>остоялись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>
                <a:latin typeface="Monotype Corsiva" pitchFamily="66" charset="0"/>
              </a:rPr>
              <a:t> </a:t>
            </a:r>
            <a:r>
              <a:rPr lang="en-US" sz="1600" b="1" dirty="0" smtClean="0">
                <a:latin typeface="Monotype Corsiva" pitchFamily="66" charset="0"/>
              </a:rPr>
              <a:t>III </a:t>
            </a:r>
            <a:r>
              <a:rPr lang="uk-UA" sz="1600" b="1" dirty="0" err="1" smtClean="0">
                <a:latin typeface="Monotype Corsiva" pitchFamily="66" charset="0"/>
              </a:rPr>
              <a:t>Региональные</a:t>
            </a:r>
            <a:r>
              <a:rPr lang="uk-UA" sz="1600" b="1" dirty="0" smtClean="0">
                <a:latin typeface="Monotype Corsiva" pitchFamily="66" charset="0"/>
              </a:rPr>
              <a:t>  </a:t>
            </a:r>
            <a:r>
              <a:rPr lang="uk-UA" sz="1600" b="1" dirty="0" err="1" smtClean="0">
                <a:latin typeface="Monotype Corsiva" pitchFamily="66" charset="0"/>
              </a:rPr>
              <a:t>игры</a:t>
            </a:r>
            <a:r>
              <a:rPr lang="uk-UA" sz="1600" b="1" dirty="0" smtClean="0">
                <a:latin typeface="Monotype Corsiva" pitchFamily="66" charset="0"/>
              </a:rPr>
              <a:t> на Кубок 51-й </a:t>
            </a:r>
            <a:r>
              <a:rPr lang="uk-UA" sz="1600" b="1" dirty="0" err="1" smtClean="0">
                <a:latin typeface="Monotype Corsiva" pitchFamily="66" charset="0"/>
              </a:rPr>
              <a:t>Армии</a:t>
            </a:r>
            <a:r>
              <a:rPr lang="uk-UA" sz="1600" b="1" dirty="0" smtClean="0">
                <a:latin typeface="Monotype Corsiva" pitchFamily="66" charset="0"/>
              </a:rPr>
              <a:t> .</a:t>
            </a:r>
          </a:p>
          <a:p>
            <a:pPr algn="ctr"/>
            <a:r>
              <a:rPr lang="uk-UA" sz="1600" b="1" dirty="0" smtClean="0">
                <a:latin typeface="Monotype Corsiva" pitchFamily="66" charset="0"/>
              </a:rPr>
              <a:t> Команда  «</a:t>
            </a:r>
            <a:r>
              <a:rPr lang="uk-UA" sz="1600" b="1" dirty="0" err="1" smtClean="0">
                <a:latin typeface="Monotype Corsiva" pitchFamily="66" charset="0"/>
              </a:rPr>
              <a:t>Кадеты</a:t>
            </a:r>
            <a:r>
              <a:rPr lang="uk-UA" sz="1600" b="1" dirty="0" smtClean="0">
                <a:latin typeface="Monotype Corsiva" pitchFamily="66" charset="0"/>
              </a:rPr>
              <a:t>  ВКС»  (</a:t>
            </a:r>
            <a:r>
              <a:rPr lang="uk-UA" sz="1600" b="1" dirty="0" err="1" smtClean="0">
                <a:latin typeface="Monotype Corsiva" pitchFamily="66" charset="0"/>
              </a:rPr>
              <a:t>Клепцов</a:t>
            </a:r>
            <a:r>
              <a:rPr lang="uk-UA" sz="1600" b="1" dirty="0" smtClean="0">
                <a:latin typeface="Monotype Corsiva" pitchFamily="66" charset="0"/>
              </a:rPr>
              <a:t>  В., </a:t>
            </a:r>
            <a:r>
              <a:rPr lang="uk-UA" sz="1600" b="1" dirty="0" err="1" smtClean="0">
                <a:latin typeface="Monotype Corsiva" pitchFamily="66" charset="0"/>
              </a:rPr>
              <a:t>Ермилов</a:t>
            </a:r>
            <a:r>
              <a:rPr lang="uk-UA" sz="1600" b="1" dirty="0" smtClean="0">
                <a:latin typeface="Monotype Corsiva" pitchFamily="66" charset="0"/>
              </a:rPr>
              <a:t>  К., Кулаков К., </a:t>
            </a:r>
            <a:r>
              <a:rPr lang="uk-UA" sz="1600" b="1" dirty="0" err="1" smtClean="0">
                <a:latin typeface="Monotype Corsiva" pitchFamily="66" charset="0"/>
              </a:rPr>
              <a:t>Дядянчук</a:t>
            </a:r>
            <a:r>
              <a:rPr lang="uk-UA" sz="1600" b="1" dirty="0" smtClean="0">
                <a:latin typeface="Monotype Corsiva" pitchFamily="66" charset="0"/>
              </a:rPr>
              <a:t> А., </a:t>
            </a:r>
            <a:r>
              <a:rPr lang="uk-UA" sz="1600" b="1" dirty="0" err="1" smtClean="0">
                <a:latin typeface="Monotype Corsiva" pitchFamily="66" charset="0"/>
              </a:rPr>
              <a:t>Бондарь</a:t>
            </a:r>
            <a:r>
              <a:rPr lang="uk-UA" sz="1600" b="1" dirty="0" smtClean="0">
                <a:latin typeface="Monotype Corsiva" pitchFamily="66" charset="0"/>
              </a:rPr>
              <a:t> С.) </a:t>
            </a:r>
          </a:p>
          <a:p>
            <a:pPr algn="ctr"/>
            <a:r>
              <a:rPr lang="uk-UA" sz="1600" b="1" dirty="0" err="1" smtClean="0">
                <a:latin typeface="Monotype Corsiva" pitchFamily="66" charset="0"/>
              </a:rPr>
              <a:t>заняли</a:t>
            </a:r>
            <a:r>
              <a:rPr lang="uk-UA" sz="1600" b="1" dirty="0" smtClean="0">
                <a:latin typeface="Monotype Corsiva" pitchFamily="66" charset="0"/>
              </a:rPr>
              <a:t> 3 </a:t>
            </a:r>
            <a:r>
              <a:rPr lang="uk-UA" sz="1600" b="1" dirty="0" err="1" smtClean="0">
                <a:latin typeface="Monotype Corsiva" pitchFamily="66" charset="0"/>
              </a:rPr>
              <a:t>место</a:t>
            </a:r>
            <a:r>
              <a:rPr lang="uk-UA" sz="1600" b="1" dirty="0" smtClean="0">
                <a:latin typeface="Monotype Corsiva" pitchFamily="66" charset="0"/>
              </a:rPr>
              <a:t> в </a:t>
            </a:r>
            <a:r>
              <a:rPr lang="uk-UA" sz="1600" b="1" dirty="0" err="1" smtClean="0">
                <a:latin typeface="Monotype Corsiva" pitchFamily="66" charset="0"/>
              </a:rPr>
              <a:t>возрастной</a:t>
            </a:r>
            <a:r>
              <a:rPr lang="uk-UA" sz="1600" b="1" dirty="0" smtClean="0">
                <a:latin typeface="Monotype Corsiva" pitchFamily="66" charset="0"/>
              </a:rPr>
              <a:t>  </a:t>
            </a:r>
            <a:r>
              <a:rPr lang="uk-UA" sz="1600" b="1" dirty="0" err="1" smtClean="0">
                <a:latin typeface="Monotype Corsiva" pitchFamily="66" charset="0"/>
              </a:rPr>
              <a:t>категории</a:t>
            </a:r>
            <a:r>
              <a:rPr lang="uk-UA" sz="1600" b="1" dirty="0" smtClean="0">
                <a:latin typeface="Monotype Corsiva" pitchFamily="66" charset="0"/>
              </a:rPr>
              <a:t> 8-10 лет.</a:t>
            </a:r>
            <a:endParaRPr lang="ru-RU" sz="1600" b="1" dirty="0">
              <a:latin typeface="Monotype Corsiva" pitchFamily="66" charset="0"/>
            </a:endParaRPr>
          </a:p>
        </p:txBody>
      </p:sp>
      <p:pic>
        <p:nvPicPr>
          <p:cNvPr id="2050" name="Picture 2" descr="C:\Users\User\Desktop\на конкурс 1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4032448" cy="431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на конкурс 09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620688"/>
            <a:ext cx="4429125" cy="431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887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0" y="-15445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1728192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Уметь воспитывать детей – это великое государственное дело, требующее таланта и широкого знания жизни.</a:t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                                                                                      М . Горький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916832"/>
            <a:ext cx="8046636" cy="4512564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3546128" y="2013661"/>
            <a:ext cx="54005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solidFill>
                <a:prstClr val="black"/>
              </a:solidFill>
              <a:latin typeface="Monotype Corsiva" pitchFamily="66" charset="0"/>
            </a:endParaRPr>
          </a:p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Monotype Corsiva" pitchFamily="66" charset="0"/>
              </a:rPr>
              <a:t>Коротких Марианна  Павловна,</a:t>
            </a:r>
          </a:p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Monotype Corsiva" pitchFamily="66" charset="0"/>
              </a:rPr>
              <a:t>учитель истории и обществознания</a:t>
            </a:r>
          </a:p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Monotype Corsiva" pitchFamily="66" charset="0"/>
              </a:rPr>
              <a:t>МБОУ «</a:t>
            </a:r>
            <a:r>
              <a:rPr lang="ru-RU" sz="2000" b="1" dirty="0">
                <a:solidFill>
                  <a:prstClr val="black"/>
                </a:solidFill>
                <a:latin typeface="Monotype Corsiva" pitchFamily="66" charset="0"/>
              </a:rPr>
              <a:t>Г</a:t>
            </a:r>
            <a:r>
              <a:rPr lang="ru-RU" sz="2000" b="1" dirty="0" smtClean="0">
                <a:solidFill>
                  <a:prstClr val="black"/>
                </a:solidFill>
                <a:latin typeface="Monotype Corsiva" pitchFamily="66" charset="0"/>
              </a:rPr>
              <a:t>вардейская школа №1»,</a:t>
            </a:r>
          </a:p>
          <a:p>
            <a:pPr algn="ctr"/>
            <a:r>
              <a:rPr lang="ru-RU" sz="2000" b="1" dirty="0">
                <a:solidFill>
                  <a:prstClr val="black"/>
                </a:solidFill>
                <a:latin typeface="Monotype Corsiva" pitchFamily="66" charset="0"/>
              </a:rPr>
              <a:t>о</a:t>
            </a:r>
            <a:r>
              <a:rPr lang="ru-RU" sz="2000" b="1" dirty="0" smtClean="0">
                <a:solidFill>
                  <a:prstClr val="black"/>
                </a:solidFill>
                <a:latin typeface="Monotype Corsiva" pitchFamily="66" charset="0"/>
              </a:rPr>
              <a:t>бразование –высшее (СГУ,1998г.)</a:t>
            </a:r>
          </a:p>
          <a:p>
            <a:pPr algn="ctr"/>
            <a:r>
              <a:rPr lang="ru-RU" sz="2000" b="1" dirty="0">
                <a:solidFill>
                  <a:prstClr val="black"/>
                </a:solidFill>
                <a:latin typeface="Monotype Corsiva" pitchFamily="66" charset="0"/>
              </a:rPr>
              <a:t>у</a:t>
            </a:r>
            <a:r>
              <a:rPr lang="ru-RU" sz="2000" b="1" dirty="0" smtClean="0">
                <a:solidFill>
                  <a:prstClr val="black"/>
                </a:solidFill>
                <a:latin typeface="Monotype Corsiva" pitchFamily="66" charset="0"/>
              </a:rPr>
              <a:t>читель высшей категории,</a:t>
            </a:r>
          </a:p>
          <a:p>
            <a:pPr algn="ctr"/>
            <a:r>
              <a:rPr lang="ru-RU" sz="2000" b="1" dirty="0">
                <a:solidFill>
                  <a:prstClr val="black"/>
                </a:solidFill>
                <a:latin typeface="Monotype Corsiva" pitchFamily="66" charset="0"/>
              </a:rPr>
              <a:t>с</a:t>
            </a:r>
            <a:r>
              <a:rPr lang="ru-RU" sz="2000" b="1" dirty="0" smtClean="0">
                <a:solidFill>
                  <a:prstClr val="black"/>
                </a:solidFill>
                <a:latin typeface="Monotype Corsiva" pitchFamily="66" charset="0"/>
              </a:rPr>
              <a:t>таж  работы-20 лет,</a:t>
            </a:r>
          </a:p>
          <a:p>
            <a:pPr algn="ctr"/>
            <a:r>
              <a:rPr lang="ru-RU" sz="2000" b="1" dirty="0">
                <a:solidFill>
                  <a:prstClr val="black"/>
                </a:solidFill>
                <a:latin typeface="Monotype Corsiva" pitchFamily="66" charset="0"/>
              </a:rPr>
              <a:t>к</a:t>
            </a:r>
            <a:r>
              <a:rPr lang="ru-RU" sz="2000" b="1" dirty="0" smtClean="0">
                <a:solidFill>
                  <a:prstClr val="black"/>
                </a:solidFill>
                <a:latin typeface="Monotype Corsiva" pitchFamily="66" charset="0"/>
              </a:rPr>
              <a:t>лассный руководитель 5-К класса.</a:t>
            </a:r>
          </a:p>
          <a:p>
            <a:pPr algn="ctr"/>
            <a:endParaRPr lang="ru-RU" sz="2000" b="1" dirty="0" smtClean="0">
              <a:solidFill>
                <a:prstClr val="black"/>
              </a:solidFill>
              <a:latin typeface="Monotype Corsiva" pitchFamily="66" charset="0"/>
            </a:endParaRPr>
          </a:p>
        </p:txBody>
      </p:sp>
      <p:pic>
        <p:nvPicPr>
          <p:cNvPr id="6" name="Picture 2" descr="C:\Users\User\Desktop\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238937"/>
            <a:ext cx="2376264" cy="238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527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0769"/>
            <a:ext cx="9144000" cy="6858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54828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5124" name="Picture 4" descr="C:\Users\User\Desktop\image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283" y="512688"/>
            <a:ext cx="2880321" cy="2844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928" y="2708920"/>
            <a:ext cx="2195513" cy="2195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User\Desktop\на конкурс 12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12688"/>
            <a:ext cx="3024337" cy="5220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 rot="10800000" flipV="1">
            <a:off x="683568" y="5243907"/>
            <a:ext cx="48245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7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мая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2019г. В МБОУ «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Гвардейская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школа №1»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прошел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конкурс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военно-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патриотической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песни</a:t>
            </a:r>
            <a:r>
              <a:rPr lang="uk-UA" sz="1600" b="1" dirty="0">
                <a:solidFill>
                  <a:prstClr val="black"/>
                </a:solidFill>
                <a:latin typeface="Monotype Corsiva" pitchFamily="66" charset="0"/>
              </a:rPr>
              <a:t>,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посвященный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Дню </a:t>
            </a:r>
            <a:r>
              <a:rPr lang="uk-UA" sz="1600" b="1" dirty="0" err="1">
                <a:solidFill>
                  <a:prstClr val="black"/>
                </a:solidFill>
                <a:latin typeface="Monotype Corsiva" pitchFamily="66" charset="0"/>
              </a:rPr>
              <a:t>Победы</a:t>
            </a:r>
            <a:r>
              <a:rPr lang="uk-UA" sz="1600" b="1" dirty="0">
                <a:solidFill>
                  <a:prstClr val="black"/>
                </a:solidFill>
                <a:latin typeface="Monotype Corsiva" pitchFamily="66" charset="0"/>
              </a:rPr>
              <a:t>. 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Кадеты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 5-К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класса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награждены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Грамотой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за 1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место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среди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5-6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классов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МБОУ «</a:t>
            </a:r>
            <a:r>
              <a:rPr lang="uk-UA" sz="1600" b="1" dirty="0" err="1">
                <a:solidFill>
                  <a:prstClr val="black"/>
                </a:solidFill>
                <a:latin typeface="Monotype Corsiva" pitchFamily="66" charset="0"/>
              </a:rPr>
              <a:t>Г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вардейская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школа №1».</a:t>
            </a:r>
            <a:endParaRPr lang="uk-UA" sz="1600" b="1" dirty="0">
              <a:solidFill>
                <a:prstClr val="black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766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266" y="111584"/>
            <a:ext cx="9144000" cy="6858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54827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323527" y="5646099"/>
            <a:ext cx="85335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7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мая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2019г. на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территории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мемориального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комплекса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«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Концлагерь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«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Красный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»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прошла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</a:t>
            </a:r>
          </a:p>
          <a:p>
            <a:pPr lvl="0" algn="ctr"/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патриотическая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акция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«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Зажги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свечу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памяти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»,</a:t>
            </a:r>
          </a:p>
          <a:p>
            <a:pPr lvl="0" algn="ctr"/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в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которой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участвовали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кадеты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 5-К и 6-К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классов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МБОУ «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Гвардейская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школа №1».</a:t>
            </a:r>
          </a:p>
        </p:txBody>
      </p:sp>
      <p:pic>
        <p:nvPicPr>
          <p:cNvPr id="1026" name="Picture 2" descr="C:\Users\User\Desktop\на конкурс 1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741" y="2734813"/>
            <a:ext cx="4359725" cy="25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" descr="C:\Users\User\Desktop\на конкурс 13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60648"/>
            <a:ext cx="3421013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ser\Desktop\111658349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740" y="260648"/>
            <a:ext cx="4359725" cy="247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115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1804" y="5019"/>
            <a:ext cx="9144000" cy="6858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54827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323527" y="5769210"/>
            <a:ext cx="85335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9мая 2019г. </a:t>
            </a:r>
            <a:r>
              <a:rPr lang="uk-UA" sz="1600" b="1" dirty="0">
                <a:solidFill>
                  <a:prstClr val="black"/>
                </a:solidFill>
                <a:latin typeface="Monotype Corsiva" pitchFamily="66" charset="0"/>
              </a:rPr>
              <a:t>в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п.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Гвардейское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прошел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Парад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Победы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, </a:t>
            </a:r>
          </a:p>
          <a:p>
            <a:pPr lvl="0" algn="ctr"/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в 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котором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участвовали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 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кадеты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 5-К и 6-К 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классов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МБОУ «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Гвардейская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школа №1».</a:t>
            </a:r>
          </a:p>
        </p:txBody>
      </p:sp>
      <p:pic>
        <p:nvPicPr>
          <p:cNvPr id="2050" name="Picture 2" descr="C:\Users\User\Desktop\на конкурс 2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62" y="812800"/>
            <a:ext cx="2416001" cy="225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на конкурс 2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646" y="2348880"/>
            <a:ext cx="5245100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на конкурс 24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786739"/>
            <a:ext cx="2832000" cy="21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9660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9271"/>
            <a:ext cx="9144000" cy="6858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5856" y="1196752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4017962"/>
            <a:ext cx="78488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27 октября 2018г.-районный конкурс вокалистов  «Молодые голоса»- 2 место.</a:t>
            </a:r>
          </a:p>
          <a:p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30 октября 2018г.-муниципальный этап танцевального конкурса «Улыбка Терпсихоры»-3 место.</a:t>
            </a:r>
          </a:p>
          <a:p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Участие в муниципальном этапе конкурса «</a:t>
            </a:r>
            <a:r>
              <a:rPr lang="ru-RU" sz="1600" b="1" dirty="0">
                <a:solidFill>
                  <a:prstClr val="black"/>
                </a:solidFill>
                <a:latin typeface="Monotype Corsiva" pitchFamily="66" charset="0"/>
              </a:rPr>
              <a:t>К</a:t>
            </a:r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осмические фантазии».</a:t>
            </a:r>
          </a:p>
          <a:p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5 апреля 2019г.-участие в организации и проведении</a:t>
            </a:r>
            <a:r>
              <a:rPr lang="ru-RU" sz="1600" b="1" dirty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Республиканского этапа Всероссийских спортивных игр школьных спортивных клубов.</a:t>
            </a:r>
          </a:p>
          <a:p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Участие в конкурсе  «Есть такая профессия-Родину защищать!» (Ермилов К., Коротких А., </a:t>
            </a:r>
            <a:r>
              <a:rPr lang="ru-RU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Клепцов</a:t>
            </a:r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 В.)</a:t>
            </a:r>
          </a:p>
          <a:p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Всероссийский конкурс «Наша история»( </a:t>
            </a:r>
            <a:r>
              <a:rPr lang="ru-RU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Кривелева</a:t>
            </a:r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  Е., победитель заочного тура в номинации рисунок, приглашена в Москву).</a:t>
            </a:r>
          </a:p>
          <a:p>
            <a:endParaRPr lang="ru-RU" sz="1600" b="1" dirty="0" smtClean="0">
              <a:solidFill>
                <a:prstClr val="black"/>
              </a:solidFill>
              <a:latin typeface="Monotype Corsiva" pitchFamily="66" charset="0"/>
            </a:endParaRPr>
          </a:p>
        </p:txBody>
      </p:sp>
      <p:pic>
        <p:nvPicPr>
          <p:cNvPr id="2050" name="Picture 2" descr="C:\Users\User\Desktop\фото 5-к класса 0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2952328" cy="2395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фото 5-к класса 0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412776"/>
            <a:ext cx="3500221" cy="233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поезд победы 00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692696"/>
            <a:ext cx="2644850" cy="2395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19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80"/>
            <a:ext cx="9144000" cy="6858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5856" y="1196752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pic>
        <p:nvPicPr>
          <p:cNvPr id="1026" name="Picture 2" descr="C:\Users\User\Desktop\фото 5-к класса 1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4248472" cy="254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фото 5-к класса 18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421" y="1268760"/>
            <a:ext cx="3994051" cy="270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фото 5-к класса 18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03" y="3212976"/>
            <a:ext cx="4104730" cy="283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32040" y="4221088"/>
            <a:ext cx="38884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Посещение кинотеатра и просмотр фильмов «Т-34» </a:t>
            </a:r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 и </a:t>
            </a:r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«  Спасти Ленинград».</a:t>
            </a:r>
          </a:p>
          <a:p>
            <a:pPr algn="ctr"/>
            <a:endParaRPr lang="ru-RU" sz="1600" b="1" dirty="0" smtClean="0">
              <a:solidFill>
                <a:prstClr val="black"/>
              </a:solidFill>
              <a:latin typeface="Monotype Corsiva" pitchFamily="66" charset="0"/>
            </a:endParaRPr>
          </a:p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У памятника героям-односельчанам в годы Великой Отечественной войны  </a:t>
            </a:r>
          </a:p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в п. Красногвардейское.</a:t>
            </a:r>
          </a:p>
          <a:p>
            <a:pPr algn="ctr"/>
            <a:endParaRPr lang="ru-RU" sz="1600" b="1" dirty="0">
              <a:solidFill>
                <a:prstClr val="black"/>
              </a:solidFill>
              <a:latin typeface="Monotype Corsiva" pitchFamily="66" charset="0"/>
            </a:endParaRPr>
          </a:p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После экскурсии отдыхаем и играем</a:t>
            </a:r>
            <a:r>
              <a:rPr lang="ru-RU" sz="1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.</a:t>
            </a:r>
            <a:endParaRPr lang="ru-RU" sz="1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615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54827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395535" y="5242532"/>
            <a:ext cx="84615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11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мая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2019г.  </a:t>
            </a:r>
            <a:r>
              <a:rPr lang="uk-UA" sz="1600" b="1" dirty="0" err="1">
                <a:solidFill>
                  <a:prstClr val="black"/>
                </a:solidFill>
                <a:latin typeface="Monotype Corsiva" pitchFamily="66" charset="0"/>
              </a:rPr>
              <a:t>у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чащиеся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5-К 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класса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приняли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 </a:t>
            </a:r>
            <a:r>
              <a:rPr lang="uk-UA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участие</a:t>
            </a:r>
            <a:r>
              <a:rPr lang="uk-UA" sz="1600" b="1" dirty="0" smtClean="0">
                <a:solidFill>
                  <a:prstClr val="black"/>
                </a:solidFill>
                <a:latin typeface="Monotype Corsiva" pitchFamily="66" charset="0"/>
              </a:rPr>
              <a:t> в </a:t>
            </a:r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 Х  районном фестивале военно-патриотической песни «Огромное небо», посвященного 40-й годовщине подвига  летчика  </a:t>
            </a:r>
            <a:r>
              <a:rPr lang="ru-RU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Констанцкого</a:t>
            </a:r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 полка </a:t>
            </a:r>
          </a:p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Виктора  </a:t>
            </a:r>
            <a:r>
              <a:rPr lang="ru-RU" sz="1600" b="1" dirty="0" err="1" smtClean="0">
                <a:solidFill>
                  <a:prstClr val="black"/>
                </a:solidFill>
                <a:latin typeface="Monotype Corsiva" pitchFamily="66" charset="0"/>
              </a:rPr>
              <a:t>Кубракова</a:t>
            </a:r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. </a:t>
            </a:r>
          </a:p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</a:rPr>
              <a:t>Коллектив «Кадеты»  был награжден сертификатами  участника фестиваля , Благодарностями , Дипломами и  Грамотами за лучшее исполнение  номера на фестивале «Огромное небо».</a:t>
            </a:r>
            <a:endParaRPr lang="uk-UA" sz="1600" b="1" dirty="0" smtClean="0">
              <a:solidFill>
                <a:prstClr val="black"/>
              </a:solidFill>
              <a:latin typeface="Monotype Corsiva" pitchFamily="66" charset="0"/>
            </a:endParaRPr>
          </a:p>
        </p:txBody>
      </p:sp>
      <p:pic>
        <p:nvPicPr>
          <p:cNvPr id="4098" name="Picture 2" descr="C:\Users\User\Desktop\конкурс 0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3106"/>
            <a:ext cx="3175000" cy="271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конкурс 0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692696"/>
            <a:ext cx="3240360" cy="295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конкурс 02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84984"/>
            <a:ext cx="3409430" cy="192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конкурс 02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1" y="1188120"/>
            <a:ext cx="2455044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25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1472" y="2500306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Спасибо за внимание!</a:t>
            </a:r>
            <a:endParaRPr lang="ru-RU" sz="6000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31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3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46624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chemeClr val="tx2"/>
                </a:solidFill>
                <a:latin typeface="Monotype Corsiva" pitchFamily="66" charset="0"/>
              </a:rPr>
              <a:t>Законодательная база </a:t>
            </a:r>
            <a:r>
              <a:rPr lang="ru-RU" sz="3600" b="1" dirty="0">
                <a:solidFill>
                  <a:schemeClr val="tx2"/>
                </a:solidFill>
                <a:latin typeface="Monotype Corsiva" pitchFamily="66" charset="0"/>
              </a:rPr>
              <a:t> </a:t>
            </a:r>
            <a:r>
              <a:rPr lang="ru-RU" sz="3600" b="1" dirty="0" smtClean="0">
                <a:solidFill>
                  <a:schemeClr val="tx2"/>
                </a:solidFill>
                <a:latin typeface="Monotype Corsiva" pitchFamily="66" charset="0"/>
              </a:rPr>
              <a:t> сфере воспитания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</a:br>
            <a:endParaRPr lang="ru-RU" sz="3600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5286412"/>
          </a:xfrm>
        </p:spPr>
        <p:txBody>
          <a:bodyPr>
            <a:noAutofit/>
          </a:bodyPr>
          <a:lstStyle/>
          <a:p>
            <a:pPr marL="0" lvl="0" indent="0" algn="just" fontAlgn="base">
              <a:lnSpc>
                <a:spcPct val="80000"/>
              </a:lnSpc>
              <a:spcAft>
                <a:spcPct val="0"/>
              </a:spcAft>
              <a:buClr>
                <a:srgbClr val="00CCFF"/>
              </a:buClr>
              <a:buSzPct val="65000"/>
              <a:buNone/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i="1" kern="0" dirty="0">
              <a:solidFill>
                <a:srgbClr val="000000"/>
              </a:solidFill>
              <a:latin typeface="Times New Roman"/>
            </a:endParaRPr>
          </a:p>
          <a:p>
            <a:pPr marL="0" lvl="0" indent="0" algn="just" fontAlgn="base">
              <a:lnSpc>
                <a:spcPct val="80000"/>
              </a:lnSpc>
              <a:spcAft>
                <a:spcPct val="0"/>
              </a:spcAft>
              <a:buClr>
                <a:srgbClr val="00CCFF"/>
              </a:buClr>
              <a:buSzPct val="65000"/>
              <a:buNone/>
              <a:defRPr/>
            </a:pPr>
            <a:r>
              <a:rPr lang="ru-RU" sz="2400" b="1" i="1" kern="0" dirty="0" smtClean="0">
                <a:latin typeface="Monotype Corsiva" pitchFamily="66" charset="0"/>
              </a:rPr>
              <a:t>        Программа воспитания проводится </a:t>
            </a:r>
            <a:r>
              <a:rPr lang="ru-RU" sz="2400" b="1" i="1" kern="0" dirty="0">
                <a:latin typeface="Monotype Corsiva" pitchFamily="66" charset="0"/>
              </a:rPr>
              <a:t>в соответствии </a:t>
            </a:r>
            <a:r>
              <a:rPr lang="ru-RU" sz="2400" b="1" i="1" kern="0" dirty="0" smtClean="0">
                <a:latin typeface="Monotype Corsiva" pitchFamily="66" charset="0"/>
              </a:rPr>
              <a:t> с:</a:t>
            </a:r>
          </a:p>
          <a:p>
            <a:pPr marL="0" lvl="0" indent="0" algn="just" fontAlgn="base">
              <a:lnSpc>
                <a:spcPct val="80000"/>
              </a:lnSpc>
              <a:spcAft>
                <a:spcPct val="0"/>
              </a:spcAft>
              <a:buClr>
                <a:srgbClr val="00CCFF"/>
              </a:buClr>
              <a:buSzPct val="65000"/>
              <a:buNone/>
              <a:defRPr/>
            </a:pPr>
            <a:endParaRPr lang="ru-RU" sz="2400" b="1" i="1" kern="0" dirty="0" smtClean="0">
              <a:latin typeface="Monotype Corsiva" pitchFamily="66" charset="0"/>
            </a:endParaRP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Clr>
                <a:srgbClr val="00CCFF"/>
              </a:buClr>
              <a:buSzPct val="65000"/>
              <a:buNone/>
              <a:defRPr/>
            </a:pPr>
            <a:r>
              <a:rPr lang="ru-RU" sz="2400" b="1" i="1" kern="0" dirty="0" smtClean="0">
                <a:latin typeface="Monotype Corsiva" pitchFamily="66" charset="0"/>
              </a:rPr>
              <a:t> 1)  Конституцией РФ , </a:t>
            </a: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Clr>
                <a:srgbClr val="00CCFF"/>
              </a:buClr>
              <a:buSzPct val="65000"/>
              <a:buNone/>
              <a:defRPr/>
            </a:pPr>
            <a:r>
              <a:rPr lang="ru-RU" sz="2400" b="1" i="1" kern="0" dirty="0" smtClean="0">
                <a:latin typeface="Monotype Corsiva" pitchFamily="66" charset="0"/>
              </a:rPr>
              <a:t> 2)  Федеральным </a:t>
            </a:r>
            <a:r>
              <a:rPr lang="ru-RU" sz="2400" b="1" i="1" kern="0" dirty="0">
                <a:latin typeface="Monotype Corsiva" pitchFamily="66" charset="0"/>
              </a:rPr>
              <a:t>Законом "Об образовании РФ</a:t>
            </a:r>
            <a:r>
              <a:rPr lang="ru-RU" sz="2400" b="1" i="1" kern="0" dirty="0" smtClean="0">
                <a:latin typeface="Monotype Corsiva" pitchFamily="66" charset="0"/>
              </a:rPr>
              <a:t>",</a:t>
            </a: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Clr>
                <a:srgbClr val="00CCFF"/>
              </a:buClr>
              <a:buSzPct val="65000"/>
              <a:buNone/>
              <a:defRPr/>
            </a:pPr>
            <a:r>
              <a:rPr lang="ru-RU" sz="2400" b="1" i="1" kern="0" dirty="0" smtClean="0">
                <a:latin typeface="Monotype Corsiva" pitchFamily="66" charset="0"/>
              </a:rPr>
              <a:t> 3)  Национальной </a:t>
            </a:r>
            <a:r>
              <a:rPr lang="ru-RU" sz="2400" b="1" i="1" kern="0" dirty="0">
                <a:latin typeface="Monotype Corsiva" pitchFamily="66" charset="0"/>
              </a:rPr>
              <a:t>доктриной образования, </a:t>
            </a:r>
            <a:endParaRPr lang="ru-RU" sz="2400" b="1" i="1" kern="0" dirty="0" smtClean="0">
              <a:latin typeface="Monotype Corsiva" pitchFamily="66" charset="0"/>
            </a:endParaRP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Clr>
                <a:srgbClr val="00CCFF"/>
              </a:buClr>
              <a:buSzPct val="65000"/>
              <a:buNone/>
              <a:defRPr/>
            </a:pPr>
            <a:r>
              <a:rPr lang="ru-RU" sz="2400" b="1" i="1" kern="0" dirty="0" smtClean="0">
                <a:latin typeface="Monotype Corsiva" pitchFamily="66" charset="0"/>
              </a:rPr>
              <a:t> 4)  Международной </a:t>
            </a:r>
            <a:r>
              <a:rPr lang="ru-RU" sz="2400" b="1" i="1" kern="0" dirty="0">
                <a:latin typeface="Monotype Corsiva" pitchFamily="66" charset="0"/>
              </a:rPr>
              <a:t>конвенцией "О правах ребенка</a:t>
            </a:r>
            <a:r>
              <a:rPr lang="ru-RU" sz="2400" b="1" i="1" kern="0" dirty="0" smtClean="0">
                <a:latin typeface="Monotype Corsiva" pitchFamily="66" charset="0"/>
              </a:rPr>
              <a:t>", </a:t>
            </a: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Clr>
                <a:srgbClr val="00CCFF"/>
              </a:buClr>
              <a:buSzPct val="65000"/>
              <a:buNone/>
              <a:defRPr/>
            </a:pPr>
            <a:r>
              <a:rPr lang="ru-RU" sz="2400" b="1" i="1" kern="0" dirty="0" smtClean="0">
                <a:latin typeface="Monotype Corsiva" pitchFamily="66" charset="0"/>
              </a:rPr>
              <a:t> 5)  «Всеобщей </a:t>
            </a:r>
            <a:r>
              <a:rPr lang="ru-RU" sz="2400" b="1" i="1" kern="0" dirty="0">
                <a:latin typeface="Monotype Corsiva" pitchFamily="66" charset="0"/>
              </a:rPr>
              <a:t>декларацией прав человека</a:t>
            </a:r>
            <a:r>
              <a:rPr lang="ru-RU" sz="2400" b="1" i="1" kern="0" dirty="0" smtClean="0">
                <a:latin typeface="Monotype Corsiva" pitchFamily="66" charset="0"/>
              </a:rPr>
              <a:t>",</a:t>
            </a: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Clr>
                <a:srgbClr val="00CCFF"/>
              </a:buClr>
              <a:buSzPct val="65000"/>
              <a:buNone/>
              <a:defRPr/>
            </a:pPr>
            <a:r>
              <a:rPr lang="ru-RU" sz="2400" b="1" i="1" kern="0" dirty="0" smtClean="0">
                <a:latin typeface="Monotype Corsiva" pitchFamily="66" charset="0"/>
              </a:rPr>
              <a:t> 6) Государственной </a:t>
            </a:r>
            <a:r>
              <a:rPr lang="ru-RU" sz="2400" b="1" i="1" kern="0" dirty="0">
                <a:latin typeface="Monotype Corsiva" pitchFamily="66" charset="0"/>
              </a:rPr>
              <a:t>программой "Патриотическое воспитание граждан Российской </a:t>
            </a:r>
            <a:r>
              <a:rPr lang="ru-RU" sz="2400" b="1" i="1" kern="0" dirty="0" smtClean="0">
                <a:latin typeface="Monotype Corsiva" pitchFamily="66" charset="0"/>
              </a:rPr>
              <a:t> Федерации </a:t>
            </a:r>
            <a:r>
              <a:rPr lang="ru-RU" sz="2400" b="1" i="1" kern="0" dirty="0">
                <a:latin typeface="Monotype Corsiva" pitchFamily="66" charset="0"/>
              </a:rPr>
              <a:t>на </a:t>
            </a:r>
            <a:r>
              <a:rPr lang="ru-RU" sz="2400" b="1" i="1" kern="0" dirty="0" smtClean="0">
                <a:latin typeface="Monotype Corsiva" pitchFamily="66" charset="0"/>
              </a:rPr>
              <a:t>2016/2020г.г." </a:t>
            </a: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Clr>
                <a:srgbClr val="00CCFF"/>
              </a:buClr>
              <a:buSzPct val="65000"/>
              <a:buNone/>
              <a:defRPr/>
            </a:pPr>
            <a:r>
              <a:rPr lang="ru-RU" sz="2400" b="1" i="1" kern="0" dirty="0" smtClean="0">
                <a:latin typeface="Monotype Corsiva" pitchFamily="66" charset="0"/>
              </a:rPr>
              <a:t>другими </a:t>
            </a:r>
            <a:r>
              <a:rPr lang="ru-RU" sz="2400" b="1" i="1" kern="0" dirty="0">
                <a:latin typeface="Monotype Corsiva" pitchFamily="66" charset="0"/>
              </a:rPr>
              <a:t>законодательными актами и нормативными </a:t>
            </a:r>
            <a:r>
              <a:rPr lang="ru-RU" sz="2400" b="1" i="1" kern="0" dirty="0" smtClean="0">
                <a:latin typeface="Monotype Corsiva" pitchFamily="66" charset="0"/>
              </a:rPr>
              <a:t>документами</a:t>
            </a:r>
            <a:r>
              <a:rPr lang="ru-RU" sz="2400" b="1" i="1" kern="0" dirty="0">
                <a:latin typeface="Monotype Corsiva" pitchFamily="66" charset="0"/>
              </a:rPr>
              <a:t>.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ru-RU" sz="2400" b="1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sz="2000" b="1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385192" y="1124744"/>
            <a:ext cx="8229600" cy="52864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Font typeface="Arial" pitchFamily="34" charset="0"/>
              <a:buNone/>
            </a:pPr>
            <a:r>
              <a:rPr lang="ru-RU" sz="2000" b="1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smtClean="0">
              <a:latin typeface="Times New Roman"/>
              <a:ea typeface="Times New Roman"/>
            </a:endParaRPr>
          </a:p>
          <a:p>
            <a:pPr marL="0" indent="0">
              <a:buFont typeface="Arial" pitchFamily="34" charset="0"/>
              <a:buNone/>
            </a:pP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918365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46624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3600" b="1" dirty="0">
                <a:solidFill>
                  <a:srgbClr val="1F497D"/>
                </a:solidFill>
                <a:latin typeface="Monotype Corsiva" pitchFamily="66" charset="0"/>
              </a:rPr>
              <a:t>Современные психолого-педагогические технологии:</a:t>
            </a:r>
            <a:r>
              <a:rPr lang="ru-RU" sz="3600" b="1" dirty="0">
                <a:solidFill>
                  <a:srgbClr val="4F81BD">
                    <a:lumMod val="50000"/>
                  </a:srgbClr>
                </a:solidFill>
                <a:latin typeface="Monotype Corsiva" pitchFamily="66" charset="0"/>
              </a:rPr>
              <a:t/>
            </a:r>
            <a:br>
              <a:rPr lang="ru-RU" sz="3600" b="1" dirty="0">
                <a:solidFill>
                  <a:srgbClr val="4F81BD">
                    <a:lumMod val="50000"/>
                  </a:srgbClr>
                </a:solidFill>
                <a:latin typeface="Monotype Corsiva" pitchFamily="66" charset="0"/>
              </a:rPr>
            </a:br>
            <a:endParaRPr lang="ru-RU" sz="3600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19256" cy="5574444"/>
          </a:xfrm>
        </p:spPr>
        <p:txBody>
          <a:bodyPr>
            <a:noAutofit/>
          </a:bodyPr>
          <a:lstStyle/>
          <a:p>
            <a:pPr marL="0" lvl="0" indent="0" algn="just" fontAlgn="base">
              <a:lnSpc>
                <a:spcPct val="80000"/>
              </a:lnSpc>
              <a:spcAft>
                <a:spcPct val="0"/>
              </a:spcAft>
              <a:buClr>
                <a:srgbClr val="00CCFF"/>
              </a:buClr>
              <a:buSzPct val="65000"/>
              <a:buNone/>
              <a:defRPr/>
            </a:pPr>
            <a:endParaRPr lang="ru-RU" sz="2000" b="1" i="1" kern="0" dirty="0">
              <a:solidFill>
                <a:srgbClr val="000000"/>
              </a:solidFill>
              <a:latin typeface="Times New Roman"/>
            </a:endParaRP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Clr>
                <a:srgbClr val="00CCFF"/>
              </a:buClr>
              <a:buSzPct val="65000"/>
              <a:buNone/>
              <a:defRPr/>
            </a:pPr>
            <a:r>
              <a:rPr lang="ru-RU" sz="1800" b="1" i="1" kern="0" dirty="0" smtClean="0">
                <a:latin typeface="Monotype Corsiva" pitchFamily="66" charset="0"/>
              </a:rPr>
              <a:t>1) коллективно-групповые способы обучения;</a:t>
            </a: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Clr>
                <a:srgbClr val="00CCFF"/>
              </a:buClr>
              <a:buSzPct val="65000"/>
              <a:buNone/>
              <a:defRPr/>
            </a:pPr>
            <a:r>
              <a:rPr lang="ru-RU" sz="1800" b="1" i="1" kern="0" dirty="0" smtClean="0">
                <a:latin typeface="Monotype Corsiva" pitchFamily="66" charset="0"/>
              </a:rPr>
              <a:t>2) проблемно-поисковые;</a:t>
            </a: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Clr>
                <a:srgbClr val="00CCFF"/>
              </a:buClr>
              <a:buSzPct val="65000"/>
              <a:buNone/>
              <a:defRPr/>
            </a:pPr>
            <a:r>
              <a:rPr lang="ru-RU" sz="1800" b="1" i="1" kern="0" dirty="0" smtClean="0">
                <a:latin typeface="Monotype Corsiva" pitchFamily="66" charset="0"/>
              </a:rPr>
              <a:t>3) имитационно-игровые  технологии;</a:t>
            </a: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Clr>
                <a:srgbClr val="00CCFF"/>
              </a:buClr>
              <a:buSzPct val="65000"/>
              <a:buNone/>
              <a:defRPr/>
            </a:pPr>
            <a:r>
              <a:rPr lang="ru-RU" sz="1800" b="1" i="1" kern="0" dirty="0" smtClean="0">
                <a:latin typeface="Monotype Corsiva" pitchFamily="66" charset="0"/>
              </a:rPr>
              <a:t>4) информационные технологии;</a:t>
            </a:r>
          </a:p>
          <a:p>
            <a:pPr marL="0" lvl="0" indent="0" fontAlgn="base">
              <a:lnSpc>
                <a:spcPct val="80000"/>
              </a:lnSpc>
              <a:spcAft>
                <a:spcPct val="0"/>
              </a:spcAft>
              <a:buClr>
                <a:srgbClr val="00CCFF"/>
              </a:buClr>
              <a:buSzPct val="65000"/>
              <a:buNone/>
              <a:defRPr/>
            </a:pPr>
            <a:r>
              <a:rPr lang="ru-RU" sz="1800" b="1" i="1" kern="0" dirty="0">
                <a:latin typeface="Monotype Corsiva" pitchFamily="66" charset="0"/>
              </a:rPr>
              <a:t>5</a:t>
            </a:r>
            <a:r>
              <a:rPr lang="ru-RU" sz="1800" b="1" i="1" kern="0" dirty="0" smtClean="0">
                <a:latin typeface="Monotype Corsiva" pitchFamily="66" charset="0"/>
              </a:rPr>
              <a:t>) </a:t>
            </a:r>
            <a:r>
              <a:rPr lang="ru-RU" sz="1800" b="1" i="1" kern="0" dirty="0" err="1" smtClean="0">
                <a:latin typeface="Monotype Corsiva" pitchFamily="66" charset="0"/>
              </a:rPr>
              <a:t>здоровьесберегающие</a:t>
            </a:r>
            <a:r>
              <a:rPr lang="ru-RU" sz="1800" b="1" i="1" kern="0" dirty="0" smtClean="0">
                <a:latin typeface="Monotype Corsiva" pitchFamily="66" charset="0"/>
              </a:rPr>
              <a:t>  технологии;</a:t>
            </a:r>
          </a:p>
          <a:p>
            <a:pPr marL="0" lvl="0" indent="0" algn="just" fontAlgn="base">
              <a:lnSpc>
                <a:spcPct val="80000"/>
              </a:lnSpc>
              <a:spcAft>
                <a:spcPct val="0"/>
              </a:spcAft>
              <a:buClr>
                <a:srgbClr val="00CCFF"/>
              </a:buClr>
              <a:buSzPct val="65000"/>
              <a:buNone/>
              <a:defRPr/>
            </a:pPr>
            <a:endParaRPr lang="ru-RU" sz="1800" b="1" i="1" kern="0" dirty="0" smtClean="0">
              <a:latin typeface="Monotype Corsiva" pitchFamily="66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r>
              <a:rPr lang="ru-RU" sz="1800" b="1" dirty="0">
                <a:solidFill>
                  <a:prstClr val="black"/>
                </a:solidFill>
                <a:latin typeface="Monotype Corsiva" pitchFamily="66" charset="0"/>
              </a:rPr>
              <a:t>Воспитательная система </a:t>
            </a:r>
            <a:r>
              <a:rPr lang="ru-RU" sz="1800" b="1" dirty="0" smtClean="0">
                <a:solidFill>
                  <a:prstClr val="black"/>
                </a:solidFill>
                <a:latin typeface="Monotype Corsiva" pitchFamily="66" charset="0"/>
              </a:rPr>
              <a:t> 5-К класса  «</a:t>
            </a:r>
            <a:r>
              <a:rPr lang="ru-RU" sz="1800" b="1" dirty="0">
                <a:solidFill>
                  <a:prstClr val="black"/>
                </a:solidFill>
                <a:latin typeface="Monotype Corsiva" pitchFamily="66" charset="0"/>
              </a:rPr>
              <a:t>Кадетское братство» ведется по основным </a:t>
            </a:r>
            <a:r>
              <a:rPr lang="ru-RU" sz="1800" b="1" dirty="0" smtClean="0">
                <a:solidFill>
                  <a:prstClr val="black"/>
                </a:solidFill>
                <a:latin typeface="Monotype Corsiva" pitchFamily="66" charset="0"/>
              </a:rPr>
              <a:t>направлениям: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prstClr val="black"/>
                </a:solidFill>
                <a:latin typeface="Monotype Corsiva" pitchFamily="66" charset="0"/>
              </a:rPr>
              <a:t>интеллектуальное развитие</a:t>
            </a:r>
            <a:r>
              <a:rPr lang="ru-RU" sz="1800" b="1" dirty="0" smtClean="0">
                <a:solidFill>
                  <a:prstClr val="black"/>
                </a:solidFill>
                <a:latin typeface="Monotype Corsiva" pitchFamily="66" charset="0"/>
              </a:rPr>
              <a:t>;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prstClr val="black"/>
                </a:solidFill>
                <a:latin typeface="Monotype Corsiva" pitchFamily="66" charset="0"/>
              </a:rPr>
              <a:t>гражданско-патриотическое;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prstClr val="black"/>
                </a:solidFill>
                <a:latin typeface="Monotype Corsiva" pitchFamily="66" charset="0"/>
              </a:rPr>
              <a:t>духовно-нравственное,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prstClr val="black"/>
                </a:solidFill>
                <a:latin typeface="Monotype Corsiva" pitchFamily="66" charset="0"/>
              </a:rPr>
              <a:t>спортивно-оздоровительное,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prstClr val="black"/>
                </a:solidFill>
                <a:latin typeface="Monotype Corsiva" pitchFamily="66" charset="0"/>
              </a:rPr>
              <a:t>связь с родительской общественностью и социальными партнерами ( в/ч № 46451,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prstClr val="black"/>
                </a:solidFill>
                <a:latin typeface="Monotype Corsiva" pitchFamily="66" charset="0"/>
              </a:rPr>
              <a:t>ВВПД «ЮНАРМИЯ», КРИППОО «Союз наследников традиций»).</a:t>
            </a:r>
            <a:endParaRPr lang="ru-RU" sz="1800" b="1" dirty="0">
              <a:solidFill>
                <a:prstClr val="black"/>
              </a:solidFill>
              <a:latin typeface="Monotype Corsiva" pitchFamily="66" charset="0"/>
            </a:endParaRPr>
          </a:p>
          <a:p>
            <a:pPr marL="0" lvl="0" indent="0" algn="ctr" fontAlgn="base">
              <a:lnSpc>
                <a:spcPct val="80000"/>
              </a:lnSpc>
              <a:spcAft>
                <a:spcPct val="0"/>
              </a:spcAft>
              <a:buClr>
                <a:srgbClr val="00CCFF"/>
              </a:buClr>
              <a:buSzPct val="65000"/>
              <a:buNone/>
              <a:defRPr/>
            </a:pPr>
            <a:endParaRPr lang="ru-RU" sz="1800" b="1" i="1" kern="0" dirty="0">
              <a:latin typeface="Monotype Corsiva" pitchFamily="66" charset="0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ru-RU" sz="1800" b="1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sz="2000" b="1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385192" y="1124744"/>
            <a:ext cx="8229600" cy="52864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Font typeface="Arial" pitchFamily="34" charset="0"/>
              <a:buNone/>
            </a:pPr>
            <a:r>
              <a:rPr lang="ru-RU" sz="2000" b="1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smtClean="0">
              <a:latin typeface="Times New Roman"/>
              <a:ea typeface="Times New Roman"/>
            </a:endParaRPr>
          </a:p>
          <a:p>
            <a:pPr marL="0" indent="0">
              <a:buFont typeface="Arial" pitchFamily="34" charset="0"/>
              <a:buNone/>
            </a:pP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3259723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ru-RU" sz="1600" b="1" dirty="0">
              <a:solidFill>
                <a:prstClr val="black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30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6512" y="-315416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kern="0" dirty="0" smtClean="0">
                <a:solidFill>
                  <a:schemeClr val="tx2"/>
                </a:solidFill>
                <a:latin typeface="Monotype Corsiva" pitchFamily="66" charset="0"/>
              </a:rPr>
              <a:t>Цель воспитательной системы:</a:t>
            </a:r>
            <a:endParaRPr lang="ru-RU" sz="3200" b="1" i="1" dirty="0">
              <a:solidFill>
                <a:schemeClr val="tx2"/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262660" cy="2420888"/>
          </a:xfrm>
        </p:spPr>
        <p:txBody>
          <a:bodyPr>
            <a:noAutofit/>
          </a:bodyPr>
          <a:lstStyle/>
          <a:p>
            <a:pPr lvl="0" algn="ctr" fontAlgn="base">
              <a:spcAft>
                <a:spcPct val="0"/>
              </a:spcAft>
              <a:buNone/>
            </a:pPr>
            <a:endParaRPr lang="ru-RU" sz="20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ctr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r>
              <a:rPr lang="ru-RU" sz="2000" b="1" dirty="0" smtClean="0">
                <a:solidFill>
                  <a:srgbClr val="000000"/>
                </a:solidFill>
                <a:latin typeface="Monotype Corsiva" pitchFamily="66" charset="0"/>
                <a:ea typeface="Times New Roman"/>
              </a:rPr>
              <a:t>создание оптимальных  условий  для интеллектуального, культурного, </a:t>
            </a:r>
          </a:p>
          <a:p>
            <a:pPr lvl="0" algn="ctr" fontAlgn="base">
              <a:spcAft>
                <a:spcPct val="0"/>
              </a:spcAft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Monotype Corsiva" pitchFamily="66" charset="0"/>
                <a:ea typeface="Times New Roman"/>
              </a:rPr>
              <a:t> патриотического , нравственного  и физического  развития учащихся, </a:t>
            </a:r>
          </a:p>
          <a:p>
            <a:pPr lvl="0" algn="ctr" fontAlgn="base">
              <a:spcAft>
                <a:spcPct val="0"/>
              </a:spcAft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Monotype Corsiva" pitchFamily="66" charset="0"/>
                <a:ea typeface="Times New Roman"/>
              </a:rPr>
              <a:t>формирование основы для их подготовки к достойному служению Отечеству на гражданском и военном поприще.</a:t>
            </a:r>
          </a:p>
        </p:txBody>
      </p:sp>
      <p:pic>
        <p:nvPicPr>
          <p:cNvPr id="3074" name="Picture 2" descr="C:\Users\User\Desktop\dsc_08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87" y="3092789"/>
            <a:ext cx="5400601" cy="273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29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98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i="1" kern="0" dirty="0" smtClean="0">
                <a:solidFill>
                  <a:schemeClr val="tx2"/>
                </a:solidFill>
                <a:latin typeface="Monotype Corsiva" pitchFamily="66" charset="0"/>
              </a:rPr>
              <a:t/>
            </a:r>
            <a:br>
              <a:rPr lang="ru-RU" sz="2400" b="1" i="1" kern="0" dirty="0" smtClean="0">
                <a:solidFill>
                  <a:schemeClr val="tx2"/>
                </a:solidFill>
                <a:latin typeface="Monotype Corsiva" pitchFamily="66" charset="0"/>
              </a:rPr>
            </a:br>
            <a:r>
              <a:rPr lang="ru-RU" sz="2400" b="1" i="1" kern="0" dirty="0" smtClean="0">
                <a:solidFill>
                  <a:schemeClr val="tx2"/>
                </a:solidFill>
                <a:latin typeface="Monotype Corsiva" pitchFamily="66" charset="0"/>
              </a:rPr>
              <a:t>Актуальность </a:t>
            </a:r>
            <a:r>
              <a:rPr lang="ru-RU" sz="2400" b="1" i="1" kern="0" dirty="0">
                <a:solidFill>
                  <a:schemeClr val="tx2"/>
                </a:solidFill>
                <a:latin typeface="Monotype Corsiva" pitchFamily="66" charset="0"/>
              </a:rPr>
              <a:t>проблемы </a:t>
            </a:r>
            <a:r>
              <a:rPr lang="ru-RU" sz="2400" b="1" i="1" kern="0" dirty="0" smtClean="0">
                <a:solidFill>
                  <a:schemeClr val="tx2"/>
                </a:solidFill>
                <a:latin typeface="Monotype Corsiva" pitchFamily="66" charset="0"/>
              </a:rPr>
              <a:t>гражданско-патриотического и духовно-нравственного воспитания :</a:t>
            </a:r>
            <a:endParaRPr lang="ru-RU" b="1" i="1" dirty="0">
              <a:solidFill>
                <a:schemeClr val="tx2"/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marL="0" lvl="0" indent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ru-RU" sz="2000" b="1" i="1" kern="0" dirty="0">
              <a:solidFill>
                <a:srgbClr val="000000"/>
              </a:solidFill>
              <a:latin typeface="Times New Roman"/>
              <a:cs typeface="Times New Roman" pitchFamily="18" charset="0"/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r>
              <a:rPr lang="ru-RU" sz="2000" b="1" i="1" kern="0" dirty="0" smtClean="0">
                <a:latin typeface="Monotype Corsiva" pitchFamily="66" charset="0"/>
                <a:cs typeface="Times New Roman" pitchFamily="18" charset="0"/>
              </a:rPr>
              <a:t>Становление </a:t>
            </a:r>
            <a:r>
              <a:rPr lang="ru-RU" sz="2000" b="1" i="1" kern="0" dirty="0">
                <a:latin typeface="Monotype Corsiva" pitchFamily="66" charset="0"/>
                <a:cs typeface="Times New Roman" pitchFamily="18" charset="0"/>
              </a:rPr>
              <a:t>гражданского общества и правового государства в нашей стране </a:t>
            </a:r>
            <a:r>
              <a:rPr lang="ru-RU" sz="2000" b="1" i="1" kern="0" dirty="0" smtClean="0">
                <a:latin typeface="Monotype Corsiva" pitchFamily="66" charset="0"/>
                <a:cs typeface="Times New Roman" pitchFamily="18" charset="0"/>
              </a:rPr>
              <a:t>во многом </a:t>
            </a:r>
            <a:r>
              <a:rPr lang="ru-RU" sz="2000" b="1" i="1" kern="0" dirty="0">
                <a:latin typeface="Monotype Corsiva" pitchFamily="66" charset="0"/>
                <a:cs typeface="Times New Roman" pitchFamily="18" charset="0"/>
              </a:rPr>
              <a:t>зависит от уровня гражданского образования и патриотического воспитания. </a:t>
            </a:r>
            <a:r>
              <a:rPr lang="ru-RU" sz="2000" b="1" i="1" kern="0" dirty="0" smtClean="0">
                <a:latin typeface="Monotype Corsiva" pitchFamily="66" charset="0"/>
                <a:cs typeface="Times New Roman" pitchFamily="18" charset="0"/>
              </a:rPr>
              <a:t>Кадетский </a:t>
            </a:r>
            <a:r>
              <a:rPr lang="ru-RU" sz="2000" b="1" i="1" kern="0" dirty="0">
                <a:latin typeface="Monotype Corsiva" pitchFamily="66" charset="0"/>
                <a:cs typeface="Times New Roman" pitchFamily="18" charset="0"/>
              </a:rPr>
              <a:t>класс, являясь сложным организмом, определяет </a:t>
            </a:r>
            <a:r>
              <a:rPr lang="ru-RU" sz="2000" b="1" i="1" kern="0" dirty="0" smtClean="0">
                <a:latin typeface="Monotype Corsiva" pitchFamily="66" charset="0"/>
                <a:cs typeface="Times New Roman" pitchFamily="18" charset="0"/>
              </a:rPr>
              <a:t>ориентацию  конкретной </a:t>
            </a:r>
            <a:r>
              <a:rPr lang="ru-RU" sz="2000" b="1" i="1" kern="0" dirty="0">
                <a:latin typeface="Monotype Corsiva" pitchFamily="66" charset="0"/>
                <a:cs typeface="Times New Roman" pitchFamily="18" charset="0"/>
              </a:rPr>
              <a:t>личности, отвечает за </a:t>
            </a:r>
            <a:r>
              <a:rPr lang="ru-RU" sz="2000" b="1" i="1" kern="0" dirty="0" smtClean="0">
                <a:latin typeface="Monotype Corsiva" pitchFamily="66" charset="0"/>
                <a:cs typeface="Times New Roman" pitchFamily="18" charset="0"/>
              </a:rPr>
              <a:t>ее социализацию.</a:t>
            </a:r>
            <a:endParaRPr lang="ru-RU" sz="2000" b="1" i="1" kern="0" dirty="0">
              <a:latin typeface="Monotype Corsiva" pitchFamily="66" charset="0"/>
              <a:cs typeface="Times New Roman" pitchFamily="18" charset="0"/>
            </a:endParaRPr>
          </a:p>
          <a:p>
            <a:pPr marL="0" lvl="0" indent="0" algn="just" fontAlgn="base">
              <a:lnSpc>
                <a:spcPct val="80000"/>
              </a:lnSpc>
              <a:spcAft>
                <a:spcPct val="0"/>
              </a:spcAft>
              <a:buClr>
                <a:srgbClr val="00CCFF"/>
              </a:buClr>
              <a:buSzPct val="65000"/>
              <a:buNone/>
              <a:defRPr/>
            </a:pPr>
            <a:r>
              <a:rPr lang="ru-RU" sz="2000" b="1" i="1" kern="0" dirty="0" smtClean="0">
                <a:latin typeface="Monotype Corsiva" pitchFamily="66" charset="0"/>
                <a:cs typeface="Times New Roman" pitchFamily="18" charset="0"/>
              </a:rPr>
              <a:t>Духовно-нравственное </a:t>
            </a:r>
            <a:r>
              <a:rPr lang="ru-RU" sz="2000" b="1" i="1" kern="0" dirty="0">
                <a:latin typeface="Monotype Corsiva" pitchFamily="66" charset="0"/>
                <a:cs typeface="Times New Roman" pitchFamily="18" charset="0"/>
              </a:rPr>
              <a:t>и патриотическое воспитание в современных условиях - это целенаправленный, нравственно обусловленный процесс подготовки подрастающего поколения к </a:t>
            </a:r>
            <a:r>
              <a:rPr lang="ru-RU" sz="2000" b="1" i="1" kern="0" dirty="0" smtClean="0">
                <a:latin typeface="Monotype Corsiva" pitchFamily="66" charset="0"/>
                <a:cs typeface="Times New Roman" pitchFamily="18" charset="0"/>
              </a:rPr>
              <a:t> жизни в </a:t>
            </a:r>
            <a:r>
              <a:rPr lang="ru-RU" sz="2000" b="1" i="1" kern="0" dirty="0">
                <a:latin typeface="Monotype Corsiva" pitchFamily="66" charset="0"/>
                <a:cs typeface="Times New Roman" pitchFamily="18" charset="0"/>
              </a:rPr>
              <a:t>условиях демократического общества, к инициативному труду, участию в </a:t>
            </a:r>
            <a:r>
              <a:rPr lang="ru-RU" sz="2000" b="1" i="1" kern="0" dirty="0" smtClean="0">
                <a:latin typeface="Monotype Corsiva" pitchFamily="66" charset="0"/>
                <a:cs typeface="Times New Roman" pitchFamily="18" charset="0"/>
              </a:rPr>
              <a:t>управлении, </a:t>
            </a:r>
            <a:r>
              <a:rPr lang="ru-RU" sz="2000" b="1" i="1" kern="0" dirty="0">
                <a:latin typeface="Monotype Corsiva" pitchFamily="66" charset="0"/>
                <a:cs typeface="Times New Roman" pitchFamily="18" charset="0"/>
              </a:rPr>
              <a:t>к реализации прав и обязанностей, а также укрепления ответственности за свой политический, нравственный и правовой выбор, за максимальное развитие своих способностей в целях достижения жизненного успеха.</a:t>
            </a:r>
          </a:p>
          <a:p>
            <a:pPr marL="0" lvl="0" indent="0" algn="just" fontAlgn="base">
              <a:lnSpc>
                <a:spcPct val="80000"/>
              </a:lnSpc>
              <a:spcAft>
                <a:spcPct val="0"/>
              </a:spcAft>
              <a:buClr>
                <a:srgbClr val="00CCFF"/>
              </a:buClr>
              <a:buSzPct val="65000"/>
              <a:buNone/>
              <a:defRPr/>
            </a:pPr>
            <a:r>
              <a:rPr lang="ru-RU" sz="2000" b="1" i="1" kern="0" dirty="0">
                <a:latin typeface="Monotype Corsiva" pitchFamily="66" charset="0"/>
                <a:cs typeface="Times New Roman" pitchFamily="18" charset="0"/>
              </a:rPr>
              <a:t> Духовно-нравственное и патриотическое воспитание способствует становлению и развитию личности, обладающей качествами гражданина и патриота своей страны.</a:t>
            </a: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Monotype Corsiva" pitchFamily="66" charset="0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5947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Классные часы и воспитательные мероприятия: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673" y="4869161"/>
            <a:ext cx="3448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 err="1">
                <a:latin typeface="Monotype Corsiva" pitchFamily="66" charset="0"/>
              </a:rPr>
              <a:t>К</a:t>
            </a:r>
            <a:r>
              <a:rPr lang="uk-UA" sz="1600" b="1" dirty="0" err="1" smtClean="0">
                <a:latin typeface="Monotype Corsiva" pitchFamily="66" charset="0"/>
              </a:rPr>
              <a:t>лассный</a:t>
            </a:r>
            <a:r>
              <a:rPr lang="uk-UA" sz="1600" b="1" dirty="0" smtClean="0">
                <a:latin typeface="Monotype Corsiva" pitchFamily="66" charset="0"/>
              </a:rPr>
              <a:t>  час «</a:t>
            </a:r>
            <a:r>
              <a:rPr lang="uk-UA" sz="1600" b="1" dirty="0" err="1" smtClean="0">
                <a:latin typeface="Monotype Corsiva" pitchFamily="66" charset="0"/>
              </a:rPr>
              <a:t>Крым</a:t>
            </a:r>
            <a:r>
              <a:rPr lang="uk-UA" sz="1600" b="1" dirty="0" smtClean="0">
                <a:latin typeface="Monotype Corsiva" pitchFamily="66" charset="0"/>
              </a:rPr>
              <a:t> и </a:t>
            </a:r>
            <a:r>
              <a:rPr lang="uk-UA" sz="1600" b="1" dirty="0" err="1" smtClean="0">
                <a:latin typeface="Monotype Corsiva" pitchFamily="66" charset="0"/>
              </a:rPr>
              <a:t>Россия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вместе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навсегда</a:t>
            </a:r>
            <a:r>
              <a:rPr lang="uk-UA" sz="1600" b="1" dirty="0" smtClean="0">
                <a:latin typeface="Monotype Corsiva" pitchFamily="66" charset="0"/>
              </a:rPr>
              <a:t>». </a:t>
            </a:r>
          </a:p>
        </p:txBody>
      </p:sp>
      <p:sp>
        <p:nvSpPr>
          <p:cNvPr id="7" name="TextBox 6"/>
          <p:cNvSpPr txBox="1"/>
          <p:nvPr/>
        </p:nvSpPr>
        <p:spPr>
          <a:xfrm flipH="1">
            <a:off x="4139953" y="5539176"/>
            <a:ext cx="48245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Monotype Corsiva" pitchFamily="66" charset="0"/>
              </a:rPr>
              <a:t> Классный час «День Конституции Республики Крым».</a:t>
            </a:r>
            <a:endParaRPr lang="ru-RU" sz="1600" b="1" dirty="0">
              <a:latin typeface="Monotype Corsiva" pitchFamily="66" charset="0"/>
            </a:endParaRPr>
          </a:p>
        </p:txBody>
      </p:sp>
      <p:pic>
        <p:nvPicPr>
          <p:cNvPr id="1026" name="Picture 2" descr="C:\Users\User\Desktop\5к 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73" y="2204864"/>
            <a:ext cx="4024295" cy="2265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поезд победы 0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211" y="2652269"/>
            <a:ext cx="4464496" cy="2513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157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38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Классные часы и воспитательные мероприятия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: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286412"/>
          </a:xfrm>
        </p:spPr>
        <p:txBody>
          <a:bodyPr>
            <a:noAutofit/>
          </a:bodyPr>
          <a:lstStyle/>
          <a:p>
            <a:pPr lvl="0" algn="just" fontAlgn="base">
              <a:spcAft>
                <a:spcPct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just" fontAlgn="base">
              <a:spcAft>
                <a:spcPct val="0"/>
              </a:spcAft>
              <a:buNone/>
            </a:pP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673" y="5131853"/>
            <a:ext cx="35922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 err="1" smtClean="0">
                <a:latin typeface="Monotype Corsiva" pitchFamily="66" charset="0"/>
              </a:rPr>
              <a:t>Воспитательное</a:t>
            </a:r>
            <a:r>
              <a:rPr lang="uk-UA" sz="1600" b="1" dirty="0" smtClean="0">
                <a:latin typeface="Monotype Corsiva" pitchFamily="66" charset="0"/>
              </a:rPr>
              <a:t>   </a:t>
            </a:r>
            <a:r>
              <a:rPr lang="uk-UA" sz="1600" b="1" dirty="0" err="1" smtClean="0">
                <a:latin typeface="Monotype Corsiva" pitchFamily="66" charset="0"/>
              </a:rPr>
              <a:t>мероприятие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</a:p>
          <a:p>
            <a:pPr algn="ctr"/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 </a:t>
            </a:r>
            <a:r>
              <a:rPr lang="uk-UA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Традиционные</a:t>
            </a:r>
            <a:r>
              <a:rPr lang="uk-U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 </a:t>
            </a:r>
            <a:r>
              <a:rPr lang="uk-UA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семейные</a:t>
            </a:r>
            <a:r>
              <a:rPr lang="uk-U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  </a:t>
            </a:r>
            <a:r>
              <a:rPr lang="uk-UA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ценности</a:t>
            </a:r>
            <a:r>
              <a:rPr lang="uk-U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» </a:t>
            </a:r>
          </a:p>
          <a:p>
            <a:pPr algn="ctr"/>
            <a:r>
              <a:rPr lang="uk-UA" sz="1600" b="1" dirty="0" smtClean="0">
                <a:latin typeface="Monotype Corsiva" pitchFamily="66" charset="0"/>
              </a:rPr>
              <a:t>(1 </a:t>
            </a:r>
            <a:r>
              <a:rPr lang="uk-UA" sz="1600" b="1" dirty="0" err="1" smtClean="0">
                <a:latin typeface="Monotype Corsiva" pitchFamily="66" charset="0"/>
              </a:rPr>
              <a:t>место</a:t>
            </a:r>
            <a:r>
              <a:rPr lang="uk-UA" sz="1600" b="1" dirty="0" smtClean="0">
                <a:latin typeface="Monotype Corsiva" pitchFamily="66" charset="0"/>
              </a:rPr>
              <a:t> в </a:t>
            </a:r>
            <a:r>
              <a:rPr lang="uk-UA" sz="1600" b="1" dirty="0" err="1" smtClean="0">
                <a:latin typeface="Monotype Corsiva" pitchFamily="66" charset="0"/>
              </a:rPr>
              <a:t>муниципальном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этапе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республиканского</a:t>
            </a:r>
            <a:r>
              <a:rPr lang="uk-UA" sz="1600" b="1" dirty="0" smtClean="0">
                <a:latin typeface="Monotype Corsiva" pitchFamily="66" charset="0"/>
              </a:rPr>
              <a:t> </a:t>
            </a:r>
            <a:r>
              <a:rPr lang="uk-UA" sz="1600" b="1" dirty="0" err="1" smtClean="0">
                <a:latin typeface="Monotype Corsiva" pitchFamily="66" charset="0"/>
              </a:rPr>
              <a:t>видеоконкурса</a:t>
            </a:r>
            <a:r>
              <a:rPr lang="uk-UA" sz="1600" b="1" dirty="0" smtClean="0">
                <a:latin typeface="Monotype Corsiva" pitchFamily="66" charset="0"/>
              </a:rPr>
              <a:t> пед. </a:t>
            </a:r>
            <a:r>
              <a:rPr lang="uk-UA" sz="1600" b="1" dirty="0" err="1">
                <a:latin typeface="Monotype Corsiva" pitchFamily="66" charset="0"/>
              </a:rPr>
              <a:t>м</a:t>
            </a:r>
            <a:r>
              <a:rPr lang="uk-UA" sz="1600" b="1" dirty="0" err="1" smtClean="0">
                <a:latin typeface="Monotype Corsiva" pitchFamily="66" charset="0"/>
              </a:rPr>
              <a:t>астерства</a:t>
            </a:r>
            <a:r>
              <a:rPr lang="uk-UA" sz="1600" b="1" dirty="0" smtClean="0">
                <a:latin typeface="Monotype Corsiva" pitchFamily="66" charset="0"/>
              </a:rPr>
              <a:t>  «Урок </a:t>
            </a:r>
            <a:r>
              <a:rPr lang="uk-UA" sz="1600" b="1" dirty="0" err="1" smtClean="0">
                <a:latin typeface="Monotype Corsiva" pitchFamily="66" charset="0"/>
              </a:rPr>
              <a:t>нравственности</a:t>
            </a:r>
            <a:r>
              <a:rPr lang="uk-UA" sz="1600" b="1" dirty="0" smtClean="0">
                <a:latin typeface="Monotype Corsiva" pitchFamily="66" charset="0"/>
              </a:rPr>
              <a:t>»)</a:t>
            </a:r>
          </a:p>
        </p:txBody>
      </p:sp>
      <p:sp>
        <p:nvSpPr>
          <p:cNvPr id="7" name="TextBox 6"/>
          <p:cNvSpPr txBox="1"/>
          <p:nvPr/>
        </p:nvSpPr>
        <p:spPr>
          <a:xfrm flipH="1">
            <a:off x="5724127" y="5229200"/>
            <a:ext cx="32403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Monotype Corsiva" pitchFamily="66" charset="0"/>
              </a:rPr>
              <a:t>Воспитательное мероприятие </a:t>
            </a:r>
          </a:p>
          <a:p>
            <a:pPr algn="ctr"/>
            <a:r>
              <a:rPr lang="ru-RU" sz="1600" b="1" dirty="0" smtClean="0">
                <a:latin typeface="Monotype Corsiva" pitchFamily="66" charset="0"/>
              </a:rPr>
              <a:t>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«О матерях </a:t>
            </a:r>
          </a:p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ожно говорить бесконечно…»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026" name="Picture 2" descr="C:\Users\User\Desktop\MVI_0271_synced.00_19_53_02.неподвижное изображение0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249" y="1898140"/>
            <a:ext cx="2117353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MVI_0271_synced.00_10_07_24.неподвижное изображение0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628800"/>
            <a:ext cx="2276128" cy="178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MVI_0271_synced.00_02_41_07.неподвижное изображение00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463653"/>
            <a:ext cx="2824064" cy="166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MVI_2620_synced.00_04_12_18.неподвижное изображение00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38" y="1628800"/>
            <a:ext cx="2560000" cy="18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MVI_2620_synced.00_23_10_01.неподвижное изображение01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38" y="3500254"/>
            <a:ext cx="2048000" cy="147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esktop\MVI_2620_synced.00_21_09_22.неподвижное изображение01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138" y="1772816"/>
            <a:ext cx="2187918" cy="14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\Desktop\Общее-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351852"/>
            <a:ext cx="2916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MVI_2620_synced.00_11_24_15.неподвижное изображение008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538" y="4979988"/>
            <a:ext cx="2202606" cy="1401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869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ФОТО И ПРЕЗЕНТАЦИЯ  МАН\Шабл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99392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 rot="10800000" flipV="1">
            <a:off x="683568" y="4797152"/>
            <a:ext cx="7947184" cy="1728192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1600" b="1" dirty="0">
                <a:solidFill>
                  <a:prstClr val="black"/>
                </a:solidFill>
                <a:latin typeface="Monotype Corsiva" pitchFamily="66" charset="0"/>
                <a:ea typeface="+mn-ea"/>
                <a:cs typeface="+mn-cs"/>
              </a:rPr>
              <a:t>12 октября 2018г. учащиеся 5-К класса  приняли присягу на верность Родине, </a:t>
            </a:r>
            <a:br>
              <a:rPr lang="ru-RU" sz="1600" b="1" dirty="0">
                <a:solidFill>
                  <a:prstClr val="black"/>
                </a:solidFill>
                <a:latin typeface="Monotype Corsiva" pitchFamily="66" charset="0"/>
                <a:ea typeface="+mn-ea"/>
                <a:cs typeface="+mn-cs"/>
              </a:rPr>
            </a:br>
            <a:r>
              <a:rPr lang="ru-RU" sz="1600" b="1" dirty="0">
                <a:solidFill>
                  <a:prstClr val="black"/>
                </a:solidFill>
                <a:latin typeface="Monotype Corsiva" pitchFamily="66" charset="0"/>
                <a:ea typeface="+mn-ea"/>
                <a:cs typeface="+mn-cs"/>
              </a:rPr>
              <a:t>ВКС , родной школе, поселку и кадетскому братству. </a:t>
            </a:r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  <a:ea typeface="+mn-ea"/>
                <a:cs typeface="+mn-cs"/>
              </a:rPr>
              <a:t> Присутствовали  </a:t>
            </a:r>
            <a:r>
              <a:rPr lang="ru-RU" sz="1600" b="1" dirty="0">
                <a:solidFill>
                  <a:prstClr val="black"/>
                </a:solidFill>
                <a:latin typeface="Monotype Corsiva" pitchFamily="66" charset="0"/>
                <a:ea typeface="+mn-ea"/>
                <a:cs typeface="+mn-cs"/>
              </a:rPr>
              <a:t>руководитель аппарата администрации Симферопольского района  Т. Колесник, глава Гвардейского сельского поселения </a:t>
            </a:r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  <a:ea typeface="+mn-ea"/>
                <a:cs typeface="+mn-cs"/>
              </a:rPr>
              <a:t/>
            </a:r>
            <a:br>
              <a:rPr lang="ru-RU" sz="1600" b="1" dirty="0" smtClean="0">
                <a:solidFill>
                  <a:prstClr val="black"/>
                </a:solidFill>
                <a:latin typeface="Monotype Corsiva" pitchFamily="66" charset="0"/>
                <a:ea typeface="+mn-ea"/>
                <a:cs typeface="+mn-cs"/>
              </a:rPr>
            </a:br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  <a:ea typeface="+mn-ea"/>
                <a:cs typeface="+mn-cs"/>
              </a:rPr>
              <a:t>И. </a:t>
            </a:r>
            <a:r>
              <a:rPr lang="ru-RU" sz="1600" b="1" dirty="0" err="1" smtClean="0">
                <a:solidFill>
                  <a:prstClr val="black"/>
                </a:solidFill>
                <a:latin typeface="Monotype Corsiva" pitchFamily="66" charset="0"/>
                <a:ea typeface="+mn-ea"/>
                <a:cs typeface="+mn-cs"/>
              </a:rPr>
              <a:t>В.Чичкин</a:t>
            </a:r>
            <a:r>
              <a:rPr lang="ru-RU" sz="1600" b="1" dirty="0" smtClean="0">
                <a:solidFill>
                  <a:prstClr val="black"/>
                </a:solidFill>
                <a:latin typeface="Monotype Corsiva" pitchFamily="66" charset="0"/>
                <a:ea typeface="+mn-ea"/>
                <a:cs typeface="+mn-cs"/>
              </a:rPr>
              <a:t> </a:t>
            </a:r>
            <a:r>
              <a:rPr lang="ru-RU" sz="1600" b="1" dirty="0">
                <a:solidFill>
                  <a:prstClr val="black"/>
                </a:solidFill>
                <a:latin typeface="Monotype Corsiva" pitchFamily="66" charset="0"/>
                <a:ea typeface="+mn-ea"/>
                <a:cs typeface="+mn-cs"/>
              </a:rPr>
              <a:t>и  зам. командира</a:t>
            </a:r>
            <a:br>
              <a:rPr lang="ru-RU" sz="1600" b="1" dirty="0">
                <a:solidFill>
                  <a:prstClr val="black"/>
                </a:solidFill>
                <a:latin typeface="Monotype Corsiva" pitchFamily="66" charset="0"/>
                <a:ea typeface="+mn-ea"/>
                <a:cs typeface="+mn-cs"/>
              </a:rPr>
            </a:br>
            <a:r>
              <a:rPr lang="ru-RU" sz="1600" b="1" dirty="0">
                <a:solidFill>
                  <a:prstClr val="black"/>
                </a:solidFill>
                <a:latin typeface="Monotype Corsiva" pitchFamily="66" charset="0"/>
                <a:ea typeface="+mn-ea"/>
                <a:cs typeface="+mn-cs"/>
              </a:rPr>
              <a:t>  в/ч № 46451 подполковник  Мажара Е.Н.</a:t>
            </a:r>
            <a:br>
              <a:rPr lang="ru-RU" sz="1600" b="1" dirty="0">
                <a:solidFill>
                  <a:prstClr val="black"/>
                </a:solidFill>
                <a:latin typeface="Monotype Corsiva" pitchFamily="66" charset="0"/>
                <a:ea typeface="+mn-ea"/>
                <a:cs typeface="+mn-cs"/>
              </a:rPr>
            </a:br>
            <a:endParaRPr lang="ru-RU" sz="2400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6" name="Picture 2" descr="C:\Users\User\Desktop\img_20181012_0942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764704"/>
            <a:ext cx="2984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3730625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721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1706</TotalTime>
  <Words>874</Words>
  <Application>Microsoft Office PowerPoint</Application>
  <PresentationFormat>Экран (4:3)</PresentationFormat>
  <Paragraphs>130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МБОУ «Гвардейская школа №1» Симферопольский район Республика Крым  Муниципальный этап регионального конкурса «Лучший классный руководитель» в 2019г.  Мои идеи и находки  в работе с обучающимися</vt:lpstr>
      <vt:lpstr> Уметь воспитывать детей – это великое государственное дело, требующее таланта и широкого знания жизни.                                                                                       М . Горький</vt:lpstr>
      <vt:lpstr>  Законодательная база   сфере воспитания </vt:lpstr>
      <vt:lpstr> Современные психолого-педагогические технологии: </vt:lpstr>
      <vt:lpstr>Цель воспитательной системы:</vt:lpstr>
      <vt:lpstr> Актуальность проблемы гражданско-патриотического и духовно-нравственного воспитания :</vt:lpstr>
      <vt:lpstr>Классные часы и воспитательные мероприятия:</vt:lpstr>
      <vt:lpstr>Классные часы и воспитательные мероприятия:</vt:lpstr>
      <vt:lpstr>12 октября 2018г. учащиеся 5-К класса  приняли присягу на верность Родине,  ВКС , родной школе, поселку и кадетскому братству.  Присутствовали  руководитель аппарата администрации Симферопольского района  Т. Колесник, глава Гвардейского сельского поселения  И. В.Чичкин и  зам. командира   в/ч № 46451 подполковник  Мажара Е.Н.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Историко-краеведческая конференция «Памяти воинской славы»</dc:title>
  <cp:lastModifiedBy>User</cp:lastModifiedBy>
  <cp:revision>243</cp:revision>
  <dcterms:modified xsi:type="dcterms:W3CDTF">2019-05-14T15:49:11Z</dcterms:modified>
</cp:coreProperties>
</file>