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258" r:id="rId4"/>
    <p:sldId id="338" r:id="rId5"/>
    <p:sldId id="330" r:id="rId6"/>
    <p:sldId id="282" r:id="rId7"/>
    <p:sldId id="297" r:id="rId8"/>
    <p:sldId id="314" r:id="rId9"/>
    <p:sldId id="335" r:id="rId10"/>
    <p:sldId id="312" r:id="rId11"/>
    <p:sldId id="317" r:id="rId12"/>
    <p:sldId id="318" r:id="rId13"/>
    <p:sldId id="291" r:id="rId14"/>
    <p:sldId id="322" r:id="rId15"/>
    <p:sldId id="302" r:id="rId16"/>
    <p:sldId id="321" r:id="rId17"/>
    <p:sldId id="320" r:id="rId18"/>
    <p:sldId id="325" r:id="rId19"/>
    <p:sldId id="319" r:id="rId20"/>
    <p:sldId id="305" r:id="rId21"/>
    <p:sldId id="324" r:id="rId22"/>
    <p:sldId id="328" r:id="rId23"/>
    <p:sldId id="331" r:id="rId24"/>
    <p:sldId id="332" r:id="rId25"/>
    <p:sldId id="333" r:id="rId26"/>
    <p:sldId id="33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992348" cy="30963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МБОУ «Гвардейская школа №1»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Симферопольский район Республика Крым 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Муниципальный этап регионального конкурса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«</a:t>
            </a:r>
            <a:r>
              <a:rPr lang="ru-RU" sz="1800" b="1" dirty="0">
                <a:latin typeface="Monotype Corsiva" pitchFamily="66" charset="0"/>
              </a:rPr>
              <a:t>Л</a:t>
            </a:r>
            <a:r>
              <a:rPr lang="ru-RU" sz="1800" b="1" dirty="0" smtClean="0">
                <a:latin typeface="Monotype Corsiva" pitchFamily="66" charset="0"/>
              </a:rPr>
              <a:t>учший классный руководитель» в 2019г.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Мои идеи и находки  в работе с обучающимися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143380"/>
            <a:ext cx="5000660" cy="250033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Коротких  М.П., учитель истории и обществознания,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</a:t>
            </a:r>
            <a:r>
              <a:rPr lang="ru-RU" sz="18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лассный руководитель  5-К класса</a:t>
            </a:r>
          </a:p>
          <a:p>
            <a:pPr algn="r"/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МБОУ «Гвардейская школа №1»</a:t>
            </a:r>
            <a:br>
              <a:rPr lang="ru-RU" sz="1800" b="1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sz="18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35359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-72008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96" y="4643296"/>
            <a:ext cx="8229600" cy="1594016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Users\User\Desktop\фото 5-к класса 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9" y="764704"/>
            <a:ext cx="377294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 5-к класса 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30" y="806887"/>
            <a:ext cx="3698008" cy="20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 5-к класса 2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96" y="3115104"/>
            <a:ext cx="3564000" cy="20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22949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15 марта 2019г. на базе войсковой части № 46451 в музее ВВС  КЧФ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учащиеся 5-К класса  произнесли слова юнармейской клятвы и были приняты в ряды Всероссийского военно-патриотического общественного движения «ЮНАРМИЯ».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960" y="5647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96" y="3821757"/>
            <a:ext cx="8229600" cy="2415555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332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28 октября 2018г. состоялась поездка  учащихся 5-К и 6-К классов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 г. Севастополь  (35 береговая батарея и Сапун-Гора).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39" y="1412775"/>
            <a:ext cx="3962400" cy="374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фото 5-к класса 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5" y="1412775"/>
            <a:ext cx="4256603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945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3933056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1 ноября 2018г.-учащиеся  </a:t>
            </a: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</a:rPr>
              <a:t>5-К класса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в музее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ВВС КЧФ  п. Гвардейское . Экскурсию проводит начальник музея гвардии подполковник в отставке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В. А. Ильиных.</a:t>
            </a:r>
          </a:p>
          <a:p>
            <a:pPr lvl="0" algn="ctr"/>
            <a:endParaRPr lang="ru-RU" sz="16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Командование войсковой части организовало  экскурсию на взлетно-посадочную полосу, где кадеты 5-К класса ознакомились с самолетами Су-24, Су-25, Су-27, с технической службой боевых самолетов. Экскурсию проводит подполковник  Мажара 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Е.Н.</a:t>
            </a:r>
            <a:endParaRPr lang="ru-RU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7" name="Picture 3" descr="C:\Users\User\Desktop\фото 5-к класса 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62525"/>
            <a:ext cx="5014912" cy="30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фото 5-к класса 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664296" cy="42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9" y="2209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58222"/>
            <a:ext cx="861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             27 </a:t>
            </a:r>
            <a:r>
              <a:rPr lang="uk-UA" sz="1600" b="1" dirty="0" err="1" smtClean="0">
                <a:latin typeface="Monotype Corsiva" pitchFamily="66" charset="0"/>
              </a:rPr>
              <a:t>января</a:t>
            </a:r>
            <a:r>
              <a:rPr lang="uk-UA" sz="1600" b="1" dirty="0" smtClean="0">
                <a:latin typeface="Monotype Corsiva" pitchFamily="66" charset="0"/>
              </a:rPr>
              <a:t>  2019г. </a:t>
            </a:r>
            <a:r>
              <a:rPr lang="uk-UA" sz="1600" b="1" dirty="0" err="1" smtClean="0">
                <a:latin typeface="Monotype Corsiva" pitchFamily="66" charset="0"/>
              </a:rPr>
              <a:t>учащиеся</a:t>
            </a:r>
            <a:r>
              <a:rPr lang="uk-UA" sz="1600" b="1" dirty="0" smtClean="0">
                <a:latin typeface="Monotype Corsiva" pitchFamily="66" charset="0"/>
              </a:rPr>
              <a:t> 5-К </a:t>
            </a:r>
            <a:r>
              <a:rPr lang="uk-UA" sz="1600" b="1" dirty="0" err="1" smtClean="0">
                <a:latin typeface="Monotype Corsiva" pitchFamily="66" charset="0"/>
              </a:rPr>
              <a:t>класса</a:t>
            </a:r>
            <a:r>
              <a:rPr lang="uk-UA" sz="1600" b="1" dirty="0" smtClean="0">
                <a:latin typeface="Monotype Corsiva" pitchFamily="66" charset="0"/>
              </a:rPr>
              <a:t>   </a:t>
            </a:r>
            <a:r>
              <a:rPr lang="uk-UA" sz="1600" b="1" dirty="0" err="1" smtClean="0">
                <a:latin typeface="Monotype Corsiva" pitchFamily="66" charset="0"/>
              </a:rPr>
              <a:t>участвовали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во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всероссийском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историческом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диктанте</a:t>
            </a:r>
            <a:r>
              <a:rPr lang="uk-UA" sz="1600" b="1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uk-UA" sz="1600" b="1" dirty="0" err="1">
                <a:latin typeface="Monotype Corsiva" pitchFamily="66" charset="0"/>
              </a:rPr>
              <a:t>к</a:t>
            </a:r>
            <a:r>
              <a:rPr lang="uk-UA" sz="1600" b="1" dirty="0" err="1" smtClean="0">
                <a:latin typeface="Monotype Corsiva" pitchFamily="66" charset="0"/>
              </a:rPr>
              <a:t>оторый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был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приурочен</a:t>
            </a:r>
            <a:r>
              <a:rPr lang="uk-UA" sz="1600" b="1" dirty="0" smtClean="0">
                <a:latin typeface="Monotype Corsiva" pitchFamily="66" charset="0"/>
              </a:rPr>
              <a:t> к 75-летию  </a:t>
            </a:r>
            <a:r>
              <a:rPr lang="uk-UA" sz="1600" b="1" dirty="0" err="1" smtClean="0">
                <a:latin typeface="Monotype Corsiva" pitchFamily="66" charset="0"/>
              </a:rPr>
              <a:t>снятия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блокады</a:t>
            </a:r>
            <a:r>
              <a:rPr lang="uk-UA" sz="1600" b="1" dirty="0" smtClean="0">
                <a:latin typeface="Monotype Corsiva" pitchFamily="66" charset="0"/>
              </a:rPr>
              <a:t> с г. </a:t>
            </a:r>
            <a:r>
              <a:rPr lang="uk-UA" sz="1600" b="1" dirty="0" err="1" smtClean="0">
                <a:latin typeface="Monotype Corsiva" pitchFamily="66" charset="0"/>
              </a:rPr>
              <a:t>Ленинграда</a:t>
            </a:r>
            <a:r>
              <a:rPr lang="uk-UA" sz="1600" b="1" dirty="0" smtClean="0">
                <a:latin typeface="Monotype Corsiva" pitchFamily="66" charset="0"/>
              </a:rPr>
              <a:t>. Диктант  </a:t>
            </a:r>
            <a:r>
              <a:rPr lang="uk-UA" sz="1600" b="1" dirty="0" err="1" smtClean="0">
                <a:latin typeface="Monotype Corsiva" pitchFamily="66" charset="0"/>
              </a:rPr>
              <a:t>проводил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заместитель</a:t>
            </a:r>
            <a:r>
              <a:rPr lang="uk-UA" sz="1600" b="1" dirty="0" smtClean="0">
                <a:latin typeface="Monotype Corsiva" pitchFamily="66" charset="0"/>
              </a:rPr>
              <a:t> командира </a:t>
            </a:r>
            <a:r>
              <a:rPr lang="uk-UA" sz="1600" b="1" dirty="0" err="1" smtClean="0">
                <a:latin typeface="Monotype Corsiva" pitchFamily="66" charset="0"/>
              </a:rPr>
              <a:t>войсковой</a:t>
            </a:r>
            <a:r>
              <a:rPr lang="uk-UA" sz="1600" b="1" dirty="0" smtClean="0">
                <a:latin typeface="Monotype Corsiva" pitchFamily="66" charset="0"/>
              </a:rPr>
              <a:t> части №46451 Мажара Е.Н.</a:t>
            </a:r>
          </a:p>
        </p:txBody>
      </p:sp>
      <p:pic>
        <p:nvPicPr>
          <p:cNvPr id="1027" name="Picture 3" descr="C:\Users\User\Desktop\фото 5-к класса 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5-к класса 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3924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9" y="2209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58222"/>
            <a:ext cx="861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        13 </a:t>
            </a:r>
            <a:r>
              <a:rPr lang="uk-UA" sz="1600" b="1" dirty="0" err="1" smtClean="0">
                <a:latin typeface="Monotype Corsiva" pitchFamily="66" charset="0"/>
              </a:rPr>
              <a:t>февраля</a:t>
            </a:r>
            <a:r>
              <a:rPr lang="uk-UA" sz="1600" b="1" dirty="0" smtClean="0">
                <a:latin typeface="Monotype Corsiva" pitchFamily="66" charset="0"/>
              </a:rPr>
              <a:t> 2019г. </a:t>
            </a:r>
            <a:r>
              <a:rPr lang="uk-UA" sz="1600" b="1" dirty="0" err="1" smtClean="0">
                <a:latin typeface="Monotype Corsiva" pitchFamily="66" charset="0"/>
              </a:rPr>
              <a:t>Сотрудники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отдела</a:t>
            </a:r>
            <a:r>
              <a:rPr lang="uk-UA" sz="1600" b="1" dirty="0" smtClean="0">
                <a:latin typeface="Monotype Corsiva" pitchFamily="66" charset="0"/>
              </a:rPr>
              <a:t> ГИБДД МВД </a:t>
            </a:r>
            <a:r>
              <a:rPr lang="uk-UA" sz="1600" b="1" dirty="0" err="1" smtClean="0">
                <a:latin typeface="Monotype Corsiva" pitchFamily="66" charset="0"/>
              </a:rPr>
              <a:t>России</a:t>
            </a:r>
            <a:r>
              <a:rPr lang="uk-UA" sz="1600" b="1" dirty="0" smtClean="0">
                <a:latin typeface="Monotype Corsiva" pitchFamily="66" charset="0"/>
              </a:rPr>
              <a:t> по </a:t>
            </a:r>
            <a:r>
              <a:rPr lang="uk-UA" sz="1600" b="1" dirty="0" err="1" smtClean="0">
                <a:latin typeface="Monotype Corsiva" pitchFamily="66" charset="0"/>
              </a:rPr>
              <a:t>Симферопольскому</a:t>
            </a:r>
            <a:r>
              <a:rPr lang="uk-UA" sz="1600" b="1" dirty="0" smtClean="0">
                <a:latin typeface="Monotype Corsiva" pitchFamily="66" charset="0"/>
              </a:rPr>
              <a:t> району </a:t>
            </a:r>
            <a:r>
              <a:rPr lang="uk-UA" sz="1600" b="1" dirty="0" err="1" smtClean="0">
                <a:latin typeface="Monotype Corsiva" pitchFamily="66" charset="0"/>
              </a:rPr>
              <a:t>совместно</a:t>
            </a:r>
            <a:r>
              <a:rPr lang="uk-UA" sz="1600" b="1" dirty="0" smtClean="0">
                <a:latin typeface="Monotype Corsiva" pitchFamily="66" charset="0"/>
              </a:rPr>
              <a:t> с кадетами  МБОУ «</a:t>
            </a:r>
            <a:r>
              <a:rPr lang="uk-UA" sz="1600" b="1" dirty="0" err="1" smtClean="0">
                <a:latin typeface="Monotype Corsiva" pitchFamily="66" charset="0"/>
              </a:rPr>
              <a:t>Гвардейская</a:t>
            </a:r>
            <a:r>
              <a:rPr lang="uk-UA" sz="1600" b="1" dirty="0" smtClean="0">
                <a:latin typeface="Monotype Corsiva" pitchFamily="66" charset="0"/>
              </a:rPr>
              <a:t> школа №1» и волонтерами в п. </a:t>
            </a:r>
            <a:r>
              <a:rPr lang="uk-UA" sz="1600" b="1" dirty="0" err="1" smtClean="0">
                <a:latin typeface="Monotype Corsiva" pitchFamily="66" charset="0"/>
              </a:rPr>
              <a:t>Гвардейское</a:t>
            </a:r>
            <a:r>
              <a:rPr lang="uk-UA" sz="1600" b="1" dirty="0" smtClean="0">
                <a:latin typeface="Monotype Corsiva" pitchFamily="66" charset="0"/>
              </a:rPr>
              <a:t> провели </a:t>
            </a:r>
            <a:r>
              <a:rPr lang="uk-UA" sz="1600" b="1" dirty="0" err="1" smtClean="0">
                <a:latin typeface="Monotype Corsiva" pitchFamily="66" charset="0"/>
              </a:rPr>
              <a:t>профилактическое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мероприятие</a:t>
            </a:r>
            <a:r>
              <a:rPr lang="uk-UA" sz="1600" b="1" dirty="0" smtClean="0">
                <a:latin typeface="Monotype Corsiva" pitchFamily="66" charset="0"/>
              </a:rPr>
              <a:t> «</a:t>
            </a:r>
            <a:r>
              <a:rPr lang="uk-UA" sz="1600" b="1" dirty="0" err="1" smtClean="0">
                <a:latin typeface="Monotype Corsiva" pitchFamily="66" charset="0"/>
              </a:rPr>
              <a:t>Пристегни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ребенка</a:t>
            </a:r>
            <a:r>
              <a:rPr lang="uk-UA" sz="1600" b="1" dirty="0" smtClean="0">
                <a:latin typeface="Monotype Corsiva" pitchFamily="66" charset="0"/>
              </a:rPr>
              <a:t>! </a:t>
            </a:r>
            <a:r>
              <a:rPr lang="uk-UA" sz="1600" b="1" dirty="0" err="1" smtClean="0">
                <a:latin typeface="Monotype Corsiva" pitchFamily="66" charset="0"/>
              </a:rPr>
              <a:t>Пристегнись</a:t>
            </a:r>
            <a:r>
              <a:rPr lang="uk-UA" sz="1600" b="1" dirty="0" smtClean="0">
                <a:latin typeface="Monotype Corsiva" pitchFamily="66" charset="0"/>
              </a:rPr>
              <a:t> сам!» </a:t>
            </a:r>
            <a:r>
              <a:rPr lang="uk-UA" sz="1600" b="1" dirty="0" err="1" smtClean="0">
                <a:latin typeface="Monotype Corsiva" pitchFamily="66" charset="0"/>
              </a:rPr>
              <a:t>Ребята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раздавали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водителям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агитлистовки</a:t>
            </a:r>
            <a:r>
              <a:rPr lang="uk-UA" sz="1600" b="1" dirty="0" smtClean="0">
                <a:latin typeface="Monotype Corsiva" pitchFamily="66" charset="0"/>
              </a:rPr>
              <a:t> о правилах перевозки </a:t>
            </a:r>
            <a:r>
              <a:rPr lang="uk-UA" sz="1600" b="1" dirty="0" err="1" smtClean="0">
                <a:latin typeface="Monotype Corsiva" pitchFamily="66" charset="0"/>
              </a:rPr>
              <a:t>детей</a:t>
            </a:r>
            <a:r>
              <a:rPr lang="uk-UA" sz="1600" b="1" dirty="0" smtClean="0">
                <a:latin typeface="Monotype Corsiva" pitchFamily="66" charset="0"/>
              </a:rPr>
              <a:t>  в салонах </a:t>
            </a:r>
            <a:r>
              <a:rPr lang="uk-UA" sz="1600" b="1" dirty="0" err="1" smtClean="0">
                <a:latin typeface="Monotype Corsiva" pitchFamily="66" charset="0"/>
              </a:rPr>
              <a:t>автомобилей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3075" name="Picture 3" descr="C:\Users\User\Desktop\1550075953_20190212_16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7" y="552817"/>
            <a:ext cx="4085929" cy="22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550076026_20190212_160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83" y="798886"/>
            <a:ext cx="41236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 5-к класса 2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7" y="2868486"/>
            <a:ext cx="4077129" cy="24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858" y="44624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86916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3 </a:t>
            </a:r>
            <a:r>
              <a:rPr lang="uk-UA" sz="1600" b="1" dirty="0" err="1" smtClean="0">
                <a:latin typeface="Monotype Corsiva" pitchFamily="66" charset="0"/>
              </a:rPr>
              <a:t>марта</a:t>
            </a:r>
            <a:r>
              <a:rPr lang="uk-UA" sz="1600" b="1" dirty="0" smtClean="0">
                <a:latin typeface="Monotype Corsiva" pitchFamily="66" charset="0"/>
              </a:rPr>
              <a:t> 2019г.  </a:t>
            </a:r>
            <a:r>
              <a:rPr lang="uk-UA" sz="1600" b="1" dirty="0" err="1" smtClean="0">
                <a:latin typeface="Monotype Corsiva" pitchFamily="66" charset="0"/>
              </a:rPr>
              <a:t>состоялись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en-US" sz="1600" b="1" dirty="0" smtClean="0">
                <a:latin typeface="Monotype Corsiva" pitchFamily="66" charset="0"/>
              </a:rPr>
              <a:t>II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соревнования</a:t>
            </a:r>
            <a:r>
              <a:rPr lang="uk-UA" sz="1600" b="1" dirty="0" smtClean="0">
                <a:latin typeface="Monotype Corsiva" pitchFamily="66" charset="0"/>
              </a:rPr>
              <a:t> по </a:t>
            </a:r>
            <a:r>
              <a:rPr lang="uk-UA" sz="1600" b="1" dirty="0" err="1" smtClean="0">
                <a:latin typeface="Monotype Corsiva" pitchFamily="66" charset="0"/>
              </a:rPr>
              <a:t>стрельбе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из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пневматического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оружия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среди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девушек</a:t>
            </a:r>
            <a:r>
              <a:rPr lang="uk-UA" sz="1600" b="1" dirty="0" smtClean="0">
                <a:latin typeface="Monotype Corsiva" pitchFamily="66" charset="0"/>
              </a:rPr>
              <a:t>  на Кубок  </a:t>
            </a:r>
            <a:r>
              <a:rPr lang="uk-UA" sz="1600" b="1" dirty="0" err="1" smtClean="0">
                <a:latin typeface="Monotype Corsiva" pitchFamily="66" charset="0"/>
              </a:rPr>
              <a:t>Павличенко</a:t>
            </a:r>
            <a:r>
              <a:rPr lang="uk-UA" sz="1600" b="1" dirty="0" smtClean="0">
                <a:latin typeface="Monotype Corsiva" pitchFamily="66" charset="0"/>
              </a:rPr>
              <a:t>  Л.М. </a:t>
            </a:r>
            <a:r>
              <a:rPr lang="uk-UA" sz="1600" b="1" dirty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Соревновались</a:t>
            </a:r>
            <a:r>
              <a:rPr lang="uk-UA" sz="1600" b="1" dirty="0" smtClean="0">
                <a:latin typeface="Monotype Corsiva" pitchFamily="66" charset="0"/>
              </a:rPr>
              <a:t> 30 команд   </a:t>
            </a:r>
            <a:r>
              <a:rPr lang="uk-UA" sz="1600" b="1" dirty="0" err="1" smtClean="0">
                <a:latin typeface="Monotype Corsiva" pitchFamily="66" charset="0"/>
              </a:rPr>
              <a:t>Республики</a:t>
            </a:r>
            <a:r>
              <a:rPr lang="uk-UA" sz="1600" b="1" dirty="0" smtClean="0">
                <a:latin typeface="Monotype Corsiva" pitchFamily="66" charset="0"/>
              </a:rPr>
              <a:t>   </a:t>
            </a:r>
            <a:r>
              <a:rPr lang="uk-UA" sz="1600" b="1" dirty="0" err="1" smtClean="0">
                <a:latin typeface="Monotype Corsiva" pitchFamily="66" charset="0"/>
              </a:rPr>
              <a:t>Крым</a:t>
            </a:r>
            <a:r>
              <a:rPr lang="uk-UA" sz="1600" b="1" dirty="0" smtClean="0">
                <a:latin typeface="Monotype Corsiva" pitchFamily="66" charset="0"/>
              </a:rPr>
              <a:t>. </a:t>
            </a:r>
            <a:r>
              <a:rPr lang="uk-UA" sz="1600" b="1" dirty="0" err="1" smtClean="0">
                <a:latin typeface="Monotype Corsiva" pitchFamily="66" charset="0"/>
              </a:rPr>
              <a:t>Участвовали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кадеты</a:t>
            </a:r>
            <a:r>
              <a:rPr lang="uk-UA" sz="1600" b="1" dirty="0" smtClean="0">
                <a:latin typeface="Monotype Corsiva" pitchFamily="66" charset="0"/>
              </a:rPr>
              <a:t> 5-К </a:t>
            </a:r>
            <a:r>
              <a:rPr lang="uk-UA" sz="1600" b="1" dirty="0" err="1" smtClean="0">
                <a:latin typeface="Monotype Corsiva" pitchFamily="66" charset="0"/>
              </a:rPr>
              <a:t>класса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Дядянчук</a:t>
            </a:r>
            <a:r>
              <a:rPr lang="uk-UA" sz="1600" b="1" dirty="0" smtClean="0">
                <a:latin typeface="Monotype Corsiva" pitchFamily="66" charset="0"/>
              </a:rPr>
              <a:t> А. и  </a:t>
            </a:r>
            <a:r>
              <a:rPr lang="uk-UA" sz="1600" b="1" dirty="0" err="1" smtClean="0">
                <a:latin typeface="Monotype Corsiva" pitchFamily="66" charset="0"/>
              </a:rPr>
              <a:t>Бондарь</a:t>
            </a:r>
            <a:r>
              <a:rPr lang="uk-UA" sz="1600" b="1" dirty="0" smtClean="0">
                <a:latin typeface="Monotype Corsiva" pitchFamily="66" charset="0"/>
              </a:rPr>
              <a:t> С.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Павлич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76464" cy="35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 5-к класса 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3499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67" y="-11589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86916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26 </a:t>
            </a:r>
            <a:r>
              <a:rPr lang="uk-UA" sz="1600" b="1" dirty="0" err="1" smtClean="0">
                <a:latin typeface="Monotype Corsiva" pitchFamily="66" charset="0"/>
              </a:rPr>
              <a:t>марта</a:t>
            </a:r>
            <a:r>
              <a:rPr lang="uk-UA" sz="1600" b="1" dirty="0" smtClean="0">
                <a:latin typeface="Monotype Corsiva" pitchFamily="66" charset="0"/>
              </a:rPr>
              <a:t> 2019г. </a:t>
            </a:r>
            <a:r>
              <a:rPr lang="uk-UA" sz="1600" b="1" dirty="0" err="1" smtClean="0">
                <a:latin typeface="Monotype Corsiva" pitchFamily="66" charset="0"/>
              </a:rPr>
              <a:t>состоялся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муниципальный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этап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Республиканского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конкурса</a:t>
            </a:r>
            <a:r>
              <a:rPr lang="uk-UA" sz="1600" b="1" dirty="0" smtClean="0">
                <a:latin typeface="Monotype Corsiva" pitchFamily="66" charset="0"/>
              </a:rPr>
              <a:t> «</a:t>
            </a:r>
            <a:r>
              <a:rPr lang="uk-UA" sz="1600" b="1" dirty="0" err="1" smtClean="0">
                <a:latin typeface="Monotype Corsiva" pitchFamily="66" charset="0"/>
              </a:rPr>
              <a:t>Безопасное</a:t>
            </a:r>
            <a:r>
              <a:rPr lang="uk-UA" sz="1600" b="1" dirty="0" smtClean="0">
                <a:latin typeface="Monotype Corsiva" pitchFamily="66" charset="0"/>
              </a:rPr>
              <a:t> колесо-2019», в </a:t>
            </a:r>
            <a:r>
              <a:rPr lang="uk-UA" sz="1600" b="1" dirty="0" err="1" smtClean="0">
                <a:latin typeface="Monotype Corsiva" pitchFamily="66" charset="0"/>
              </a:rPr>
              <a:t>котором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приняли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участие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учащиеся</a:t>
            </a:r>
            <a:r>
              <a:rPr lang="uk-UA" sz="1600" b="1" dirty="0" smtClean="0">
                <a:latin typeface="Monotype Corsiva" pitchFamily="66" charset="0"/>
              </a:rPr>
              <a:t> 25  </a:t>
            </a:r>
            <a:r>
              <a:rPr lang="uk-UA" sz="1600" b="1" dirty="0" err="1" smtClean="0">
                <a:latin typeface="Monotype Corsiva" pitchFamily="66" charset="0"/>
              </a:rPr>
              <a:t>школ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Симферопольского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района</a:t>
            </a:r>
            <a:r>
              <a:rPr lang="uk-UA" sz="1600" b="1" dirty="0" smtClean="0">
                <a:latin typeface="Monotype Corsiva" pitchFamily="66" charset="0"/>
              </a:rPr>
              <a:t>. Команда МБОУ «</a:t>
            </a:r>
            <a:r>
              <a:rPr lang="uk-UA" sz="1600" b="1" dirty="0" err="1">
                <a:latin typeface="Monotype Corsiva" pitchFamily="66" charset="0"/>
              </a:rPr>
              <a:t>Г</a:t>
            </a:r>
            <a:r>
              <a:rPr lang="uk-UA" sz="1600" b="1" dirty="0" err="1" smtClean="0">
                <a:latin typeface="Monotype Corsiva" pitchFamily="66" charset="0"/>
              </a:rPr>
              <a:t>вардейская</a:t>
            </a:r>
            <a:r>
              <a:rPr lang="uk-UA" sz="1600" b="1" dirty="0" smtClean="0">
                <a:latin typeface="Monotype Corsiva" pitchFamily="66" charset="0"/>
              </a:rPr>
              <a:t> школа №1» (</a:t>
            </a:r>
            <a:r>
              <a:rPr lang="uk-UA" sz="1600" b="1" dirty="0" err="1" smtClean="0">
                <a:latin typeface="Monotype Corsiva" pitchFamily="66" charset="0"/>
              </a:rPr>
              <a:t>кадеты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Собаленко</a:t>
            </a:r>
            <a:r>
              <a:rPr lang="uk-UA" sz="1600" b="1" dirty="0" smtClean="0">
                <a:latin typeface="Monotype Corsiva" pitchFamily="66" charset="0"/>
              </a:rPr>
              <a:t> Н., </a:t>
            </a:r>
            <a:r>
              <a:rPr lang="uk-UA" sz="1600" b="1" dirty="0" err="1" smtClean="0">
                <a:latin typeface="Monotype Corsiva" pitchFamily="66" charset="0"/>
              </a:rPr>
              <a:t>Ермилов</a:t>
            </a:r>
            <a:r>
              <a:rPr lang="uk-UA" sz="1600" b="1" dirty="0" smtClean="0">
                <a:latin typeface="Monotype Corsiva" pitchFamily="66" charset="0"/>
              </a:rPr>
              <a:t> К., </a:t>
            </a:r>
            <a:r>
              <a:rPr lang="uk-UA" sz="1600" b="1" dirty="0" err="1" smtClean="0">
                <a:latin typeface="Monotype Corsiva" pitchFamily="66" charset="0"/>
              </a:rPr>
              <a:t>Буга</a:t>
            </a:r>
            <a:r>
              <a:rPr lang="uk-UA" sz="1600" b="1" dirty="0" smtClean="0">
                <a:latin typeface="Monotype Corsiva" pitchFamily="66" charset="0"/>
              </a:rPr>
              <a:t> В., Полякова В.)  </a:t>
            </a:r>
            <a:r>
              <a:rPr lang="uk-UA" sz="1600" b="1" dirty="0" err="1" smtClean="0">
                <a:latin typeface="Monotype Corsiva" pitchFamily="66" charset="0"/>
              </a:rPr>
              <a:t>заняли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почетное</a:t>
            </a:r>
            <a:r>
              <a:rPr lang="uk-UA" sz="1600" b="1" dirty="0" smtClean="0">
                <a:latin typeface="Monotype Corsiva" pitchFamily="66" charset="0"/>
              </a:rPr>
              <a:t> 2  </a:t>
            </a:r>
            <a:r>
              <a:rPr lang="uk-UA" sz="1600" b="1" dirty="0" err="1" smtClean="0">
                <a:latin typeface="Monotype Corsiva" pitchFamily="66" charset="0"/>
              </a:rPr>
              <a:t>место</a:t>
            </a:r>
            <a:r>
              <a:rPr lang="uk-UA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T641311cac5ca39bfa7fba5a783a6183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31909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T1b5e2e1932053a0cf0fde53e1723c7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2417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921" y="-99392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1" y="4941169"/>
            <a:ext cx="726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27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марта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2019г. </a:t>
            </a:r>
            <a:r>
              <a:rPr lang="uk-UA" sz="1600" b="1" dirty="0" err="1">
                <a:solidFill>
                  <a:prstClr val="black"/>
                </a:solidFill>
                <a:latin typeface="Monotype Corsiva" pitchFamily="66" charset="0"/>
              </a:rPr>
              <a:t>с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остоялся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муниципальный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этап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творческого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конкурса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Мы-наследники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Победы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!»</a:t>
            </a:r>
          </a:p>
          <a:p>
            <a:pPr algn="ctr"/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Коллектив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5-К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класса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Кадеты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» (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Буга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В.,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Бондарь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С.,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Дядянчук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А.,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Кривелева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Е.,</a:t>
            </a:r>
          </a:p>
          <a:p>
            <a:pPr algn="ctr"/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ПаничеваА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., Полякова В.,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Стасив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М.)</a:t>
            </a:r>
            <a:r>
              <a:rPr lang="uk-UA" sz="1600" b="1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был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награжден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Дипломом за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участие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и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специальным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призом  ТМ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Скворцово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».</a:t>
            </a:r>
            <a:endParaRPr lang="ru-RU" sz="1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User\Desktop\на конкурс 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67" y="5361655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13 апреля 2019г. кадеты 5-К и 6-К классов  участвовали в патриотической акции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«Поезд Победы», которая была посвящена 75-летию освобождения п. Гвардейское от немецко-фашистских захватчиков.</a:t>
            </a:r>
            <a:endParaRPr lang="ru-RU" sz="1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поезд победы 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" y="980728"/>
            <a:ext cx="257989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езд победы 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8" y="620688"/>
            <a:ext cx="2959100" cy="44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оезд победы 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50" y="1022685"/>
            <a:ext cx="2520280" cy="43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89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64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Monotype Corsiva" pitchFamily="66" charset="0"/>
              </a:rPr>
              <a:t>4 </a:t>
            </a:r>
            <a:r>
              <a:rPr lang="uk-UA" sz="1600" b="1" dirty="0" err="1" smtClean="0">
                <a:latin typeface="Monotype Corsiva" pitchFamily="66" charset="0"/>
              </a:rPr>
              <a:t>мая</a:t>
            </a:r>
            <a:r>
              <a:rPr lang="uk-UA" sz="1600" b="1" dirty="0" smtClean="0">
                <a:latin typeface="Monotype Corsiva" pitchFamily="66" charset="0"/>
              </a:rPr>
              <a:t> 2019г. </a:t>
            </a:r>
            <a:r>
              <a:rPr lang="uk-UA" sz="1600" b="1" dirty="0" err="1">
                <a:latin typeface="Monotype Corsiva" pitchFamily="66" charset="0"/>
              </a:rPr>
              <a:t>с</a:t>
            </a:r>
            <a:r>
              <a:rPr lang="uk-UA" sz="1600" b="1" dirty="0" err="1" smtClean="0">
                <a:latin typeface="Monotype Corsiva" pitchFamily="66" charset="0"/>
              </a:rPr>
              <a:t>остоялись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>
                <a:latin typeface="Monotype Corsiva" pitchFamily="66" charset="0"/>
              </a:rPr>
              <a:t> </a:t>
            </a:r>
            <a:r>
              <a:rPr lang="en-US" sz="1600" b="1" dirty="0" smtClean="0">
                <a:latin typeface="Monotype Corsiva" pitchFamily="66" charset="0"/>
              </a:rPr>
              <a:t>III </a:t>
            </a:r>
            <a:r>
              <a:rPr lang="uk-UA" sz="1600" b="1" dirty="0" err="1" smtClean="0">
                <a:latin typeface="Monotype Corsiva" pitchFamily="66" charset="0"/>
              </a:rPr>
              <a:t>Региональные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игры</a:t>
            </a:r>
            <a:r>
              <a:rPr lang="uk-UA" sz="1600" b="1" dirty="0" smtClean="0">
                <a:latin typeface="Monotype Corsiva" pitchFamily="66" charset="0"/>
              </a:rPr>
              <a:t> на Кубок 51-й </a:t>
            </a:r>
            <a:r>
              <a:rPr lang="uk-UA" sz="1600" b="1" dirty="0" err="1" smtClean="0">
                <a:latin typeface="Monotype Corsiva" pitchFamily="66" charset="0"/>
              </a:rPr>
              <a:t>Армии</a:t>
            </a:r>
            <a:r>
              <a:rPr lang="uk-UA" sz="1600" b="1" dirty="0" smtClean="0">
                <a:latin typeface="Monotype Corsiva" pitchFamily="66" charset="0"/>
              </a:rPr>
              <a:t> .</a:t>
            </a: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 Команда  «</a:t>
            </a:r>
            <a:r>
              <a:rPr lang="uk-UA" sz="1600" b="1" dirty="0" err="1" smtClean="0">
                <a:latin typeface="Monotype Corsiva" pitchFamily="66" charset="0"/>
              </a:rPr>
              <a:t>Кадеты</a:t>
            </a:r>
            <a:r>
              <a:rPr lang="uk-UA" sz="1600" b="1" dirty="0" smtClean="0">
                <a:latin typeface="Monotype Corsiva" pitchFamily="66" charset="0"/>
              </a:rPr>
              <a:t>  ВКС»  (</a:t>
            </a:r>
            <a:r>
              <a:rPr lang="uk-UA" sz="1600" b="1" dirty="0" err="1" smtClean="0">
                <a:latin typeface="Monotype Corsiva" pitchFamily="66" charset="0"/>
              </a:rPr>
              <a:t>Клепцов</a:t>
            </a:r>
            <a:r>
              <a:rPr lang="uk-UA" sz="1600" b="1" dirty="0" smtClean="0">
                <a:latin typeface="Monotype Corsiva" pitchFamily="66" charset="0"/>
              </a:rPr>
              <a:t>  В., </a:t>
            </a:r>
            <a:r>
              <a:rPr lang="uk-UA" sz="1600" b="1" dirty="0" err="1" smtClean="0">
                <a:latin typeface="Monotype Corsiva" pitchFamily="66" charset="0"/>
              </a:rPr>
              <a:t>Ермилов</a:t>
            </a:r>
            <a:r>
              <a:rPr lang="uk-UA" sz="1600" b="1" dirty="0" smtClean="0">
                <a:latin typeface="Monotype Corsiva" pitchFamily="66" charset="0"/>
              </a:rPr>
              <a:t>  К., Кулаков К., </a:t>
            </a:r>
            <a:r>
              <a:rPr lang="uk-UA" sz="1600" b="1" dirty="0" err="1" smtClean="0">
                <a:latin typeface="Monotype Corsiva" pitchFamily="66" charset="0"/>
              </a:rPr>
              <a:t>Дядянчук</a:t>
            </a:r>
            <a:r>
              <a:rPr lang="uk-UA" sz="1600" b="1" dirty="0" smtClean="0">
                <a:latin typeface="Monotype Corsiva" pitchFamily="66" charset="0"/>
              </a:rPr>
              <a:t> А., </a:t>
            </a:r>
            <a:r>
              <a:rPr lang="uk-UA" sz="1600" b="1" dirty="0" err="1" smtClean="0">
                <a:latin typeface="Monotype Corsiva" pitchFamily="66" charset="0"/>
              </a:rPr>
              <a:t>Бондарь</a:t>
            </a:r>
            <a:r>
              <a:rPr lang="uk-UA" sz="1600" b="1" dirty="0" smtClean="0">
                <a:latin typeface="Monotype Corsiva" pitchFamily="66" charset="0"/>
              </a:rPr>
              <a:t> С.) </a:t>
            </a:r>
          </a:p>
          <a:p>
            <a:pPr algn="ctr"/>
            <a:r>
              <a:rPr lang="uk-UA" sz="1600" b="1" dirty="0" err="1" smtClean="0">
                <a:latin typeface="Monotype Corsiva" pitchFamily="66" charset="0"/>
              </a:rPr>
              <a:t>заняли</a:t>
            </a:r>
            <a:r>
              <a:rPr lang="uk-UA" sz="1600" b="1" dirty="0" smtClean="0">
                <a:latin typeface="Monotype Corsiva" pitchFamily="66" charset="0"/>
              </a:rPr>
              <a:t> 3 </a:t>
            </a:r>
            <a:r>
              <a:rPr lang="uk-UA" sz="1600" b="1" dirty="0" err="1" smtClean="0">
                <a:latin typeface="Monotype Corsiva" pitchFamily="66" charset="0"/>
              </a:rPr>
              <a:t>место</a:t>
            </a:r>
            <a:r>
              <a:rPr lang="uk-UA" sz="1600" b="1" dirty="0" smtClean="0">
                <a:latin typeface="Monotype Corsiva" pitchFamily="66" charset="0"/>
              </a:rPr>
              <a:t> в </a:t>
            </a:r>
            <a:r>
              <a:rPr lang="uk-UA" sz="1600" b="1" dirty="0" err="1" smtClean="0">
                <a:latin typeface="Monotype Corsiva" pitchFamily="66" charset="0"/>
              </a:rPr>
              <a:t>возрастной</a:t>
            </a:r>
            <a:r>
              <a:rPr lang="uk-UA" sz="1600" b="1" dirty="0" smtClean="0">
                <a:latin typeface="Monotype Corsiva" pitchFamily="66" charset="0"/>
              </a:rPr>
              <a:t>  </a:t>
            </a:r>
            <a:r>
              <a:rPr lang="uk-UA" sz="1600" b="1" dirty="0" err="1" smtClean="0">
                <a:latin typeface="Monotype Corsiva" pitchFamily="66" charset="0"/>
              </a:rPr>
              <a:t>категории</a:t>
            </a:r>
            <a:r>
              <a:rPr lang="uk-UA" sz="1600" b="1" dirty="0" smtClean="0">
                <a:latin typeface="Monotype Corsiva" pitchFamily="66" charset="0"/>
              </a:rPr>
              <a:t> 8-10 лет.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2050" name="Picture 2" descr="C:\Users\User\Desktop\на конкурс 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032448" cy="43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а конкурс 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429125" cy="43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" y="-15445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72819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Уметь воспитывать детей – это великое государственное дело, требующее таланта и широкого знания жизни.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М . Горький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046636" cy="4512564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46128" y="2013661"/>
            <a:ext cx="540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Коротких Марианна  Павловна,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учитель истории и обществознания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МБОУ «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Г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вардейская школа №1»,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о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бразование –высшее (СГУ,1998г.)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у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читель высшей категории,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таж  работы-20 лет,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к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лассный руководитель 5-К класса.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8937"/>
            <a:ext cx="2376264" cy="23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769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54828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4" name="Picture 4" descr="C:\Users\User\Desktop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83" y="512688"/>
            <a:ext cx="2880321" cy="28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28" y="2708920"/>
            <a:ext cx="21955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на конкурс 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2688"/>
            <a:ext cx="3024337" cy="52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683568" y="5243907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7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2019г. В МБОУ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Гвардейская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школа №1»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прошел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конкурс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военно-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патриотической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песни</a:t>
            </a:r>
            <a:r>
              <a:rPr lang="uk-UA" sz="1600" b="1" dirty="0">
                <a:solidFill>
                  <a:prstClr val="black"/>
                </a:solidFill>
                <a:latin typeface="Monotype Corsiva" pitchFamily="66" charset="0"/>
              </a:rPr>
              <a:t>,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посвященный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Дню </a:t>
            </a:r>
            <a:r>
              <a:rPr lang="uk-UA" sz="1600" b="1" dirty="0" err="1">
                <a:solidFill>
                  <a:prstClr val="black"/>
                </a:solidFill>
                <a:latin typeface="Monotype Corsiva" pitchFamily="66" charset="0"/>
              </a:rPr>
              <a:t>Победы</a:t>
            </a:r>
            <a:r>
              <a:rPr lang="uk-UA" sz="1600" b="1" dirty="0">
                <a:solidFill>
                  <a:prstClr val="black"/>
                </a:solidFill>
                <a:latin typeface="Monotype Corsiva" pitchFamily="66" charset="0"/>
              </a:rPr>
              <a:t>.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Кадеты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5-К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класса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награждены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Грамотой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за 1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место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среди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5-6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классов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МБОУ «</a:t>
            </a:r>
            <a:r>
              <a:rPr lang="uk-UA" sz="1600" b="1" dirty="0" err="1">
                <a:solidFill>
                  <a:prstClr val="black"/>
                </a:solidFill>
                <a:latin typeface="Monotype Corsiva" pitchFamily="66" charset="0"/>
              </a:rPr>
              <a:t>Г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вардейская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школа №1».</a:t>
            </a:r>
            <a:endParaRPr lang="uk-UA" sz="1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6" y="111584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54827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23527" y="5646099"/>
            <a:ext cx="8533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7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2019г. на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территории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мемориального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комплекса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Концлагерь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Красный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»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прошла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  <a:p>
            <a:pPr lvl="0" algn="ctr"/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патриотическая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акция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Зажги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свечу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памяти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»,</a:t>
            </a:r>
          </a:p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в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которой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участвовали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кадеты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5-К и 6-К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классов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МБОУ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Гвардейская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школа №1».</a:t>
            </a:r>
          </a:p>
        </p:txBody>
      </p:sp>
      <p:pic>
        <p:nvPicPr>
          <p:cNvPr id="1026" name="Picture 2" descr="C:\Users\User\Desktop\на конкурс 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1" y="2734813"/>
            <a:ext cx="4359725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на конкурс 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210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11165834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0" y="260648"/>
            <a:ext cx="4359725" cy="24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804" y="5019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54827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23527" y="5769210"/>
            <a:ext cx="8533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9мая 2019г. </a:t>
            </a:r>
            <a:r>
              <a:rPr lang="uk-UA" sz="1600" b="1" dirty="0">
                <a:solidFill>
                  <a:prstClr val="black"/>
                </a:solidFill>
                <a:latin typeface="Monotype Corsiva" pitchFamily="66" charset="0"/>
              </a:rPr>
              <a:t>в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п.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Гвардейское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прошел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Парад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Победы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, </a:t>
            </a:r>
          </a:p>
          <a:p>
            <a:pPr lvl="0"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в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котором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участвовали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кадеты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5-К и 6-К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классов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МБОУ «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Гвардейская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школа №1».</a:t>
            </a:r>
          </a:p>
        </p:txBody>
      </p:sp>
      <p:pic>
        <p:nvPicPr>
          <p:cNvPr id="2050" name="Picture 2" descr="C:\Users\User\Desktop\на конкурс 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812800"/>
            <a:ext cx="2416001" cy="22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а конкурс 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46" y="2348880"/>
            <a:ext cx="52451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а конкурс 2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86739"/>
            <a:ext cx="283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271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96752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1796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27 октября 2018г.-районный конкурс вокалистов  «Молодые голоса»- 2 место.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30 октября 2018г.-муниципальный этап танцевального конкурса «Улыбка Терпсихоры»-3 место.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Участие в муниципальном этапе конкурса «</a:t>
            </a: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</a:rPr>
              <a:t>К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осмические фантазии».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5 апреля 2019г.-участие в организации и проведении</a:t>
            </a: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Республиканского этапа Всероссийских спортивных игр школьных спортивных клубов.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Участие в конкурсе  «Есть такая профессия-Родину защищать!» (Ермилов К., Коротких А., </a:t>
            </a:r>
            <a:r>
              <a:rPr lang="ru-RU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Клепцов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В.)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Всероссийский конкурс «Наша история»( </a:t>
            </a:r>
            <a:r>
              <a:rPr lang="ru-RU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Кривелева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 Е., победитель заочного тура в номинации рисунок, приглашена в Москву).</a:t>
            </a:r>
          </a:p>
          <a:p>
            <a:endParaRPr lang="ru-RU" sz="16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фото 5-к класса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952328" cy="23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5-к класса 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500221" cy="23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езд победы 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644850" cy="23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96752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C:\Users\User\Desktop\фото 5-к класса 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248472" cy="25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5-к класса 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21" y="1268760"/>
            <a:ext cx="3994051" cy="27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5-к класса 1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3" y="3212976"/>
            <a:ext cx="4104730" cy="28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221088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Посещение кинотеатра и просмотр фильмов «Т-34»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и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«  Спасти Ленинград».</a:t>
            </a:r>
          </a:p>
          <a:p>
            <a:pPr algn="ctr"/>
            <a:endParaRPr lang="ru-RU" sz="16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У памятника героям-односельчанам в годы Великой Отечественной войны 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в п. Красногвардейское.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После экскурсии отдыхаем и играем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54827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5535" y="5242532"/>
            <a:ext cx="8461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11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мая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2019г.  </a:t>
            </a:r>
            <a:r>
              <a:rPr lang="uk-UA" sz="1600" b="1" dirty="0" err="1">
                <a:solidFill>
                  <a:prstClr val="black"/>
                </a:solidFill>
                <a:latin typeface="Monotype Corsiva" pitchFamily="66" charset="0"/>
              </a:rPr>
              <a:t>у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чащиеся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5-К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класса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приняли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участие</a:t>
            </a:r>
            <a:r>
              <a:rPr lang="uk-UA" sz="1600" b="1" dirty="0" smtClean="0">
                <a:solidFill>
                  <a:prstClr val="black"/>
                </a:solidFill>
                <a:latin typeface="Monotype Corsiva" pitchFamily="66" charset="0"/>
              </a:rPr>
              <a:t> в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Х  районном фестивале военно-патриотической песни «Огромное небо», посвященного 40-й годовщине подвига  летчика  </a:t>
            </a:r>
            <a:r>
              <a:rPr lang="ru-RU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Констанцкого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полка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Виктора  </a:t>
            </a:r>
            <a:r>
              <a:rPr lang="ru-RU" sz="1600" b="1" dirty="0" err="1" smtClean="0">
                <a:solidFill>
                  <a:prstClr val="black"/>
                </a:solidFill>
                <a:latin typeface="Monotype Corsiva" pitchFamily="66" charset="0"/>
              </a:rPr>
              <a:t>Кубракова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Коллектив «Кадеты»  был награжден сертификатами  участника фестиваля , Благодарностями , Дипломами и  Грамотами за лучшее исполнение  номера на фестивале «Огромное небо».</a:t>
            </a:r>
            <a:endParaRPr lang="uk-UA" sz="16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Desktop\конкурс 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106"/>
            <a:ext cx="3175000" cy="27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нкурс 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324036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конкурс 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409430" cy="19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конкурс 0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51" y="1188120"/>
            <a:ext cx="24550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66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>Законодательная база 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> сфере воспитания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286412"/>
          </a:xfrm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i="1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       Программа воспитания проводится </a:t>
            </a:r>
            <a:r>
              <a:rPr lang="ru-RU" sz="2400" b="1" i="1" kern="0" dirty="0">
                <a:latin typeface="Monotype Corsiva" pitchFamily="66" charset="0"/>
              </a:rPr>
              <a:t>в соответствии </a:t>
            </a:r>
            <a:r>
              <a:rPr lang="ru-RU" sz="2400" b="1" i="1" kern="0" dirty="0" smtClean="0">
                <a:latin typeface="Monotype Corsiva" pitchFamily="66" charset="0"/>
              </a:rPr>
              <a:t> с:</a:t>
            </a:r>
          </a:p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ru-RU" sz="2400" b="1" i="1" kern="0" dirty="0" smtClean="0">
              <a:latin typeface="Monotype Corsiva" pitchFamily="66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1)  Конституцией РФ ,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2)  Федеральным </a:t>
            </a:r>
            <a:r>
              <a:rPr lang="ru-RU" sz="2400" b="1" i="1" kern="0" dirty="0">
                <a:latin typeface="Monotype Corsiva" pitchFamily="66" charset="0"/>
              </a:rPr>
              <a:t>Законом "Об образовании РФ</a:t>
            </a:r>
            <a:r>
              <a:rPr lang="ru-RU" sz="2400" b="1" i="1" kern="0" dirty="0" smtClean="0">
                <a:latin typeface="Monotype Corsiva" pitchFamily="66" charset="0"/>
              </a:rPr>
              <a:t>",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3)  Национальной </a:t>
            </a:r>
            <a:r>
              <a:rPr lang="ru-RU" sz="2400" b="1" i="1" kern="0" dirty="0">
                <a:latin typeface="Monotype Corsiva" pitchFamily="66" charset="0"/>
              </a:rPr>
              <a:t>доктриной образования, </a:t>
            </a:r>
            <a:endParaRPr lang="ru-RU" sz="2400" b="1" i="1" kern="0" dirty="0" smtClean="0">
              <a:latin typeface="Monotype Corsiva" pitchFamily="66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4)  Международной </a:t>
            </a:r>
            <a:r>
              <a:rPr lang="ru-RU" sz="2400" b="1" i="1" kern="0" dirty="0">
                <a:latin typeface="Monotype Corsiva" pitchFamily="66" charset="0"/>
              </a:rPr>
              <a:t>конвенцией "О правах ребенка</a:t>
            </a:r>
            <a:r>
              <a:rPr lang="ru-RU" sz="2400" b="1" i="1" kern="0" dirty="0" smtClean="0">
                <a:latin typeface="Monotype Corsiva" pitchFamily="66" charset="0"/>
              </a:rPr>
              <a:t>",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5)  «Всеобщей </a:t>
            </a:r>
            <a:r>
              <a:rPr lang="ru-RU" sz="2400" b="1" i="1" kern="0" dirty="0">
                <a:latin typeface="Monotype Corsiva" pitchFamily="66" charset="0"/>
              </a:rPr>
              <a:t>декларацией прав человека</a:t>
            </a:r>
            <a:r>
              <a:rPr lang="ru-RU" sz="2400" b="1" i="1" kern="0" dirty="0" smtClean="0">
                <a:latin typeface="Monotype Corsiva" pitchFamily="66" charset="0"/>
              </a:rPr>
              <a:t>",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 6) Государственной </a:t>
            </a:r>
            <a:r>
              <a:rPr lang="ru-RU" sz="2400" b="1" i="1" kern="0" dirty="0">
                <a:latin typeface="Monotype Corsiva" pitchFamily="66" charset="0"/>
              </a:rPr>
              <a:t>программой "Патриотическое воспитание граждан Российской </a:t>
            </a:r>
            <a:r>
              <a:rPr lang="ru-RU" sz="2400" b="1" i="1" kern="0" dirty="0" smtClean="0">
                <a:latin typeface="Monotype Corsiva" pitchFamily="66" charset="0"/>
              </a:rPr>
              <a:t> Федерации </a:t>
            </a:r>
            <a:r>
              <a:rPr lang="ru-RU" sz="2400" b="1" i="1" kern="0" dirty="0">
                <a:latin typeface="Monotype Corsiva" pitchFamily="66" charset="0"/>
              </a:rPr>
              <a:t>на </a:t>
            </a:r>
            <a:r>
              <a:rPr lang="ru-RU" sz="2400" b="1" i="1" kern="0" dirty="0" smtClean="0">
                <a:latin typeface="Monotype Corsiva" pitchFamily="66" charset="0"/>
              </a:rPr>
              <a:t>2016/2020г.г."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400" b="1" i="1" kern="0" dirty="0" smtClean="0">
                <a:latin typeface="Monotype Corsiva" pitchFamily="66" charset="0"/>
              </a:rPr>
              <a:t>другими </a:t>
            </a:r>
            <a:r>
              <a:rPr lang="ru-RU" sz="2400" b="1" i="1" kern="0" dirty="0">
                <a:latin typeface="Monotype Corsiva" pitchFamily="66" charset="0"/>
              </a:rPr>
              <a:t>законодательными актами и нормативными </a:t>
            </a:r>
            <a:r>
              <a:rPr lang="ru-RU" sz="2400" b="1" i="1" kern="0" dirty="0" smtClean="0">
                <a:latin typeface="Monotype Corsiva" pitchFamily="66" charset="0"/>
              </a:rPr>
              <a:t>документами</a:t>
            </a:r>
            <a:r>
              <a:rPr lang="ru-RU" sz="2400" b="1" i="1" kern="0" dirty="0">
                <a:latin typeface="Monotype Corsiva" pitchFamily="66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5192" y="1124744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smtClean="0">
              <a:latin typeface="Times New Roman"/>
              <a:ea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83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66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1F497D"/>
                </a:solidFill>
                <a:latin typeface="Monotype Corsiva" pitchFamily="66" charset="0"/>
              </a:rPr>
              <a:t>Современные психолого-педагогические технологии:</a:t>
            </a:r>
            <a:r>
              <a:rPr lang="ru-RU" sz="3600" b="1" dirty="0">
                <a:solidFill>
                  <a:srgbClr val="4F81BD">
                    <a:lumMod val="50000"/>
                  </a:srgbClr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4F81BD">
                    <a:lumMod val="50000"/>
                  </a:srgbClr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5574444"/>
          </a:xfrm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ru-RU" sz="2000" b="1" i="1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1800" b="1" i="1" kern="0" dirty="0" smtClean="0">
                <a:latin typeface="Monotype Corsiva" pitchFamily="66" charset="0"/>
              </a:rPr>
              <a:t>1) коллективно-групповые способы обучения;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1800" b="1" i="1" kern="0" dirty="0" smtClean="0">
                <a:latin typeface="Monotype Corsiva" pitchFamily="66" charset="0"/>
              </a:rPr>
              <a:t>2) проблемно-поисковые;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1800" b="1" i="1" kern="0" dirty="0" smtClean="0">
                <a:latin typeface="Monotype Corsiva" pitchFamily="66" charset="0"/>
              </a:rPr>
              <a:t>3) имитационно-игровые  технологии;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1800" b="1" i="1" kern="0" dirty="0" smtClean="0">
                <a:latin typeface="Monotype Corsiva" pitchFamily="66" charset="0"/>
              </a:rPr>
              <a:t>4) информационные технологии;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1800" b="1" i="1" kern="0" dirty="0">
                <a:latin typeface="Monotype Corsiva" pitchFamily="66" charset="0"/>
              </a:rPr>
              <a:t>5</a:t>
            </a:r>
            <a:r>
              <a:rPr lang="ru-RU" sz="1800" b="1" i="1" kern="0" dirty="0" smtClean="0">
                <a:latin typeface="Monotype Corsiva" pitchFamily="66" charset="0"/>
              </a:rPr>
              <a:t>) </a:t>
            </a:r>
            <a:r>
              <a:rPr lang="ru-RU" sz="1800" b="1" i="1" kern="0" dirty="0" err="1" smtClean="0">
                <a:latin typeface="Monotype Corsiva" pitchFamily="66" charset="0"/>
              </a:rPr>
              <a:t>здоровьесберегающие</a:t>
            </a:r>
            <a:r>
              <a:rPr lang="ru-RU" sz="1800" b="1" i="1" kern="0" dirty="0" smtClean="0">
                <a:latin typeface="Monotype Corsiva" pitchFamily="66" charset="0"/>
              </a:rPr>
              <a:t>  технологии;</a:t>
            </a:r>
          </a:p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ru-RU" sz="1800" b="1" i="1" kern="0" dirty="0" smtClean="0">
              <a:latin typeface="Monotype Corsiva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</a:rPr>
              <a:t>Воспитательная система </a:t>
            </a: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 5-К класса  «</a:t>
            </a:r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</a:rPr>
              <a:t>Кадетское братство» ведется по основным </a:t>
            </a: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направлениям: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</a:rPr>
              <a:t>интеллектуальное развитие</a:t>
            </a: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гражданско-патриотическое;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духовно-нравственное,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спортивно-оздоровительное,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связь с родительской общественностью и социальными партнерами ( в/ч № 46451,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</a:rPr>
              <a:t>ВВПД «ЮНАРМИЯ», КРИППОО «Союз наследников традиций»).</a:t>
            </a:r>
            <a:endParaRPr lang="ru-RU" sz="18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ru-RU" sz="1800" b="1" i="1" kern="0" dirty="0"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5192" y="1124744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smtClean="0">
              <a:latin typeface="Times New Roman"/>
              <a:ea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2597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3154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kern="0" dirty="0" smtClean="0">
                <a:solidFill>
                  <a:schemeClr val="tx2"/>
                </a:solidFill>
                <a:latin typeface="Monotype Corsiva" pitchFamily="66" charset="0"/>
              </a:rPr>
              <a:t>Цель воспитательной системы:</a:t>
            </a:r>
            <a:endParaRPr lang="ru-RU" sz="32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62660" cy="2420888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  <a:buNone/>
            </a:pPr>
            <a:endParaRPr lang="ru-RU" sz="20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создание оптимальных  условий  для интеллектуального, культурного,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 патриотического , нравственного  и физического  развития учащихся,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формирование основы для их подготовки к достойному служению Отечеству на гражданском и военном поприще.</a:t>
            </a:r>
          </a:p>
        </p:txBody>
      </p:sp>
      <p:pic>
        <p:nvPicPr>
          <p:cNvPr id="3074" name="Picture 2" descr="C:\Users\User\Desktop\dsc_0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87" y="3092789"/>
            <a:ext cx="540060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kern="0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2400" b="1" i="1" kern="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b="1" i="1" kern="0" dirty="0" smtClean="0">
                <a:solidFill>
                  <a:schemeClr val="tx2"/>
                </a:solidFill>
                <a:latin typeface="Monotype Corsiva" pitchFamily="66" charset="0"/>
              </a:rPr>
              <a:t>Актуальность </a:t>
            </a:r>
            <a:r>
              <a:rPr lang="ru-RU" sz="2400" b="1" i="1" kern="0" dirty="0">
                <a:solidFill>
                  <a:schemeClr val="tx2"/>
                </a:solidFill>
                <a:latin typeface="Monotype Corsiva" pitchFamily="66" charset="0"/>
              </a:rPr>
              <a:t>проблемы </a:t>
            </a:r>
            <a:r>
              <a:rPr lang="ru-RU" sz="2400" b="1" i="1" kern="0" dirty="0" smtClean="0">
                <a:solidFill>
                  <a:schemeClr val="tx2"/>
                </a:solidFill>
                <a:latin typeface="Monotype Corsiva" pitchFamily="66" charset="0"/>
              </a:rPr>
              <a:t>гражданско-патриотического и духовно-нравственного воспитания :</a:t>
            </a:r>
            <a:endParaRPr lang="ru-RU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endParaRPr lang="ru-RU" sz="2000" b="1" i="1" kern="0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Становление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гражданского общества и правового государства в нашей стране </a:t>
            </a: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во многом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зависит от уровня гражданского образования и патриотического воспитания. </a:t>
            </a: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Кадетский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класс, являясь сложным организмом, определяет </a:t>
            </a: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ориентацию  конкретной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личности, отвечает за </a:t>
            </a: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ее социализацию.</a:t>
            </a:r>
            <a:endParaRPr lang="ru-RU" sz="2000" b="1" i="1" kern="0" dirty="0">
              <a:latin typeface="Monotype Corsiva" pitchFamily="66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Духовно-нравственное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и патриотическое воспитание в современных условиях - это целенаправленный, нравственно обусловленный процесс подготовки подрастающего поколения к </a:t>
            </a: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 жизни в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условиях демократического общества, к инициативному труду, участию в </a:t>
            </a:r>
            <a:r>
              <a:rPr lang="ru-RU" sz="2000" b="1" i="1" kern="0" dirty="0" smtClean="0">
                <a:latin typeface="Monotype Corsiva" pitchFamily="66" charset="0"/>
                <a:cs typeface="Times New Roman" pitchFamily="18" charset="0"/>
              </a:rPr>
              <a:t>управлении, </a:t>
            </a: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к реализации прав и обязанностей, а также укрепления ответственности за свой политический, нравственный и правовой выбор, за максимальное развитие своих способностей в целях достижения жизненного успеха.</a:t>
            </a:r>
          </a:p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ru-RU" sz="2000" b="1" i="1" kern="0" dirty="0">
                <a:latin typeface="Monotype Corsiva" pitchFamily="66" charset="0"/>
                <a:cs typeface="Times New Roman" pitchFamily="18" charset="0"/>
              </a:rPr>
              <a:t> Духовно-нравственное и патриотическое воспитание способствует становлению и развитию личности, обладающей качествами гражданина и патриота своей страны.</a:t>
            </a: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Monotype Corsiva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9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Классные часы и воспитательные мероприятия: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673" y="4869161"/>
            <a:ext cx="34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>
                <a:latin typeface="Monotype Corsiva" pitchFamily="66" charset="0"/>
              </a:rPr>
              <a:t>К</a:t>
            </a:r>
            <a:r>
              <a:rPr lang="uk-UA" sz="1600" b="1" dirty="0" err="1" smtClean="0">
                <a:latin typeface="Monotype Corsiva" pitchFamily="66" charset="0"/>
              </a:rPr>
              <a:t>лассный</a:t>
            </a:r>
            <a:r>
              <a:rPr lang="uk-UA" sz="1600" b="1" dirty="0" smtClean="0">
                <a:latin typeface="Monotype Corsiva" pitchFamily="66" charset="0"/>
              </a:rPr>
              <a:t>  час «</a:t>
            </a:r>
            <a:r>
              <a:rPr lang="uk-UA" sz="1600" b="1" dirty="0" err="1" smtClean="0">
                <a:latin typeface="Monotype Corsiva" pitchFamily="66" charset="0"/>
              </a:rPr>
              <a:t>Крым</a:t>
            </a:r>
            <a:r>
              <a:rPr lang="uk-UA" sz="1600" b="1" dirty="0" smtClean="0">
                <a:latin typeface="Monotype Corsiva" pitchFamily="66" charset="0"/>
              </a:rPr>
              <a:t> и </a:t>
            </a:r>
            <a:r>
              <a:rPr lang="uk-UA" sz="1600" b="1" dirty="0" err="1" smtClean="0">
                <a:latin typeface="Monotype Corsiva" pitchFamily="66" charset="0"/>
              </a:rPr>
              <a:t>Россия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вместе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навсегда</a:t>
            </a:r>
            <a:r>
              <a:rPr lang="uk-UA" sz="1600" b="1" dirty="0" smtClean="0">
                <a:latin typeface="Monotype Corsiva" pitchFamily="66" charset="0"/>
              </a:rPr>
              <a:t>».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139953" y="5539176"/>
            <a:ext cx="482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Классный час «День Конституции Республики Крым».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5к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3" y="2204864"/>
            <a:ext cx="4024295" cy="22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езд победы 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11" y="2652269"/>
            <a:ext cx="4464496" cy="25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Классные часы и воспитательные мероприятия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fontAlgn="base">
              <a:spcAft>
                <a:spcPct val="0"/>
              </a:spcAft>
              <a:buNone/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673" y="5131853"/>
            <a:ext cx="359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>
                <a:latin typeface="Monotype Corsiva" pitchFamily="66" charset="0"/>
              </a:rPr>
              <a:t>Воспитательное</a:t>
            </a:r>
            <a:r>
              <a:rPr lang="uk-UA" sz="1600" b="1" dirty="0" smtClean="0">
                <a:latin typeface="Monotype Corsiva" pitchFamily="66" charset="0"/>
              </a:rPr>
              <a:t>   </a:t>
            </a:r>
            <a:r>
              <a:rPr lang="uk-UA" sz="1600" b="1" dirty="0" err="1" smtClean="0">
                <a:latin typeface="Monotype Corsiva" pitchFamily="66" charset="0"/>
              </a:rPr>
              <a:t>мероприятие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Традиционные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семейные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ценности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</a:p>
          <a:p>
            <a:pPr algn="ctr"/>
            <a:r>
              <a:rPr lang="uk-UA" sz="1600" b="1" dirty="0" smtClean="0">
                <a:latin typeface="Monotype Corsiva" pitchFamily="66" charset="0"/>
              </a:rPr>
              <a:t>(1 </a:t>
            </a:r>
            <a:r>
              <a:rPr lang="uk-UA" sz="1600" b="1" dirty="0" err="1" smtClean="0">
                <a:latin typeface="Monotype Corsiva" pitchFamily="66" charset="0"/>
              </a:rPr>
              <a:t>место</a:t>
            </a:r>
            <a:r>
              <a:rPr lang="uk-UA" sz="1600" b="1" dirty="0" smtClean="0">
                <a:latin typeface="Monotype Corsiva" pitchFamily="66" charset="0"/>
              </a:rPr>
              <a:t> в </a:t>
            </a:r>
            <a:r>
              <a:rPr lang="uk-UA" sz="1600" b="1" dirty="0" err="1" smtClean="0">
                <a:latin typeface="Monotype Corsiva" pitchFamily="66" charset="0"/>
              </a:rPr>
              <a:t>муниципальном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этапе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республиканского</a:t>
            </a:r>
            <a:r>
              <a:rPr lang="uk-UA" sz="1600" b="1" dirty="0" smtClean="0">
                <a:latin typeface="Monotype Corsiva" pitchFamily="66" charset="0"/>
              </a:rPr>
              <a:t> </a:t>
            </a:r>
            <a:r>
              <a:rPr lang="uk-UA" sz="1600" b="1" dirty="0" err="1" smtClean="0">
                <a:latin typeface="Monotype Corsiva" pitchFamily="66" charset="0"/>
              </a:rPr>
              <a:t>видеоконкурса</a:t>
            </a:r>
            <a:r>
              <a:rPr lang="uk-UA" sz="1600" b="1" dirty="0" smtClean="0">
                <a:latin typeface="Monotype Corsiva" pitchFamily="66" charset="0"/>
              </a:rPr>
              <a:t> пед. </a:t>
            </a:r>
            <a:r>
              <a:rPr lang="uk-UA" sz="1600" b="1" dirty="0" err="1">
                <a:latin typeface="Monotype Corsiva" pitchFamily="66" charset="0"/>
              </a:rPr>
              <a:t>м</a:t>
            </a:r>
            <a:r>
              <a:rPr lang="uk-UA" sz="1600" b="1" dirty="0" err="1" smtClean="0">
                <a:latin typeface="Monotype Corsiva" pitchFamily="66" charset="0"/>
              </a:rPr>
              <a:t>астерства</a:t>
            </a:r>
            <a:r>
              <a:rPr lang="uk-UA" sz="1600" b="1" dirty="0" smtClean="0">
                <a:latin typeface="Monotype Corsiva" pitchFamily="66" charset="0"/>
              </a:rPr>
              <a:t>  «Урок </a:t>
            </a:r>
            <a:r>
              <a:rPr lang="uk-UA" sz="1600" b="1" dirty="0" err="1" smtClean="0">
                <a:latin typeface="Monotype Corsiva" pitchFamily="66" charset="0"/>
              </a:rPr>
              <a:t>нравственности</a:t>
            </a:r>
            <a:r>
              <a:rPr lang="uk-UA" sz="1600" b="1" dirty="0" smtClean="0">
                <a:latin typeface="Monotype Corsiva" pitchFamily="66" charset="0"/>
              </a:rPr>
              <a:t>»)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724127" y="5229200"/>
            <a:ext cx="324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Воспитательное мероприятие 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 матерях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ожно говорить бесконечно…»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User\Desktop\MVI_0271_synced.00_19_53_02.неподвижное изображение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49" y="1898140"/>
            <a:ext cx="211735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MVI_0271_synced.00_10_07_24.неподвижное изображение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276128" cy="17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MVI_0271_synced.00_02_41_07.неподвижное изображение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63653"/>
            <a:ext cx="2824064" cy="16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MVI_2620_synced.00_04_12_18.неподвижное изображение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8" y="1628800"/>
            <a:ext cx="2560000" cy="18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MVI_2620_synced.00_23_10_01.неподвижное изображение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8" y="3500254"/>
            <a:ext cx="2048000" cy="14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MVI_2620_synced.00_21_09_22.неподвижное изображение0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38" y="1772816"/>
            <a:ext cx="2187918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Общее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1852"/>
            <a:ext cx="2916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MVI_2620_synced.00_11_24_15.неподвижное изображение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979988"/>
            <a:ext cx="2202606" cy="14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И ПРЕЗЕНТАЦИЯ  МАН\Шаб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683568" y="4797152"/>
            <a:ext cx="7947184" cy="172819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12 октября 2018г. учащиеся 5-К класса  приняли присягу на верность Родине, </a:t>
            </a:r>
            <a:b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ВКС , родной школе, поселку и кадетскому братству.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 Присутствовали  </a:t>
            </a: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руководитель аппарата администрации Симферопольского района  Т. Колесник, глава Гвардейского сельского поселения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И. </a:t>
            </a:r>
            <a:r>
              <a:rPr lang="ru-RU" sz="1600" b="1" dirty="0" err="1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В.Чичкин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и  зам. командира</a:t>
            </a:r>
            <a:b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  в/ч № 46451 подполковник  Мажара Е.Н.</a:t>
            </a:r>
            <a:br>
              <a:rPr lang="ru-RU" sz="16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User\Desktop\img_20181012_094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2984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7306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874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МБОУ «Гвардейская школа №1» Симферопольский район Республика Крым  Муниципальный этап регионального конкурса «Лучший классный руководитель» в 2019г.  Мои идеи и находки  в работе с обучающимися</vt:lpstr>
      <vt:lpstr> Уметь воспитывать детей – это великое государственное дело, требующее таланта и широкого знания жизни.                                                                                       М . Горький</vt:lpstr>
      <vt:lpstr>  Законодательная база   сфере воспитания </vt:lpstr>
      <vt:lpstr> Современные психолого-педагогические технологии: </vt:lpstr>
      <vt:lpstr>Цель воспитательной системы:</vt:lpstr>
      <vt:lpstr> Актуальность проблемы гражданско-патриотического и духовно-нравственного воспитания :</vt:lpstr>
      <vt:lpstr>Классные часы и воспитательные мероприятия:</vt:lpstr>
      <vt:lpstr>Классные часы и воспитательные мероприятия:</vt:lpstr>
      <vt:lpstr>12 октября 2018г. учащиеся 5-К класса  приняли присягу на верность Родине,  ВКС , родной школе, поселку и кадетскому братству.  Присутствовали  руководитель аппарата администрации Симферопольского района  Т. Колесник, глава Гвардейского сельского поселения  И. В.Чичкин и  зам. командира   в/ч № 46451 подполковник  Мажара Е.Н.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Историко-краеведческая конференция «Памяти воинской славы»</dc:title>
  <cp:lastModifiedBy>User</cp:lastModifiedBy>
  <cp:revision>243</cp:revision>
  <dcterms:modified xsi:type="dcterms:W3CDTF">2019-05-14T15:49:11Z</dcterms:modified>
</cp:coreProperties>
</file>