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6" r:id="rId2"/>
    <p:sldId id="267" r:id="rId3"/>
    <p:sldId id="256" r:id="rId4"/>
    <p:sldId id="278" r:id="rId5"/>
    <p:sldId id="284" r:id="rId6"/>
    <p:sldId id="263" r:id="rId7"/>
    <p:sldId id="261" r:id="rId8"/>
    <p:sldId id="273" r:id="rId9"/>
    <p:sldId id="264" r:id="rId10"/>
    <p:sldId id="276" r:id="rId11"/>
    <p:sldId id="27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B8771-C203-43B7-A944-8648604E2F47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DBAE6-A8BC-4B29-815C-13D6B3A67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65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EF28DE-CA4C-4EED-B984-597BF63998B9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478D93-5D3E-48A6-BE0C-5451614F510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D3B57-949E-48E1-B10D-18F97DB7F3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440813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24.03.2023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gif"/><Relationship Id="rId5" Type="http://schemas.openxmlformats.org/officeDocument/2006/relationships/slide" Target="slide6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jpeg"/><Relationship Id="rId5" Type="http://schemas.openxmlformats.org/officeDocument/2006/relationships/image" Target="../media/image5.gif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9" descr="Изменение размера 0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7550" y="-26988"/>
            <a:ext cx="5910263" cy="684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10"/>
          <p:cNvSpPr>
            <a:spLocks noChangeArrowheads="1"/>
          </p:cNvSpPr>
          <p:nvPr/>
        </p:nvSpPr>
        <p:spPr bwMode="auto">
          <a:xfrm>
            <a:off x="0" y="0"/>
            <a:ext cx="3348038" cy="6858000"/>
          </a:xfrm>
          <a:prstGeom prst="rect">
            <a:avLst/>
          </a:prstGeom>
          <a:gradFill rotWithShape="1">
            <a:gsLst>
              <a:gs pos="0">
                <a:srgbClr val="767676"/>
              </a:gs>
              <a:gs pos="100000">
                <a:srgbClr val="FFFFFF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pic>
        <p:nvPicPr>
          <p:cNvPr id="256006" name="Picture 6" descr="Средиземноморье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solidFill>
            <a:srgbClr val="FF0000">
              <a:alpha val="49019"/>
            </a:srgbClr>
          </a:solidFill>
        </p:spPr>
      </p:pic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88913"/>
            <a:ext cx="3671887" cy="576262"/>
          </a:xfrm>
          <a:effectLst>
            <a:outerShdw dist="35921" dir="2700000" algn="ctr" rotWithShape="0">
              <a:srgbClr val="333300"/>
            </a:outerShdw>
          </a:effectLst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ru-RU" altLang="ru-RU" sz="2400" b="1" smtClean="0">
                <a:solidFill>
                  <a:srgbClr val="F26200"/>
                </a:solidFill>
                <a:latin typeface="Arial" charset="0"/>
              </a:rPr>
              <a:t>АПЕННИНСКИЙ  П-ОВ</a:t>
            </a:r>
            <a:endParaRPr lang="ru-RU" altLang="ru-RU" sz="2800" b="1" smtClean="0">
              <a:solidFill>
                <a:srgbClr val="F26200"/>
              </a:solidFill>
              <a:latin typeface="Arial" charset="0"/>
            </a:endParaRPr>
          </a:p>
        </p:txBody>
      </p:sp>
      <p:pic>
        <p:nvPicPr>
          <p:cNvPr id="4102" name="Picture 3" descr="J0354376">
            <a:hlinkClick r:id="rId5" action="ppaction://hlinksldjump"/>
          </p:cNvPr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39200" y="6572250"/>
            <a:ext cx="304800" cy="285750"/>
          </a:xfrm>
        </p:spPr>
      </p:pic>
      <p:sp>
        <p:nvSpPr>
          <p:cNvPr id="256004" name="Text Box 4"/>
          <p:cNvSpPr txBox="1">
            <a:spLocks noChangeArrowheads="1"/>
          </p:cNvSpPr>
          <p:nvPr/>
        </p:nvSpPr>
        <p:spPr bwMode="auto">
          <a:xfrm>
            <a:off x="250825" y="981075"/>
            <a:ext cx="3024188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333300"/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F262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Центральная выступающая часть  южной Европы.</a:t>
            </a:r>
          </a:p>
        </p:txBody>
      </p:sp>
      <p:sp>
        <p:nvSpPr>
          <p:cNvPr id="256008" name="Freeform 8"/>
          <p:cNvSpPr>
            <a:spLocks/>
          </p:cNvSpPr>
          <p:nvPr/>
        </p:nvSpPr>
        <p:spPr bwMode="auto">
          <a:xfrm>
            <a:off x="3413125" y="3000375"/>
            <a:ext cx="1843088" cy="1465263"/>
          </a:xfrm>
          <a:custGeom>
            <a:avLst/>
            <a:gdLst>
              <a:gd name="T0" fmla="*/ 2147483647 w 1161"/>
              <a:gd name="T1" fmla="*/ 2147483647 h 923"/>
              <a:gd name="T2" fmla="*/ 2147483647 w 1161"/>
              <a:gd name="T3" fmla="*/ 2147483647 h 923"/>
              <a:gd name="T4" fmla="*/ 2147483647 w 1161"/>
              <a:gd name="T5" fmla="*/ 2147483647 h 923"/>
              <a:gd name="T6" fmla="*/ 2147483647 w 1161"/>
              <a:gd name="T7" fmla="*/ 2147483647 h 923"/>
              <a:gd name="T8" fmla="*/ 2147483647 w 1161"/>
              <a:gd name="T9" fmla="*/ 2147483647 h 923"/>
              <a:gd name="T10" fmla="*/ 2147483647 w 1161"/>
              <a:gd name="T11" fmla="*/ 2147483647 h 923"/>
              <a:gd name="T12" fmla="*/ 2147483647 w 1161"/>
              <a:gd name="T13" fmla="*/ 2147483647 h 923"/>
              <a:gd name="T14" fmla="*/ 2147483647 w 1161"/>
              <a:gd name="T15" fmla="*/ 2147483647 h 923"/>
              <a:gd name="T16" fmla="*/ 2147483647 w 1161"/>
              <a:gd name="T17" fmla="*/ 2147483647 h 923"/>
              <a:gd name="T18" fmla="*/ 2147483647 w 1161"/>
              <a:gd name="T19" fmla="*/ 2147483647 h 923"/>
              <a:gd name="T20" fmla="*/ 2147483647 w 1161"/>
              <a:gd name="T21" fmla="*/ 2147483647 h 923"/>
              <a:gd name="T22" fmla="*/ 2147483647 w 1161"/>
              <a:gd name="T23" fmla="*/ 2147483647 h 923"/>
              <a:gd name="T24" fmla="*/ 2147483647 w 1161"/>
              <a:gd name="T25" fmla="*/ 2147483647 h 923"/>
              <a:gd name="T26" fmla="*/ 2147483647 w 1161"/>
              <a:gd name="T27" fmla="*/ 2147483647 h 923"/>
              <a:gd name="T28" fmla="*/ 2147483647 w 1161"/>
              <a:gd name="T29" fmla="*/ 2147483647 h 923"/>
              <a:gd name="T30" fmla="*/ 2147483647 w 1161"/>
              <a:gd name="T31" fmla="*/ 2147483647 h 923"/>
              <a:gd name="T32" fmla="*/ 2147483647 w 1161"/>
              <a:gd name="T33" fmla="*/ 2147483647 h 923"/>
              <a:gd name="T34" fmla="*/ 2147483647 w 1161"/>
              <a:gd name="T35" fmla="*/ 2147483647 h 923"/>
              <a:gd name="T36" fmla="*/ 2147483647 w 1161"/>
              <a:gd name="T37" fmla="*/ 2147483647 h 923"/>
              <a:gd name="T38" fmla="*/ 2147483647 w 1161"/>
              <a:gd name="T39" fmla="*/ 2147483647 h 923"/>
              <a:gd name="T40" fmla="*/ 2147483647 w 1161"/>
              <a:gd name="T41" fmla="*/ 2147483647 h 923"/>
              <a:gd name="T42" fmla="*/ 2147483647 w 1161"/>
              <a:gd name="T43" fmla="*/ 2147483647 h 923"/>
              <a:gd name="T44" fmla="*/ 0 w 1161"/>
              <a:gd name="T45" fmla="*/ 2147483647 h 923"/>
              <a:gd name="T46" fmla="*/ 2147483647 w 1161"/>
              <a:gd name="T47" fmla="*/ 2147483647 h 923"/>
              <a:gd name="T48" fmla="*/ 2147483647 w 1161"/>
              <a:gd name="T49" fmla="*/ 2147483647 h 923"/>
              <a:gd name="T50" fmla="*/ 2147483647 w 1161"/>
              <a:gd name="T51" fmla="*/ 2147483647 h 923"/>
              <a:gd name="T52" fmla="*/ 2147483647 w 1161"/>
              <a:gd name="T53" fmla="*/ 2147483647 h 923"/>
              <a:gd name="T54" fmla="*/ 2147483647 w 1161"/>
              <a:gd name="T55" fmla="*/ 2147483647 h 923"/>
              <a:gd name="T56" fmla="*/ 2147483647 w 1161"/>
              <a:gd name="T57" fmla="*/ 2147483647 h 923"/>
              <a:gd name="T58" fmla="*/ 2147483647 w 1161"/>
              <a:gd name="T59" fmla="*/ 2147483647 h 923"/>
              <a:gd name="T60" fmla="*/ 2147483647 w 1161"/>
              <a:gd name="T61" fmla="*/ 2147483647 h 923"/>
              <a:gd name="T62" fmla="*/ 2147483647 w 1161"/>
              <a:gd name="T63" fmla="*/ 2147483647 h 923"/>
              <a:gd name="T64" fmla="*/ 2147483647 w 1161"/>
              <a:gd name="T65" fmla="*/ 2147483647 h 923"/>
              <a:gd name="T66" fmla="*/ 2147483647 w 1161"/>
              <a:gd name="T67" fmla="*/ 2147483647 h 923"/>
              <a:gd name="T68" fmla="*/ 2147483647 w 1161"/>
              <a:gd name="T69" fmla="*/ 2147483647 h 923"/>
              <a:gd name="T70" fmla="*/ 2147483647 w 1161"/>
              <a:gd name="T71" fmla="*/ 2147483647 h 923"/>
              <a:gd name="T72" fmla="*/ 2147483647 w 1161"/>
              <a:gd name="T73" fmla="*/ 2147483647 h 923"/>
              <a:gd name="T74" fmla="*/ 2147483647 w 1161"/>
              <a:gd name="T75" fmla="*/ 2147483647 h 923"/>
              <a:gd name="T76" fmla="*/ 2147483647 w 1161"/>
              <a:gd name="T77" fmla="*/ 2147483647 h 923"/>
              <a:gd name="T78" fmla="*/ 2147483647 w 1161"/>
              <a:gd name="T79" fmla="*/ 2147483647 h 923"/>
              <a:gd name="T80" fmla="*/ 2147483647 w 1161"/>
              <a:gd name="T81" fmla="*/ 2147483647 h 923"/>
              <a:gd name="T82" fmla="*/ 2147483647 w 1161"/>
              <a:gd name="T83" fmla="*/ 2147483647 h 923"/>
              <a:gd name="T84" fmla="*/ 2147483647 w 1161"/>
              <a:gd name="T85" fmla="*/ 2147483647 h 923"/>
              <a:gd name="T86" fmla="*/ 2147483647 w 1161"/>
              <a:gd name="T87" fmla="*/ 2147483647 h 923"/>
              <a:gd name="T88" fmla="*/ 2147483647 w 1161"/>
              <a:gd name="T89" fmla="*/ 2147483647 h 923"/>
              <a:gd name="T90" fmla="*/ 2147483647 w 1161"/>
              <a:gd name="T91" fmla="*/ 2147483647 h 923"/>
              <a:gd name="T92" fmla="*/ 2147483647 w 1161"/>
              <a:gd name="T93" fmla="*/ 2147483647 h 923"/>
              <a:gd name="T94" fmla="*/ 2147483647 w 1161"/>
              <a:gd name="T95" fmla="*/ 2147483647 h 923"/>
              <a:gd name="T96" fmla="*/ 2147483647 w 1161"/>
              <a:gd name="T97" fmla="*/ 2147483647 h 923"/>
              <a:gd name="T98" fmla="*/ 2147483647 w 1161"/>
              <a:gd name="T99" fmla="*/ 2147483647 h 923"/>
              <a:gd name="T100" fmla="*/ 2147483647 w 1161"/>
              <a:gd name="T101" fmla="*/ 2147483647 h 923"/>
              <a:gd name="T102" fmla="*/ 2147483647 w 1161"/>
              <a:gd name="T103" fmla="*/ 2147483647 h 923"/>
              <a:gd name="T104" fmla="*/ 2147483647 w 1161"/>
              <a:gd name="T105" fmla="*/ 2147483647 h 923"/>
              <a:gd name="T106" fmla="*/ 2147483647 w 1161"/>
              <a:gd name="T107" fmla="*/ 2147483647 h 923"/>
              <a:gd name="T108" fmla="*/ 2147483647 w 1161"/>
              <a:gd name="T109" fmla="*/ 2147483647 h 923"/>
              <a:gd name="T110" fmla="*/ 2147483647 w 1161"/>
              <a:gd name="T111" fmla="*/ 2147483647 h 923"/>
              <a:gd name="T112" fmla="*/ 2147483647 w 1161"/>
              <a:gd name="T113" fmla="*/ 2147483647 h 923"/>
              <a:gd name="T114" fmla="*/ 2147483647 w 1161"/>
              <a:gd name="T115" fmla="*/ 2147483647 h 92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161"/>
              <a:gd name="T175" fmla="*/ 0 h 923"/>
              <a:gd name="T176" fmla="*/ 1161 w 1161"/>
              <a:gd name="T177" fmla="*/ 923 h 92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161" h="923">
                <a:moveTo>
                  <a:pt x="858" y="918"/>
                </a:moveTo>
                <a:cubicBezTo>
                  <a:pt x="851" y="911"/>
                  <a:pt x="845" y="904"/>
                  <a:pt x="840" y="896"/>
                </a:cubicBezTo>
                <a:cubicBezTo>
                  <a:pt x="842" y="886"/>
                  <a:pt x="852" y="862"/>
                  <a:pt x="860" y="856"/>
                </a:cubicBezTo>
                <a:cubicBezTo>
                  <a:pt x="871" y="839"/>
                  <a:pt x="857" y="815"/>
                  <a:pt x="874" y="804"/>
                </a:cubicBezTo>
                <a:cubicBezTo>
                  <a:pt x="883" y="805"/>
                  <a:pt x="900" y="810"/>
                  <a:pt x="900" y="810"/>
                </a:cubicBezTo>
                <a:cubicBezTo>
                  <a:pt x="897" y="784"/>
                  <a:pt x="904" y="774"/>
                  <a:pt x="884" y="764"/>
                </a:cubicBezTo>
                <a:cubicBezTo>
                  <a:pt x="871" y="745"/>
                  <a:pt x="888" y="707"/>
                  <a:pt x="860" y="698"/>
                </a:cubicBezTo>
                <a:cubicBezTo>
                  <a:pt x="848" y="680"/>
                  <a:pt x="860" y="656"/>
                  <a:pt x="836" y="648"/>
                </a:cubicBezTo>
                <a:cubicBezTo>
                  <a:pt x="827" y="635"/>
                  <a:pt x="812" y="646"/>
                  <a:pt x="798" y="640"/>
                </a:cubicBezTo>
                <a:cubicBezTo>
                  <a:pt x="795" y="633"/>
                  <a:pt x="786" y="620"/>
                  <a:pt x="786" y="620"/>
                </a:cubicBezTo>
                <a:cubicBezTo>
                  <a:pt x="752" y="631"/>
                  <a:pt x="747" y="579"/>
                  <a:pt x="732" y="564"/>
                </a:cubicBezTo>
                <a:cubicBezTo>
                  <a:pt x="711" y="567"/>
                  <a:pt x="690" y="569"/>
                  <a:pt x="672" y="556"/>
                </a:cubicBezTo>
                <a:cubicBezTo>
                  <a:pt x="665" y="541"/>
                  <a:pt x="660" y="544"/>
                  <a:pt x="642" y="540"/>
                </a:cubicBezTo>
                <a:cubicBezTo>
                  <a:pt x="639" y="532"/>
                  <a:pt x="638" y="529"/>
                  <a:pt x="630" y="526"/>
                </a:cubicBezTo>
                <a:cubicBezTo>
                  <a:pt x="620" y="512"/>
                  <a:pt x="626" y="516"/>
                  <a:pt x="614" y="510"/>
                </a:cubicBezTo>
                <a:cubicBezTo>
                  <a:pt x="609" y="494"/>
                  <a:pt x="607" y="493"/>
                  <a:pt x="594" y="484"/>
                </a:cubicBezTo>
                <a:cubicBezTo>
                  <a:pt x="588" y="485"/>
                  <a:pt x="582" y="490"/>
                  <a:pt x="576" y="488"/>
                </a:cubicBezTo>
                <a:cubicBezTo>
                  <a:pt x="571" y="487"/>
                  <a:pt x="564" y="480"/>
                  <a:pt x="564" y="480"/>
                </a:cubicBezTo>
                <a:cubicBezTo>
                  <a:pt x="559" y="481"/>
                  <a:pt x="553" y="481"/>
                  <a:pt x="548" y="482"/>
                </a:cubicBezTo>
                <a:cubicBezTo>
                  <a:pt x="544" y="483"/>
                  <a:pt x="536" y="486"/>
                  <a:pt x="536" y="486"/>
                </a:cubicBezTo>
                <a:cubicBezTo>
                  <a:pt x="528" y="481"/>
                  <a:pt x="526" y="476"/>
                  <a:pt x="522" y="468"/>
                </a:cubicBezTo>
                <a:cubicBezTo>
                  <a:pt x="499" y="473"/>
                  <a:pt x="500" y="473"/>
                  <a:pt x="462" y="466"/>
                </a:cubicBezTo>
                <a:cubicBezTo>
                  <a:pt x="461" y="466"/>
                  <a:pt x="451" y="444"/>
                  <a:pt x="446" y="440"/>
                </a:cubicBezTo>
                <a:cubicBezTo>
                  <a:pt x="441" y="433"/>
                  <a:pt x="442" y="420"/>
                  <a:pt x="436" y="414"/>
                </a:cubicBezTo>
                <a:cubicBezTo>
                  <a:pt x="433" y="411"/>
                  <a:pt x="428" y="410"/>
                  <a:pt x="424" y="408"/>
                </a:cubicBezTo>
                <a:cubicBezTo>
                  <a:pt x="421" y="404"/>
                  <a:pt x="420" y="398"/>
                  <a:pt x="416" y="394"/>
                </a:cubicBezTo>
                <a:cubicBezTo>
                  <a:pt x="410" y="388"/>
                  <a:pt x="396" y="384"/>
                  <a:pt x="388" y="380"/>
                </a:cubicBezTo>
                <a:cubicBezTo>
                  <a:pt x="376" y="374"/>
                  <a:pt x="389" y="378"/>
                  <a:pt x="376" y="368"/>
                </a:cubicBezTo>
                <a:cubicBezTo>
                  <a:pt x="372" y="365"/>
                  <a:pt x="367" y="364"/>
                  <a:pt x="362" y="362"/>
                </a:cubicBezTo>
                <a:cubicBezTo>
                  <a:pt x="356" y="353"/>
                  <a:pt x="356" y="349"/>
                  <a:pt x="346" y="344"/>
                </a:cubicBezTo>
                <a:cubicBezTo>
                  <a:pt x="338" y="347"/>
                  <a:pt x="337" y="352"/>
                  <a:pt x="330" y="356"/>
                </a:cubicBezTo>
                <a:cubicBezTo>
                  <a:pt x="305" y="349"/>
                  <a:pt x="321" y="350"/>
                  <a:pt x="308" y="332"/>
                </a:cubicBezTo>
                <a:cubicBezTo>
                  <a:pt x="305" y="328"/>
                  <a:pt x="296" y="324"/>
                  <a:pt x="296" y="324"/>
                </a:cubicBezTo>
                <a:cubicBezTo>
                  <a:pt x="289" y="310"/>
                  <a:pt x="277" y="311"/>
                  <a:pt x="262" y="308"/>
                </a:cubicBezTo>
                <a:cubicBezTo>
                  <a:pt x="256" y="304"/>
                  <a:pt x="250" y="298"/>
                  <a:pt x="244" y="294"/>
                </a:cubicBezTo>
                <a:cubicBezTo>
                  <a:pt x="248" y="279"/>
                  <a:pt x="251" y="276"/>
                  <a:pt x="242" y="262"/>
                </a:cubicBezTo>
                <a:cubicBezTo>
                  <a:pt x="237" y="240"/>
                  <a:pt x="235" y="242"/>
                  <a:pt x="224" y="226"/>
                </a:cubicBezTo>
                <a:cubicBezTo>
                  <a:pt x="226" y="209"/>
                  <a:pt x="232" y="194"/>
                  <a:pt x="218" y="180"/>
                </a:cubicBezTo>
                <a:cubicBezTo>
                  <a:pt x="214" y="163"/>
                  <a:pt x="220" y="180"/>
                  <a:pt x="208" y="168"/>
                </a:cubicBezTo>
                <a:cubicBezTo>
                  <a:pt x="187" y="147"/>
                  <a:pt x="221" y="159"/>
                  <a:pt x="170" y="152"/>
                </a:cubicBezTo>
                <a:cubicBezTo>
                  <a:pt x="163" y="147"/>
                  <a:pt x="161" y="141"/>
                  <a:pt x="154" y="136"/>
                </a:cubicBezTo>
                <a:cubicBezTo>
                  <a:pt x="151" y="127"/>
                  <a:pt x="145" y="127"/>
                  <a:pt x="138" y="122"/>
                </a:cubicBezTo>
                <a:cubicBezTo>
                  <a:pt x="129" y="125"/>
                  <a:pt x="127" y="130"/>
                  <a:pt x="120" y="134"/>
                </a:cubicBezTo>
                <a:cubicBezTo>
                  <a:pt x="101" y="147"/>
                  <a:pt x="75" y="139"/>
                  <a:pt x="52" y="140"/>
                </a:cubicBezTo>
                <a:cubicBezTo>
                  <a:pt x="47" y="155"/>
                  <a:pt x="34" y="170"/>
                  <a:pt x="18" y="174"/>
                </a:cubicBezTo>
                <a:cubicBezTo>
                  <a:pt x="6" y="169"/>
                  <a:pt x="7" y="166"/>
                  <a:pt x="0" y="156"/>
                </a:cubicBezTo>
                <a:cubicBezTo>
                  <a:pt x="5" y="142"/>
                  <a:pt x="0" y="146"/>
                  <a:pt x="10" y="140"/>
                </a:cubicBezTo>
                <a:cubicBezTo>
                  <a:pt x="15" y="124"/>
                  <a:pt x="4" y="104"/>
                  <a:pt x="20" y="94"/>
                </a:cubicBezTo>
                <a:cubicBezTo>
                  <a:pt x="38" y="67"/>
                  <a:pt x="28" y="87"/>
                  <a:pt x="30" y="28"/>
                </a:cubicBezTo>
                <a:cubicBezTo>
                  <a:pt x="50" y="33"/>
                  <a:pt x="42" y="28"/>
                  <a:pt x="54" y="40"/>
                </a:cubicBezTo>
                <a:cubicBezTo>
                  <a:pt x="58" y="51"/>
                  <a:pt x="61" y="50"/>
                  <a:pt x="72" y="46"/>
                </a:cubicBezTo>
                <a:cubicBezTo>
                  <a:pt x="82" y="31"/>
                  <a:pt x="102" y="40"/>
                  <a:pt x="118" y="44"/>
                </a:cubicBezTo>
                <a:cubicBezTo>
                  <a:pt x="123" y="42"/>
                  <a:pt x="129" y="41"/>
                  <a:pt x="134" y="38"/>
                </a:cubicBezTo>
                <a:cubicBezTo>
                  <a:pt x="144" y="32"/>
                  <a:pt x="137" y="26"/>
                  <a:pt x="148" y="22"/>
                </a:cubicBezTo>
                <a:cubicBezTo>
                  <a:pt x="160" y="26"/>
                  <a:pt x="167" y="34"/>
                  <a:pt x="178" y="38"/>
                </a:cubicBezTo>
                <a:cubicBezTo>
                  <a:pt x="197" y="36"/>
                  <a:pt x="209" y="37"/>
                  <a:pt x="224" y="28"/>
                </a:cubicBezTo>
                <a:cubicBezTo>
                  <a:pt x="233" y="23"/>
                  <a:pt x="250" y="12"/>
                  <a:pt x="250" y="12"/>
                </a:cubicBezTo>
                <a:cubicBezTo>
                  <a:pt x="271" y="14"/>
                  <a:pt x="276" y="13"/>
                  <a:pt x="294" y="4"/>
                </a:cubicBezTo>
                <a:cubicBezTo>
                  <a:pt x="318" y="5"/>
                  <a:pt x="343" y="0"/>
                  <a:pt x="366" y="8"/>
                </a:cubicBezTo>
                <a:cubicBezTo>
                  <a:pt x="378" y="12"/>
                  <a:pt x="370" y="24"/>
                  <a:pt x="382" y="28"/>
                </a:cubicBezTo>
                <a:cubicBezTo>
                  <a:pt x="400" y="23"/>
                  <a:pt x="419" y="22"/>
                  <a:pt x="436" y="14"/>
                </a:cubicBezTo>
                <a:cubicBezTo>
                  <a:pt x="441" y="29"/>
                  <a:pt x="443" y="43"/>
                  <a:pt x="448" y="58"/>
                </a:cubicBezTo>
                <a:cubicBezTo>
                  <a:pt x="444" y="64"/>
                  <a:pt x="440" y="70"/>
                  <a:pt x="436" y="76"/>
                </a:cubicBezTo>
                <a:cubicBezTo>
                  <a:pt x="433" y="80"/>
                  <a:pt x="428" y="88"/>
                  <a:pt x="428" y="88"/>
                </a:cubicBezTo>
                <a:cubicBezTo>
                  <a:pt x="430" y="95"/>
                  <a:pt x="439" y="128"/>
                  <a:pt x="440" y="130"/>
                </a:cubicBezTo>
                <a:cubicBezTo>
                  <a:pt x="447" y="138"/>
                  <a:pt x="463" y="147"/>
                  <a:pt x="472" y="150"/>
                </a:cubicBezTo>
                <a:cubicBezTo>
                  <a:pt x="479" y="171"/>
                  <a:pt x="484" y="175"/>
                  <a:pt x="506" y="178"/>
                </a:cubicBezTo>
                <a:cubicBezTo>
                  <a:pt x="512" y="180"/>
                  <a:pt x="518" y="182"/>
                  <a:pt x="524" y="184"/>
                </a:cubicBezTo>
                <a:cubicBezTo>
                  <a:pt x="528" y="185"/>
                  <a:pt x="536" y="188"/>
                  <a:pt x="536" y="188"/>
                </a:cubicBezTo>
                <a:cubicBezTo>
                  <a:pt x="552" y="204"/>
                  <a:pt x="552" y="204"/>
                  <a:pt x="580" y="206"/>
                </a:cubicBezTo>
                <a:cubicBezTo>
                  <a:pt x="590" y="209"/>
                  <a:pt x="590" y="220"/>
                  <a:pt x="592" y="230"/>
                </a:cubicBezTo>
                <a:cubicBezTo>
                  <a:pt x="585" y="252"/>
                  <a:pt x="588" y="255"/>
                  <a:pt x="604" y="266"/>
                </a:cubicBezTo>
                <a:cubicBezTo>
                  <a:pt x="609" y="274"/>
                  <a:pt x="611" y="285"/>
                  <a:pt x="620" y="288"/>
                </a:cubicBezTo>
                <a:cubicBezTo>
                  <a:pt x="628" y="300"/>
                  <a:pt x="621" y="288"/>
                  <a:pt x="626" y="308"/>
                </a:cubicBezTo>
                <a:cubicBezTo>
                  <a:pt x="632" y="335"/>
                  <a:pt x="646" y="355"/>
                  <a:pt x="674" y="360"/>
                </a:cubicBezTo>
                <a:cubicBezTo>
                  <a:pt x="682" y="365"/>
                  <a:pt x="691" y="368"/>
                  <a:pt x="700" y="372"/>
                </a:cubicBezTo>
                <a:cubicBezTo>
                  <a:pt x="703" y="385"/>
                  <a:pt x="718" y="392"/>
                  <a:pt x="730" y="396"/>
                </a:cubicBezTo>
                <a:cubicBezTo>
                  <a:pt x="750" y="416"/>
                  <a:pt x="772" y="402"/>
                  <a:pt x="806" y="400"/>
                </a:cubicBezTo>
                <a:cubicBezTo>
                  <a:pt x="828" y="393"/>
                  <a:pt x="858" y="386"/>
                  <a:pt x="872" y="406"/>
                </a:cubicBezTo>
                <a:cubicBezTo>
                  <a:pt x="866" y="430"/>
                  <a:pt x="866" y="426"/>
                  <a:pt x="840" y="428"/>
                </a:cubicBezTo>
                <a:cubicBezTo>
                  <a:pt x="837" y="429"/>
                  <a:pt x="833" y="427"/>
                  <a:pt x="832" y="430"/>
                </a:cubicBezTo>
                <a:cubicBezTo>
                  <a:pt x="830" y="437"/>
                  <a:pt x="850" y="440"/>
                  <a:pt x="850" y="440"/>
                </a:cubicBezTo>
                <a:cubicBezTo>
                  <a:pt x="856" y="464"/>
                  <a:pt x="892" y="469"/>
                  <a:pt x="914" y="472"/>
                </a:cubicBezTo>
                <a:cubicBezTo>
                  <a:pt x="931" y="478"/>
                  <a:pt x="939" y="482"/>
                  <a:pt x="958" y="484"/>
                </a:cubicBezTo>
                <a:cubicBezTo>
                  <a:pt x="964" y="487"/>
                  <a:pt x="970" y="489"/>
                  <a:pt x="976" y="492"/>
                </a:cubicBezTo>
                <a:cubicBezTo>
                  <a:pt x="980" y="494"/>
                  <a:pt x="988" y="500"/>
                  <a:pt x="988" y="500"/>
                </a:cubicBezTo>
                <a:cubicBezTo>
                  <a:pt x="992" y="508"/>
                  <a:pt x="993" y="513"/>
                  <a:pt x="1002" y="516"/>
                </a:cubicBezTo>
                <a:cubicBezTo>
                  <a:pt x="1010" y="505"/>
                  <a:pt x="1011" y="503"/>
                  <a:pt x="1024" y="506"/>
                </a:cubicBezTo>
                <a:cubicBezTo>
                  <a:pt x="1035" y="511"/>
                  <a:pt x="1043" y="517"/>
                  <a:pt x="1054" y="520"/>
                </a:cubicBezTo>
                <a:cubicBezTo>
                  <a:pt x="1059" y="521"/>
                  <a:pt x="1070" y="524"/>
                  <a:pt x="1070" y="524"/>
                </a:cubicBezTo>
                <a:cubicBezTo>
                  <a:pt x="1075" y="532"/>
                  <a:pt x="1081" y="532"/>
                  <a:pt x="1090" y="536"/>
                </a:cubicBezTo>
                <a:cubicBezTo>
                  <a:pt x="1096" y="542"/>
                  <a:pt x="1102" y="544"/>
                  <a:pt x="1108" y="550"/>
                </a:cubicBezTo>
                <a:cubicBezTo>
                  <a:pt x="1112" y="561"/>
                  <a:pt x="1125" y="569"/>
                  <a:pt x="1136" y="572"/>
                </a:cubicBezTo>
                <a:cubicBezTo>
                  <a:pt x="1143" y="577"/>
                  <a:pt x="1147" y="580"/>
                  <a:pt x="1150" y="588"/>
                </a:cubicBezTo>
                <a:cubicBezTo>
                  <a:pt x="1151" y="612"/>
                  <a:pt x="1161" y="634"/>
                  <a:pt x="1134" y="638"/>
                </a:cubicBezTo>
                <a:cubicBezTo>
                  <a:pt x="1132" y="637"/>
                  <a:pt x="1114" y="636"/>
                  <a:pt x="1110" y="630"/>
                </a:cubicBezTo>
                <a:cubicBezTo>
                  <a:pt x="1101" y="617"/>
                  <a:pt x="1101" y="605"/>
                  <a:pt x="1088" y="596"/>
                </a:cubicBezTo>
                <a:cubicBezTo>
                  <a:pt x="1083" y="586"/>
                  <a:pt x="1081" y="588"/>
                  <a:pt x="1072" y="582"/>
                </a:cubicBezTo>
                <a:cubicBezTo>
                  <a:pt x="1054" y="588"/>
                  <a:pt x="1064" y="586"/>
                  <a:pt x="1042" y="588"/>
                </a:cubicBezTo>
                <a:cubicBezTo>
                  <a:pt x="1024" y="594"/>
                  <a:pt x="1021" y="572"/>
                  <a:pt x="1008" y="564"/>
                </a:cubicBezTo>
                <a:cubicBezTo>
                  <a:pt x="993" y="568"/>
                  <a:pt x="978" y="565"/>
                  <a:pt x="964" y="572"/>
                </a:cubicBezTo>
                <a:cubicBezTo>
                  <a:pt x="953" y="589"/>
                  <a:pt x="969" y="563"/>
                  <a:pt x="956" y="606"/>
                </a:cubicBezTo>
                <a:cubicBezTo>
                  <a:pt x="954" y="613"/>
                  <a:pt x="944" y="624"/>
                  <a:pt x="944" y="624"/>
                </a:cubicBezTo>
                <a:cubicBezTo>
                  <a:pt x="939" y="664"/>
                  <a:pt x="920" y="678"/>
                  <a:pt x="966" y="682"/>
                </a:cubicBezTo>
                <a:cubicBezTo>
                  <a:pt x="985" y="701"/>
                  <a:pt x="955" y="672"/>
                  <a:pt x="984" y="692"/>
                </a:cubicBezTo>
                <a:cubicBezTo>
                  <a:pt x="988" y="695"/>
                  <a:pt x="996" y="700"/>
                  <a:pt x="996" y="700"/>
                </a:cubicBezTo>
                <a:cubicBezTo>
                  <a:pt x="1000" y="712"/>
                  <a:pt x="1001" y="727"/>
                  <a:pt x="1012" y="734"/>
                </a:cubicBezTo>
                <a:cubicBezTo>
                  <a:pt x="1014" y="740"/>
                  <a:pt x="1016" y="746"/>
                  <a:pt x="1018" y="752"/>
                </a:cubicBezTo>
                <a:cubicBezTo>
                  <a:pt x="1019" y="754"/>
                  <a:pt x="1020" y="758"/>
                  <a:pt x="1020" y="758"/>
                </a:cubicBezTo>
                <a:cubicBezTo>
                  <a:pt x="1014" y="767"/>
                  <a:pt x="975" y="780"/>
                  <a:pt x="962" y="784"/>
                </a:cubicBezTo>
                <a:cubicBezTo>
                  <a:pt x="944" y="811"/>
                  <a:pt x="966" y="776"/>
                  <a:pt x="954" y="862"/>
                </a:cubicBezTo>
                <a:cubicBezTo>
                  <a:pt x="954" y="864"/>
                  <a:pt x="928" y="873"/>
                  <a:pt x="924" y="874"/>
                </a:cubicBezTo>
                <a:cubicBezTo>
                  <a:pt x="921" y="882"/>
                  <a:pt x="917" y="888"/>
                  <a:pt x="914" y="896"/>
                </a:cubicBezTo>
                <a:cubicBezTo>
                  <a:pt x="912" y="901"/>
                  <a:pt x="914" y="908"/>
                  <a:pt x="910" y="912"/>
                </a:cubicBezTo>
                <a:cubicBezTo>
                  <a:pt x="906" y="916"/>
                  <a:pt x="894" y="916"/>
                  <a:pt x="894" y="916"/>
                </a:cubicBezTo>
                <a:cubicBezTo>
                  <a:pt x="883" y="923"/>
                  <a:pt x="880" y="922"/>
                  <a:pt x="866" y="918"/>
                </a:cubicBezTo>
                <a:cubicBezTo>
                  <a:pt x="860" y="914"/>
                  <a:pt x="852" y="913"/>
                  <a:pt x="852" y="906"/>
                </a:cubicBezTo>
              </a:path>
            </a:pathLst>
          </a:custGeom>
          <a:solidFill>
            <a:srgbClr val="FF0000">
              <a:alpha val="49019"/>
            </a:srgbClr>
          </a:solidFill>
          <a:ln w="9525">
            <a:solidFill>
              <a:srgbClr val="FFFF99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1818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0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56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2560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6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2560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6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6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6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60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60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256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2" grpId="0"/>
      <p:bldP spid="256004" grpId="0"/>
      <p:bldP spid="256008" grpId="0" animBg="1"/>
      <p:bldP spid="256008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1752" y="980728"/>
            <a:ext cx="8686800" cy="396044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Выборы</a:t>
            </a:r>
            <a:r>
              <a:rPr lang="ru-RU" dirty="0" smtClean="0"/>
              <a:t> – 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это процедура наделения полномочиями должностного лица путем голосования лиц, обладающих таким правом.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74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041532"/>
              </p:ext>
            </p:extLst>
          </p:nvPr>
        </p:nvGraphicFramePr>
        <p:xfrm>
          <a:off x="323528" y="332656"/>
          <a:ext cx="8496943" cy="625981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96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Римляне</a:t>
                      </a:r>
                      <a:r>
                        <a:rPr lang="ru-RU" sz="36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избирали</a:t>
                      </a:r>
                      <a:r>
                        <a:rPr lang="ru-RU" sz="36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консулов.</a:t>
                      </a:r>
                      <a:endParaRPr lang="ru-RU" sz="36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91442" marR="91442" marT="45733" marB="45733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6184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Россияне</a:t>
                      </a:r>
                      <a:r>
                        <a:rPr lang="ru-RU" sz="36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избирают</a:t>
                      </a:r>
                      <a:r>
                        <a:rPr lang="ru-RU" sz="36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президента, депутатов,  губернаторов.</a:t>
                      </a:r>
                      <a:endParaRPr lang="ru-RU" sz="36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91442" marR="91442" marT="45733" marB="45733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6184">
                <a:tc>
                  <a:txBody>
                    <a:bodyPr/>
                    <a:lstStyle/>
                    <a:p>
                      <a:pPr algn="ctr"/>
                      <a:endParaRPr lang="ru-RU" sz="3600" b="1" dirty="0" smtClean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ru-RU" sz="36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Кандидат  даёт   предвыборное обещание.</a:t>
                      </a:r>
                      <a:endParaRPr lang="ru-RU" sz="36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91442" marR="91442" marT="45733" marB="45733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02152">
                <a:tc>
                  <a:txBody>
                    <a:bodyPr/>
                    <a:lstStyle/>
                    <a:p>
                      <a:pPr algn="ctr"/>
                      <a:endParaRPr lang="ru-RU" sz="3600" b="1" dirty="0" smtClean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ru-RU" sz="36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Народ   избирает достойного.</a:t>
                      </a:r>
                      <a:endParaRPr lang="ru-RU" sz="3600" b="1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marL="91442" marR="91442" marT="45733" marB="45733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30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Рим св пзр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123" name="Picture 3" descr="J0354376">
            <a:hlinkClick r:id="rId4" action="ppaction://hlinksldjump"/>
          </p:cNvPr>
          <p:cNvPicPr>
            <a:picLocks noGrp="1" noChangeAspect="1" noChangeArrowheads="1" noCrop="1"/>
          </p:cNvPicPr>
          <p:nvPr>
            <p:ph sz="half"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39200" y="6572250"/>
            <a:ext cx="304800" cy="285750"/>
          </a:xfrm>
        </p:spPr>
      </p:pic>
      <p:sp>
        <p:nvSpPr>
          <p:cNvPr id="223236" name="Text Box 4"/>
          <p:cNvSpPr txBox="1">
            <a:spLocks noChangeArrowheads="1"/>
          </p:cNvSpPr>
          <p:nvPr/>
        </p:nvSpPr>
        <p:spPr bwMode="auto">
          <a:xfrm>
            <a:off x="2700338" y="549275"/>
            <a:ext cx="6048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333300"/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3200" b="1">
                <a:solidFill>
                  <a:srgbClr val="F262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Город в западной Италии.</a:t>
            </a:r>
          </a:p>
        </p:txBody>
      </p:sp>
      <p:pic>
        <p:nvPicPr>
          <p:cNvPr id="223239" name="Picture 7" descr="Италия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26988"/>
            <a:ext cx="9217026" cy="6911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404813"/>
            <a:ext cx="1944688" cy="725487"/>
          </a:xfrm>
          <a:effectLst>
            <a:outerShdw dist="35921" dir="2700000" algn="ctr" rotWithShape="0">
              <a:srgbClr val="333300"/>
            </a:outerShdw>
          </a:effectLst>
        </p:spPr>
        <p:txBody>
          <a:bodyPr rtlCol="0">
            <a:normAutofit fontScale="90000"/>
          </a:bodyPr>
          <a:lstStyle/>
          <a:p>
            <a:pPr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hlink"/>
              </a:buClr>
              <a:buSzPct val="80000"/>
              <a:buFont typeface="Wingdings" pitchFamily="2" charset="2"/>
              <a:buNone/>
              <a:defRPr/>
            </a:pPr>
            <a:r>
              <a:rPr lang="ru-RU" sz="6000" b="1" smtClean="0">
                <a:solidFill>
                  <a:srgbClr val="CC0000"/>
                </a:solidFill>
                <a:latin typeface="Arial" charset="0"/>
              </a:rPr>
              <a:t>РИМ </a:t>
            </a:r>
            <a:endParaRPr lang="ru-RU" sz="6600" b="1" smtClean="0">
              <a:solidFill>
                <a:srgbClr val="CC0000"/>
              </a:solidFill>
              <a:latin typeface="Arial" charset="0"/>
            </a:endParaRPr>
          </a:p>
        </p:txBody>
      </p:sp>
      <p:sp>
        <p:nvSpPr>
          <p:cNvPr id="223240" name="Oval 8"/>
          <p:cNvSpPr>
            <a:spLocks noChangeArrowheads="1"/>
          </p:cNvSpPr>
          <p:nvPr/>
        </p:nvSpPr>
        <p:spPr bwMode="auto">
          <a:xfrm>
            <a:off x="3995738" y="2781300"/>
            <a:ext cx="215900" cy="22225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000000"/>
              </a:gs>
            </a:gsLst>
            <a:path path="shape">
              <a:fillToRect l="50000" t="50000" r="50000" b="50000"/>
            </a:path>
          </a:gradFill>
          <a:ln w="28575">
            <a:solidFill>
              <a:srgbClr val="FF9933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</p:spTree>
    <p:extLst>
      <p:ext uri="{BB962C8B-B14F-4D97-AF65-F5344CB8AC3E}">
        <p14:creationId xmlns:p14="http://schemas.microsoft.com/office/powerpoint/2010/main" val="24755645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32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3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223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3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223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 tmFilter="0,0; .5, 1; 1, 1"/>
                                        <p:tgtEl>
                                          <p:spTgt spid="223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6" grpId="0"/>
      <p:bldP spid="223234" grpId="0"/>
      <p:bldP spid="223240" grpId="0" animBg="1"/>
      <p:bldP spid="223240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1752" y="1124744"/>
            <a:ext cx="8686800" cy="5400600"/>
          </a:xfrm>
        </p:spPr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rgbClr val="002060"/>
                </a:solidFill>
              </a:rPr>
              <a:t/>
            </a:r>
            <a:br>
              <a:rPr lang="ru-RU" sz="4400" dirty="0" smtClean="0">
                <a:solidFill>
                  <a:srgbClr val="002060"/>
                </a:solidFill>
              </a:rPr>
            </a:br>
            <a:r>
              <a:rPr lang="ru-RU" sz="44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Тема урока - ?</a:t>
            </a:r>
            <a:br>
              <a:rPr lang="ru-RU" sz="4400" dirty="0" smtClean="0">
                <a:solidFill>
                  <a:srgbClr val="002060"/>
                </a:solidFill>
                <a:latin typeface="Calibri" panose="020F0502020204030204" pitchFamily="34" charset="0"/>
              </a:rPr>
            </a:br>
            <a:r>
              <a:rPr lang="ru-RU" sz="44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Цель: </a:t>
            </a:r>
            <a:r>
              <a:rPr lang="ru-RU" sz="4000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познакомить с устройством римского государства</a:t>
            </a:r>
            <a:r>
              <a:rPr lang="ru-RU" sz="4000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.</a:t>
            </a:r>
            <a:br>
              <a:rPr lang="ru-RU" sz="4000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</a:br>
            <a:r>
              <a:rPr lang="ru-RU" sz="4000" dirty="0" smtClean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Задача: </a:t>
            </a:r>
            <a:r>
              <a:rPr lang="ru-RU" sz="4000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выяснить, как осуществлялось  </a:t>
            </a:r>
            <a:r>
              <a:rPr lang="ru-RU" sz="4000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 управление  </a:t>
            </a:r>
            <a:r>
              <a:rPr lang="ru-RU" sz="4000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в римском </a:t>
            </a:r>
            <a:r>
              <a:rPr lang="ru-RU" sz="4000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>  государстве.</a:t>
            </a:r>
            <a:br>
              <a:rPr lang="ru-RU" sz="4000" dirty="0" smtClean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</a:br>
            <a:r>
              <a:rPr lang="ru-RU" sz="4000" dirty="0" smtClean="0">
                <a:solidFill>
                  <a:srgbClr val="002060"/>
                </a:solidFill>
                <a:effectLst/>
                <a:latin typeface="Calibri" panose="020F0502020204030204" pitchFamily="34" charset="0"/>
              </a:rPr>
              <a:t>Проблема:   </a:t>
            </a:r>
            <a:r>
              <a:rPr lang="ru-RU" dirty="0" smtClean="0">
                <a:solidFill>
                  <a:srgbClr val="333333"/>
                </a:solidFill>
                <a:effectLst/>
                <a:latin typeface="Times New Roman"/>
                <a:ea typeface="Times New Roman"/>
              </a:rPr>
              <a:t>сравнить </a:t>
            </a:r>
            <a:r>
              <a:rPr lang="ru-RU" dirty="0">
                <a:solidFill>
                  <a:srgbClr val="333333"/>
                </a:solidFill>
                <a:effectLst/>
                <a:latin typeface="Times New Roman"/>
                <a:ea typeface="Times New Roman"/>
              </a:rPr>
              <a:t>управление в Афинах и Риме, </a:t>
            </a:r>
            <a:r>
              <a:rPr lang="ru-RU" dirty="0" smtClean="0">
                <a:solidFill>
                  <a:srgbClr val="333333"/>
                </a:solidFill>
                <a:effectLst/>
                <a:latin typeface="Times New Roman"/>
                <a:ea typeface="Times New Roman"/>
              </a:rPr>
              <a:t>найти  </a:t>
            </a:r>
            <a:r>
              <a:rPr lang="ru-RU" dirty="0">
                <a:solidFill>
                  <a:srgbClr val="333333"/>
                </a:solidFill>
                <a:effectLst/>
                <a:latin typeface="Times New Roman"/>
                <a:ea typeface="Times New Roman"/>
              </a:rPr>
              <a:t>различия по нескольким направлениям и сходство.</a:t>
            </a:r>
            <a:r>
              <a:rPr lang="ru-RU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/>
            </a:r>
            <a:br>
              <a:rPr lang="ru-RU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</a:br>
            <a:r>
              <a:rPr lang="ru-RU" sz="4000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  <a:t/>
            </a:r>
            <a:br>
              <a:rPr lang="ru-RU" sz="4000" dirty="0">
                <a:solidFill>
                  <a:srgbClr val="C00000"/>
                </a:solidFill>
                <a:effectLst/>
                <a:latin typeface="Calibri" panose="020F0502020204030204" pitchFamily="34" charset="0"/>
              </a:rPr>
            </a:br>
            <a:r>
              <a:rPr lang="ru-RU" sz="4000" dirty="0">
                <a:solidFill>
                  <a:srgbClr val="C00000"/>
                </a:solidFill>
                <a:effectLst/>
              </a:rPr>
              <a:t/>
            </a:r>
            <a:br>
              <a:rPr lang="ru-RU" sz="4000" dirty="0">
                <a:solidFill>
                  <a:srgbClr val="C00000"/>
                </a:solidFill>
                <a:effectLst/>
              </a:rPr>
            </a:br>
            <a:endParaRPr lang="ru-RU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00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ТЕМА</a:t>
            </a:r>
            <a:br>
              <a:rPr lang="ru-RU" dirty="0" smtClean="0"/>
            </a:br>
            <a:r>
              <a:rPr lang="ru-RU" sz="6700" dirty="0" smtClean="0">
                <a:solidFill>
                  <a:srgbClr val="FF0000"/>
                </a:solidFill>
              </a:rPr>
              <a:t>УСТРОЙСТВО  РИМСКОЙ </a:t>
            </a:r>
            <a:br>
              <a:rPr lang="ru-RU" sz="6700" dirty="0" smtClean="0">
                <a:solidFill>
                  <a:srgbClr val="FF0000"/>
                </a:solidFill>
              </a:rPr>
            </a:br>
            <a:r>
              <a:rPr lang="ru-RU" sz="6700" dirty="0" smtClean="0">
                <a:solidFill>
                  <a:srgbClr val="FF0000"/>
                </a:solidFill>
              </a:rPr>
              <a:t> РЕСПУБЛИКИ</a:t>
            </a:r>
            <a:endParaRPr lang="ru-RU" sz="67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545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38513" y="4581525"/>
            <a:ext cx="2087562" cy="1223963"/>
          </a:xfrm>
          <a:prstGeom prst="rect">
            <a:avLst/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prstClr val="black"/>
                </a:solidFill>
              </a:rPr>
              <a:t>Народный </a:t>
            </a:r>
          </a:p>
          <a:p>
            <a:pPr algn="ctr">
              <a:defRPr/>
            </a:pPr>
            <a:r>
              <a:rPr lang="ru-RU" sz="3200" b="1" dirty="0">
                <a:solidFill>
                  <a:prstClr val="black"/>
                </a:solidFill>
              </a:rPr>
              <a:t>трибун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348038" y="2708275"/>
            <a:ext cx="2087562" cy="1225550"/>
          </a:xfrm>
          <a:prstGeom prst="rect">
            <a:avLst/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prstClr val="black"/>
                </a:solidFill>
              </a:rPr>
              <a:t>2 консул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68313" y="2636838"/>
            <a:ext cx="2087562" cy="1223962"/>
          </a:xfrm>
          <a:prstGeom prst="rect">
            <a:avLst/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b="1" dirty="0">
                <a:solidFill>
                  <a:prstClr val="black"/>
                </a:solidFill>
              </a:rPr>
              <a:t>Народное</a:t>
            </a:r>
          </a:p>
          <a:p>
            <a:pPr algn="ctr">
              <a:defRPr/>
            </a:pPr>
            <a:r>
              <a:rPr lang="ru-RU" sz="3200" b="1" dirty="0">
                <a:solidFill>
                  <a:prstClr val="black"/>
                </a:solidFill>
              </a:rPr>
              <a:t>собрание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348038" y="1124743"/>
            <a:ext cx="2087562" cy="1224137"/>
          </a:xfrm>
          <a:prstGeom prst="rect">
            <a:avLst/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prstClr val="black"/>
                </a:solidFill>
              </a:rPr>
              <a:t>1 консул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227762" y="2481263"/>
            <a:ext cx="2520701" cy="1223962"/>
          </a:xfrm>
          <a:prstGeom prst="rect">
            <a:avLst/>
          </a:prstGeom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000" b="1" dirty="0">
                <a:solidFill>
                  <a:prstClr val="black"/>
                </a:solidFill>
              </a:rPr>
              <a:t>Сенат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2555875" y="1773238"/>
            <a:ext cx="782638" cy="8636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2565400" y="3378200"/>
            <a:ext cx="854075" cy="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7" idx="3"/>
          </p:cNvCxnSpPr>
          <p:nvPr/>
        </p:nvCxnSpPr>
        <p:spPr>
          <a:xfrm>
            <a:off x="5435600" y="1736812"/>
            <a:ext cx="792163" cy="744451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8" idx="1"/>
          </p:cNvCxnSpPr>
          <p:nvPr/>
        </p:nvCxnSpPr>
        <p:spPr>
          <a:xfrm>
            <a:off x="5435600" y="3092450"/>
            <a:ext cx="792162" cy="794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5426075" y="3705225"/>
            <a:ext cx="801688" cy="8778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2555875" y="3897313"/>
            <a:ext cx="782638" cy="97155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16632"/>
            <a:ext cx="8686800" cy="79141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Устройство   республики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698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72616" y="332656"/>
            <a:ext cx="8686800" cy="841248"/>
          </a:xfrm>
          <a:ln>
            <a:solidFill>
              <a:srgbClr val="C00000"/>
            </a:solidFill>
          </a:ln>
        </p:spPr>
        <p:txBody>
          <a:bodyPr/>
          <a:lstStyle/>
          <a:p>
            <a:pPr algn="ctr"/>
            <a:r>
              <a:rPr lang="ru-RU" dirty="0" smtClean="0"/>
              <a:t>    </a:t>
            </a:r>
            <a:r>
              <a:rPr lang="ru-RU" dirty="0" smtClean="0">
                <a:solidFill>
                  <a:srgbClr val="002060"/>
                </a:solidFill>
              </a:rPr>
              <a:t>Власть     консулов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11560" y="1916832"/>
            <a:ext cx="3312368" cy="201622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набор в войско</a:t>
            </a:r>
            <a:endParaRPr lang="ru-RU" sz="36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076056" y="1916832"/>
            <a:ext cx="3744416" cy="201622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СОЗЫВ  НАРОДНОГО СОБРАНИЯ</a:t>
            </a:r>
            <a:endParaRPr lang="ru-RU" sz="2800" b="1" dirty="0"/>
          </a:p>
        </p:txBody>
      </p:sp>
      <p:sp>
        <p:nvSpPr>
          <p:cNvPr id="7" name="Овал 6"/>
          <p:cNvSpPr/>
          <p:nvPr/>
        </p:nvSpPr>
        <p:spPr>
          <a:xfrm flipH="1">
            <a:off x="2123728" y="4293096"/>
            <a:ext cx="4536503" cy="187220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ПРЕДЛОЖЕНИЕ</a:t>
            </a:r>
          </a:p>
          <a:p>
            <a:pPr algn="ctr"/>
            <a:r>
              <a:rPr lang="ru-RU" sz="2800" b="1" dirty="0" smtClean="0"/>
              <a:t>НОВЫХ     ЗАКОНОВ</a:t>
            </a:r>
            <a:endParaRPr lang="ru-RU" sz="2800" b="1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2771800" y="1124744"/>
            <a:ext cx="864096" cy="7920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endCxn id="6" idx="0"/>
          </p:cNvCxnSpPr>
          <p:nvPr/>
        </p:nvCxnSpPr>
        <p:spPr>
          <a:xfrm>
            <a:off x="5652120" y="1124744"/>
            <a:ext cx="1296144" cy="7920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4578677" y="1173904"/>
            <a:ext cx="324037" cy="3119192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776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24936" cy="79208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Заседание  сената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1026" name="Picture 2" descr="Roman Senate Chamber - Viewing Galle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12776"/>
            <a:ext cx="8424936" cy="50991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38100">
            <a:solidFill>
              <a:srgbClr val="002060"/>
            </a:solidFill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82783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700337" y="477043"/>
            <a:ext cx="3527425" cy="1848645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002060"/>
                </a:solidFill>
              </a:rPr>
              <a:t>Сенат</a:t>
            </a:r>
          </a:p>
        </p:txBody>
      </p:sp>
      <p:sp>
        <p:nvSpPr>
          <p:cNvPr id="3" name="Овал 2"/>
          <p:cNvSpPr/>
          <p:nvPr/>
        </p:nvSpPr>
        <p:spPr>
          <a:xfrm>
            <a:off x="611188" y="3284538"/>
            <a:ext cx="3997325" cy="1800225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/>
              <a:t>Война</a:t>
            </a:r>
          </a:p>
        </p:txBody>
      </p:sp>
      <p:sp>
        <p:nvSpPr>
          <p:cNvPr id="4" name="Овал 3"/>
          <p:cNvSpPr/>
          <p:nvPr/>
        </p:nvSpPr>
        <p:spPr>
          <a:xfrm>
            <a:off x="6084888" y="1557338"/>
            <a:ext cx="2951162" cy="1257300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/>
              <a:t>Суд</a:t>
            </a:r>
          </a:p>
        </p:txBody>
      </p:sp>
      <p:sp>
        <p:nvSpPr>
          <p:cNvPr id="5" name="Овал 4"/>
          <p:cNvSpPr/>
          <p:nvPr/>
        </p:nvSpPr>
        <p:spPr>
          <a:xfrm>
            <a:off x="4864100" y="3178175"/>
            <a:ext cx="4028380" cy="1835150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/>
              <a:t>Переговоры </a:t>
            </a:r>
            <a:r>
              <a:rPr lang="ru-RU" sz="2800" b="1" dirty="0"/>
              <a:t>с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/>
              <a:t>другими государствами</a:t>
            </a:r>
          </a:p>
        </p:txBody>
      </p:sp>
      <p:sp>
        <p:nvSpPr>
          <p:cNvPr id="6" name="Овал 5"/>
          <p:cNvSpPr/>
          <p:nvPr/>
        </p:nvSpPr>
        <p:spPr>
          <a:xfrm>
            <a:off x="193674" y="1700808"/>
            <a:ext cx="3010173" cy="1477367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/>
              <a:t>Казна</a:t>
            </a:r>
          </a:p>
        </p:txBody>
      </p:sp>
      <p:sp>
        <p:nvSpPr>
          <p:cNvPr id="7" name="Правая фигурная скобка 6"/>
          <p:cNvSpPr/>
          <p:nvPr/>
        </p:nvSpPr>
        <p:spPr>
          <a:xfrm rot="5400000">
            <a:off x="4181476" y="2393950"/>
            <a:ext cx="792162" cy="5741987"/>
          </a:xfrm>
          <a:prstGeom prst="rightBrace">
            <a:avLst>
              <a:gd name="adj1" fmla="val 8333"/>
              <a:gd name="adj2" fmla="val 49502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11188" y="5445224"/>
            <a:ext cx="7848600" cy="1224136"/>
          </a:xfrm>
          <a:prstGeom prst="ellipse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Ни перед кем не отчитывался в своих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действиях и не нёс ответственности за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ошибочные решения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1706563" y="1052513"/>
            <a:ext cx="1136650" cy="504825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227763" y="1304925"/>
            <a:ext cx="1220787" cy="21113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118100" y="2325688"/>
            <a:ext cx="1109663" cy="977900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2995613" y="2325688"/>
            <a:ext cx="841375" cy="977900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8112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Республиканская форма правления  существует  сейчас  во  многих государствах мира, включая </a:t>
            </a:r>
            <a:r>
              <a:rPr lang="ru-RU" dirty="0" smtClean="0">
                <a:solidFill>
                  <a:srgbClr val="C00000"/>
                </a:solidFill>
              </a:rPr>
              <a:t>Россию.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304800" y="1916832"/>
            <a:ext cx="4191000" cy="460851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648200" y="1916832"/>
            <a:ext cx="4343400" cy="460851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http://im1-tub-ru.yandex.net/i?id=df4abee0ef4e1a48c3b79fb7b7993795-111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916833"/>
            <a:ext cx="4320480" cy="46805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rgbClr val="002060"/>
            </a:solidFill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028" name="Picture 4" descr="http://im2-tub-ru.yandex.net/i?id=182a0886b4e2ccfb57b093b6d8c84864-116-144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16833"/>
            <a:ext cx="3960440" cy="45365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38100">
            <a:solidFill>
              <a:srgbClr val="002060"/>
            </a:solidFill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42583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874</TotalTime>
  <Words>178</Words>
  <Application>Microsoft Office PowerPoint</Application>
  <PresentationFormat>Экран (4:3)</PresentationFormat>
  <Paragraphs>39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Franklin Gothic Book</vt:lpstr>
      <vt:lpstr>Franklin Gothic Medium</vt:lpstr>
      <vt:lpstr>Times New Roman</vt:lpstr>
      <vt:lpstr>Wingdings</vt:lpstr>
      <vt:lpstr>Wingdings 2</vt:lpstr>
      <vt:lpstr>Трек</vt:lpstr>
      <vt:lpstr>АПЕННИНСКИЙ  П-ОВ</vt:lpstr>
      <vt:lpstr>РИМ </vt:lpstr>
      <vt:lpstr> Тема урока - ? Цель: познакомить с устройством римского государства. Задача: выяснить, как осуществлялось   управление  в римском   государстве. Проблема:   сравнить управление в Афинах и Риме, найти  различия по нескольким направлениям и сходство.   </vt:lpstr>
      <vt:lpstr>          ТЕМА УСТРОЙСТВО  РИМСКОЙ   РЕСПУБЛИКИ</vt:lpstr>
      <vt:lpstr>Устройство   республики</vt:lpstr>
      <vt:lpstr>    Власть     консулов</vt:lpstr>
      <vt:lpstr>Заседание  сената</vt:lpstr>
      <vt:lpstr>Презентация PowerPoint</vt:lpstr>
      <vt:lpstr>Республиканская форма правления  существует  сейчас  во  многих государствах мира, включая Россию.</vt:lpstr>
      <vt:lpstr>Выборы – это процедура наделения полномочиями должностного лица путем голосования лиц, обладающих таким правом.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АПЕННИНСКИЙ  П-ОВ</dc:title>
  <dc:creator>Администратор</dc:creator>
  <cp:lastModifiedBy>ПК-2</cp:lastModifiedBy>
  <cp:revision>28</cp:revision>
  <dcterms:created xsi:type="dcterms:W3CDTF">2015-03-12T06:55:31Z</dcterms:created>
  <dcterms:modified xsi:type="dcterms:W3CDTF">2023-03-24T08:34:28Z</dcterms:modified>
</cp:coreProperties>
</file>