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2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24.11.2022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320" t="18517" r="18521" b="19422"/>
          <a:stretch/>
        </p:blipFill>
        <p:spPr bwMode="auto">
          <a:xfrm>
            <a:off x="2051720" y="306938"/>
            <a:ext cx="5328592" cy="3546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3789040"/>
            <a:ext cx="8788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РАЗБОР ТИПОВЫХ  ЗАДАНИЙ  ЕГЭ-2023 ПО  ГЕОГРАФИИ </a:t>
            </a:r>
          </a:p>
          <a:p>
            <a:pPr algn="ctr"/>
            <a:r>
              <a:rPr lang="ru-RU" sz="4000" dirty="0" smtClean="0"/>
              <a:t>(НА ПРИМЕРЕ  ЗАДАНИЙ  6-11)</a:t>
            </a:r>
            <a:endParaRPr lang="ru-RU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3779912" y="6051197"/>
            <a:ext cx="4320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МЕТОДИСТ МБОУ ДО «ЦДЮТ»</a:t>
            </a:r>
          </a:p>
          <a:p>
            <a:r>
              <a:rPr lang="ru-RU" b="1" dirty="0" smtClean="0"/>
              <a:t>                      ВАСИЛЕВИЧ О.С.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685864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371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РАЗБОР ЗАДАНИЯ № 7 ДЕМОВЕРСИИ ЕГЭ ПО ГЕОГРАФИИ 2023</a:t>
            </a:r>
            <a:endParaRPr lang="ru-RU" sz="1600" b="1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51442" t="20959" r="8974" b="16465"/>
          <a:stretch/>
        </p:blipFill>
        <p:spPr bwMode="auto">
          <a:xfrm>
            <a:off x="1979712" y="429925"/>
            <a:ext cx="5184576" cy="43204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3264" y="4841259"/>
            <a:ext cx="8677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/>
              <a:t>Опираясь на вышеприведенную информацию, нужно </a:t>
            </a:r>
            <a:r>
              <a:rPr lang="ru-RU" sz="1600" b="1" i="1" u="sng" dirty="0"/>
              <a:t>определить страну с высоким уровнем экономического развития и страну с низким уровнем экономического развития</a:t>
            </a:r>
            <a:r>
              <a:rPr lang="ru-RU" sz="1600" dirty="0"/>
              <a:t>. Можно сделать вывод, что страна </a:t>
            </a:r>
            <a:r>
              <a:rPr lang="ru-RU" sz="1600" b="1" i="1" u="sng" dirty="0"/>
              <a:t>с высоким уровнем</a:t>
            </a:r>
            <a:r>
              <a:rPr lang="ru-RU" sz="1600" dirty="0"/>
              <a:t> развития – это </a:t>
            </a:r>
            <a:r>
              <a:rPr lang="ru-RU" sz="1600" b="1" i="1" u="sng" dirty="0"/>
              <a:t>Швеция, с низким уровнем</a:t>
            </a:r>
            <a:r>
              <a:rPr lang="ru-RU" sz="1600" dirty="0"/>
              <a:t> развития – </a:t>
            </a:r>
            <a:r>
              <a:rPr lang="ru-RU" sz="1600" b="1" i="1" u="sng" dirty="0"/>
              <a:t>Непал</a:t>
            </a:r>
            <a:r>
              <a:rPr lang="ru-RU" sz="1600" dirty="0"/>
              <a:t>, со средним уровнем развития – Мексика</a:t>
            </a:r>
            <a:r>
              <a:rPr lang="ru-RU" sz="1600" dirty="0" smtClean="0"/>
              <a:t>.</a:t>
            </a:r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                                                                                                      Ответ: А-3, Б-1, В-2</a:t>
            </a:r>
            <a:endParaRPr lang="ru-RU" sz="1600" dirty="0" smtClean="0"/>
          </a:p>
          <a:p>
            <a:endParaRPr lang="ru-RU" sz="1600" dirty="0"/>
          </a:p>
          <a:p>
            <a:r>
              <a:rPr lang="ru-RU" sz="1600" b="1" i="1" dirty="0"/>
              <a:t> </a:t>
            </a:r>
            <a:endParaRPr lang="ru-RU" sz="1600" dirty="0"/>
          </a:p>
          <a:p>
            <a:r>
              <a:rPr lang="ru-RU" sz="1600" b="1" dirty="0" smtClean="0"/>
              <a:t>                                                                                                                                                   </a:t>
            </a:r>
            <a:endParaRPr lang="ru-RU" sz="1600" dirty="0"/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0926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297" y="127665"/>
            <a:ext cx="914400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b="1" i="1" u="sng" dirty="0" smtClean="0"/>
              <a:t>8 </a:t>
            </a:r>
            <a:r>
              <a:rPr lang="ru-RU" sz="1600" b="1" i="1" u="sng" dirty="0"/>
              <a:t>задание</a:t>
            </a:r>
            <a:r>
              <a:rPr lang="ru-RU" sz="1600" b="1" dirty="0"/>
              <a:t> — </a:t>
            </a:r>
            <a:r>
              <a:rPr lang="ru-RU" sz="1600" b="1" dirty="0" smtClean="0"/>
              <a:t>ВОСПРОИЗВОДСТВО НАСЕЛЕНИЯ И ЕГО ГЕОГРАФИЧЕСКИЕ ОСОБЕННОСТИ; ПОЛОВОЗРАСТНОЙ СОСТАВ НАСЕЛЕНИЯ; УРОВЕНЬ И КАЧЕСТВО ЖИЗНИ НАСЕЛЕНИЯ    (1 БАЛЛ)</a:t>
            </a:r>
            <a:endParaRPr lang="ru-RU" sz="1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18236" y="2132856"/>
            <a:ext cx="849694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000" b="1" i="1" u="sng" dirty="0" smtClean="0"/>
          </a:p>
          <a:p>
            <a:endParaRPr lang="ru-RU" sz="20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i="1" u="sng" dirty="0"/>
              <a:t>Воспроизводство  населения</a:t>
            </a:r>
            <a:r>
              <a:rPr lang="ru-RU" sz="2000" dirty="0"/>
              <a:t> - </a:t>
            </a:r>
            <a:r>
              <a:rPr lang="ru-RU" sz="2000" b="1" i="1" dirty="0"/>
              <a:t> </a:t>
            </a:r>
            <a:r>
              <a:rPr lang="ru-RU" sz="2000" dirty="0"/>
              <a:t>это совокупность процессов рождаемости, смертности и естественного прироста населения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i="1" u="sng" dirty="0"/>
              <a:t>Тип воспроизводства </a:t>
            </a:r>
            <a:r>
              <a:rPr lang="ru-RU" sz="2000" dirty="0"/>
              <a:t>– это соотношение показателей воспроизводства населения (1 тип – невысокие показатели рождаемости, смертности и естественного прироста; 2 тип – высокие показатели рождаемости и естественного прироста, низкие показатели смертности)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000" b="1" i="1" u="sng" dirty="0"/>
              <a:t>Половозрастной состав населения</a:t>
            </a:r>
            <a:r>
              <a:rPr lang="ru-RU" sz="2000" b="1" i="1" dirty="0"/>
              <a:t> </a:t>
            </a:r>
            <a:r>
              <a:rPr lang="ru-RU" sz="2000" b="1" dirty="0"/>
              <a:t>– </a:t>
            </a:r>
            <a:r>
              <a:rPr lang="ru-RU" sz="2000" dirty="0"/>
              <a:t>это разделение населения по полу (мужчины, женщины) и по возрасту (дети и подростки, люди трудоспособного возраста, люди старше трудоспособного возраста)</a:t>
            </a:r>
          </a:p>
        </p:txBody>
      </p:sp>
      <p:pic>
        <p:nvPicPr>
          <p:cNvPr id="6146" name="Picture 2" descr="Термины и определения, 100% ничего лишнего - бизнес, финан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926606" cy="1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814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22904" r="20502" b="27096"/>
          <a:stretch>
            <a:fillRect/>
          </a:stretch>
        </p:blipFill>
        <p:spPr bwMode="auto">
          <a:xfrm>
            <a:off x="7452320" y="692696"/>
            <a:ext cx="16916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7829" y="464821"/>
            <a:ext cx="7344815" cy="21698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1500" b="1" i="1" u="sng" dirty="0"/>
              <a:t>Между уровнем экономического развития страны и процессами воспроизводства населения существует четкая зависимость:</a:t>
            </a:r>
            <a:endParaRPr lang="ru-RU" sz="1500" dirty="0"/>
          </a:p>
          <a:p>
            <a:r>
              <a:rPr lang="ru-RU" sz="1500" b="1" i="1" dirty="0"/>
              <a:t> </a:t>
            </a:r>
            <a:endParaRPr lang="ru-RU" sz="1500" dirty="0"/>
          </a:p>
          <a:p>
            <a:r>
              <a:rPr lang="ru-RU" sz="1500" dirty="0"/>
              <a:t>- Страны, имеющие </a:t>
            </a:r>
            <a:r>
              <a:rPr lang="ru-RU" sz="1500" b="1" i="1" u="sng" dirty="0"/>
              <a:t>высокий и средний уровень развития</a:t>
            </a:r>
            <a:r>
              <a:rPr lang="ru-RU" sz="1500" dirty="0"/>
              <a:t>, относятся к </a:t>
            </a:r>
            <a:r>
              <a:rPr lang="ru-RU" sz="1500" dirty="0" smtClean="0"/>
              <a:t>                            </a:t>
            </a:r>
            <a:r>
              <a:rPr lang="ru-RU" sz="1500" b="1" i="1" u="sng" dirty="0" smtClean="0"/>
              <a:t>1 </a:t>
            </a:r>
            <a:r>
              <a:rPr lang="ru-RU" sz="1500" b="1" i="1" u="sng" dirty="0"/>
              <a:t>типу воспроизводства. Чем выше уровень экономического развития страны, тем меньше показатели рождаемости, смертности и естественного прироста.</a:t>
            </a:r>
            <a:endParaRPr lang="ru-RU" sz="1500" dirty="0"/>
          </a:p>
          <a:p>
            <a:r>
              <a:rPr lang="ru-RU" sz="1500" dirty="0"/>
              <a:t>- Страны, имеющие </a:t>
            </a:r>
            <a:r>
              <a:rPr lang="ru-RU" sz="1500" b="1" i="1" u="sng" dirty="0"/>
              <a:t>низкий уровень развития</a:t>
            </a:r>
            <a:r>
              <a:rPr lang="ru-RU" sz="1500" dirty="0"/>
              <a:t>, относятся ко </a:t>
            </a:r>
            <a:r>
              <a:rPr lang="ru-RU" sz="1500" b="1" i="1" u="sng" dirty="0"/>
              <a:t>2 типу воспроизводства.</a:t>
            </a:r>
            <a:r>
              <a:rPr lang="ru-RU" sz="1500" dirty="0"/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6876"/>
          <a:stretch/>
        </p:blipFill>
        <p:spPr bwMode="auto">
          <a:xfrm>
            <a:off x="107504" y="2618928"/>
            <a:ext cx="7560839" cy="263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3528" y="5439035"/>
            <a:ext cx="8568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Опираясь на вышеприведенную информацию, определяем, что </a:t>
            </a:r>
            <a:r>
              <a:rPr lang="ru-RU" i="1" dirty="0"/>
              <a:t>Швеция имеет высокий уровень экономического развития, Мексика </a:t>
            </a:r>
            <a:r>
              <a:rPr lang="ru-RU" i="1" dirty="0" smtClean="0"/>
              <a:t>–                      </a:t>
            </a:r>
            <a:r>
              <a:rPr lang="ru-RU" i="1" dirty="0"/>
              <a:t>средний, Нигерия – низкий. </a:t>
            </a:r>
            <a:endParaRPr lang="ru-RU" i="1" dirty="0" smtClean="0"/>
          </a:p>
          <a:p>
            <a:r>
              <a:rPr lang="ru-RU" b="1" dirty="0" smtClean="0"/>
              <a:t>                                                                                                        Ответ: 321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    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0" y="91371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РАЗБОР ЗАДАНИЯ № 8 ДЕМОВЕРСИИ ЕГЭ ПО ГЕОГРАФИИ 2023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00247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t="8852" r="3858" b="5988"/>
          <a:stretch/>
        </p:blipFill>
        <p:spPr bwMode="auto">
          <a:xfrm>
            <a:off x="387927" y="548680"/>
            <a:ext cx="7096410" cy="2550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91371"/>
            <a:ext cx="9144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РАЗБОР ЗАДАНИЯ № 8  ДЕМОВЕРСИИ ЕГЭ ПО ГЕОГРАФИИ 2023</a:t>
            </a:r>
            <a:endParaRPr lang="ru-RU" sz="1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3284984"/>
            <a:ext cx="8136903" cy="120032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Средняя ожидаемая продолжительность жизни так же связана с уровнем экономического развития страны: </a:t>
            </a:r>
            <a:r>
              <a:rPr lang="ru-RU" b="1" i="1" u="sng" dirty="0"/>
              <a:t>чем выше уровень экономического развития, тем выше показатели ожидаемой продолжительности жизни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4869160"/>
            <a:ext cx="87484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Определяем, что Нигерия имеет низкий уровень экономического развития, Мексика – средний, соответственно, Нидерланды – высокий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                                                                                                              Ответ: 132</a:t>
            </a:r>
            <a:endParaRPr lang="ru-RU" dirty="0"/>
          </a:p>
          <a:p>
            <a:endParaRPr lang="ru-RU" b="1" dirty="0" smtClean="0"/>
          </a:p>
          <a:p>
            <a:r>
              <a:rPr lang="ru-RU" b="1" dirty="0"/>
              <a:t> </a:t>
            </a:r>
            <a:r>
              <a:rPr lang="ru-RU" b="1" dirty="0" smtClean="0"/>
              <a:t>                                                                                                                          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155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8" y="44211"/>
            <a:ext cx="9135081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/>
              <a:t>9 задание</a:t>
            </a:r>
            <a:r>
              <a:rPr lang="ru-RU" sz="1400" b="1" dirty="0"/>
              <a:t> — </a:t>
            </a:r>
            <a:r>
              <a:rPr lang="ru-RU" sz="1400" b="1" dirty="0" smtClean="0"/>
              <a:t>ВЕДУЩИЕ СТРАНЫ-ЭКСПОРТЕРЫ ОСНОВНЫХ ВИДОВ ПРОМЫШЛЕННОЙ И СЕЛЬСКОХОЗЯЙСТВЕННОЙ ПРОДУКЦИИ; ОСНОВНЫЕ МЕЖДУНАРОДНЫЕ МАГИСТРАЛИ, ТРАНСПОРТНЫЕ УЗЛЫ; ГЕОГРАФИЯ ОСНОВНЫХ ОТРАСЛЕЙ ПРОМЫШЛЕННОСТИ, СЕЛЬСКОГО ХОЗЯЙСТВА И ТРАНСПОРТА РОССИИ    (1 БАЛЛ)                           </a:t>
            </a:r>
            <a:endParaRPr lang="ru-RU" sz="1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8" t="8643" r="5539" b="6449"/>
          <a:stretch/>
        </p:blipFill>
        <p:spPr bwMode="auto">
          <a:xfrm>
            <a:off x="0" y="1196752"/>
            <a:ext cx="6066113" cy="254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11960" y="1988840"/>
            <a:ext cx="4536504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1600" dirty="0"/>
              <a:t>Задания такого типа рассчитаны на знание карты, поэтому нужно </a:t>
            </a:r>
            <a:r>
              <a:rPr lang="ru-RU" sz="1600" dirty="0" smtClean="0"/>
              <a:t>вспомнить,                         </a:t>
            </a:r>
            <a:r>
              <a:rPr lang="ru-RU" sz="1600" b="1" i="1" u="sng" dirty="0" smtClean="0"/>
              <a:t>ГДЕ</a:t>
            </a:r>
            <a:r>
              <a:rPr lang="ru-RU" sz="1600" dirty="0" smtClean="0"/>
              <a:t> </a:t>
            </a:r>
            <a:r>
              <a:rPr lang="ru-RU" sz="1600" dirty="0"/>
              <a:t>добываются  полезные ископаемые разных видов. Основные районы добычи нефти в России – это:</a:t>
            </a:r>
          </a:p>
          <a:p>
            <a:pPr algn="just"/>
            <a:endParaRPr lang="ru-RU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4" r="4941" b="6452"/>
          <a:stretch>
            <a:fillRect/>
          </a:stretch>
        </p:blipFill>
        <p:spPr bwMode="auto">
          <a:xfrm>
            <a:off x="3203848" y="3501008"/>
            <a:ext cx="5616624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820" y="5877272"/>
            <a:ext cx="87584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Основываясь на вышеприведенной информации, определим, что нефть добывается  в Ханты-Мансийском АО, Республике Татарстан и Сахалинской области</a:t>
            </a:r>
            <a:r>
              <a:rPr lang="ru-RU" dirty="0" smtClean="0"/>
              <a:t>.                                                                                               </a:t>
            </a:r>
            <a:r>
              <a:rPr lang="ru-RU" b="1" dirty="0" smtClean="0"/>
              <a:t>Ответ: 134</a:t>
            </a:r>
            <a:endParaRPr lang="ru-RU" dirty="0"/>
          </a:p>
          <a:p>
            <a:r>
              <a:rPr lang="ru-RU" b="1" dirty="0" smtClean="0"/>
              <a:t>                                                                                                                                          </a:t>
            </a:r>
            <a:endParaRPr lang="ru-RU" b="1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2649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РАЗБОР ЗАДАНИЯ № </a:t>
            </a:r>
            <a:r>
              <a:rPr lang="ru-RU" sz="1600" b="1" dirty="0"/>
              <a:t>9</a:t>
            </a:r>
            <a:r>
              <a:rPr lang="ru-RU" sz="1600" b="1" dirty="0" smtClean="0"/>
              <a:t>  ДЕМОВЕРСИИ ЕГЭ ПО ГЕОГРАФИИ 2023</a:t>
            </a:r>
            <a:endParaRPr lang="ru-RU" sz="1600" b="1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42" t="26471" r="11532" b="39819"/>
          <a:stretch/>
        </p:blipFill>
        <p:spPr bwMode="auto">
          <a:xfrm>
            <a:off x="323528" y="692696"/>
            <a:ext cx="4320480" cy="25202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3068960"/>
            <a:ext cx="85689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 данном задании необходимо знать, </a:t>
            </a:r>
            <a:r>
              <a:rPr lang="ru-RU" b="1" i="1" u="sng" dirty="0" smtClean="0"/>
              <a:t>какие виды продукции вывозят на мировой рынок разные страны</a:t>
            </a:r>
            <a:r>
              <a:rPr lang="ru-RU" dirty="0" smtClean="0"/>
              <a:t> мира. В частности экспорт пшеницы представлен на диаграмме:</a:t>
            </a:r>
          </a:p>
          <a:p>
            <a:endParaRPr lang="ru-RU" dirty="0"/>
          </a:p>
        </p:txBody>
      </p:sp>
      <p:pic>
        <p:nvPicPr>
          <p:cNvPr id="5" name="Рисунок 4" descr="https://smart-lab.ru/uploads/2022/images/17/77/90/2022/05/27/6b3013.jpg"/>
          <p:cNvPicPr/>
          <p:nvPr/>
        </p:nvPicPr>
        <p:blipFill>
          <a:blip r:embed="rId3" cstate="print">
            <a:lum bright="-20000" contrast="30000"/>
          </a:blip>
          <a:srcRect l="3804" t="17099" b="3889"/>
          <a:stretch>
            <a:fillRect/>
          </a:stretch>
        </p:blipFill>
        <p:spPr bwMode="auto">
          <a:xfrm>
            <a:off x="3131840" y="3645024"/>
            <a:ext cx="525658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804248" y="6211669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</a:t>
            </a:r>
          </a:p>
          <a:p>
            <a:r>
              <a:rPr lang="ru-RU" b="1" dirty="0" smtClean="0"/>
              <a:t>       Ответ: 125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8" y="44211"/>
            <a:ext cx="9135081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600" b="1" i="1" u="sng" dirty="0" smtClean="0"/>
              <a:t>10 </a:t>
            </a:r>
            <a:r>
              <a:rPr lang="ru-RU" sz="1600" b="1" i="1" u="sng" dirty="0"/>
              <a:t>задание</a:t>
            </a:r>
            <a:r>
              <a:rPr lang="ru-RU" sz="1600" b="1" dirty="0"/>
              <a:t> </a:t>
            </a:r>
            <a:r>
              <a:rPr lang="ru-RU" sz="1600" b="1" dirty="0" smtClean="0"/>
              <a:t>— ОСОБЕННОСТИ ХОЗЯЙСТВА КРУПНЫХ СТРАН МИРА; ЧИСЛЕННОСТЬ, ЕСТЕСТВЕННОЕ ДВИЖЕНИЕ НАСЕЛЕНИЯ; ГЕОГРАФИЯ ПРОМЫШЛЕННОСТИ И СЕЛЬСКОГО ХОЗЯЙСТВА РОССИИ       (1 БАЛЛ)</a:t>
            </a:r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52245" t="64373" r="9294" b="2196"/>
          <a:stretch/>
        </p:blipFill>
        <p:spPr bwMode="auto">
          <a:xfrm>
            <a:off x="323528" y="836712"/>
            <a:ext cx="6480720" cy="330110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4111502"/>
            <a:ext cx="896448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 выполнении этого задания необходимо обратить внимание на то, что данные таблицы даны в процентах к предыдущему году. То есть, </a:t>
            </a:r>
            <a:r>
              <a:rPr lang="ru-RU" b="1" i="1" u="sng" dirty="0" smtClean="0"/>
              <a:t>если в таблице больше 100%, то идет повышение, если меньше 100 — понижение.</a:t>
            </a:r>
            <a:r>
              <a:rPr lang="ru-RU" dirty="0" smtClean="0"/>
              <a:t> Даже, если цифры в абсолютном значении уменьшаются, как, например, в Псковской области, в итоге наблюдается повышение объемов производства, так как в каждом году производилось столько же, сколько в предыдущем — 100% и еще сколько-то.</a:t>
            </a:r>
          </a:p>
          <a:p>
            <a:r>
              <a:rPr lang="ru-RU" b="1" dirty="0" smtClean="0"/>
              <a:t>                                                                                                        Ответ: 14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/>
          <p:cNvPicPr/>
          <p:nvPr/>
        </p:nvPicPr>
        <p:blipFill rotWithShape="1">
          <a:blip r:embed="rId3" cstate="print">
            <a:lum bright="-30000" contrast="40000"/>
          </a:blip>
          <a:srcRect l="18750" t="59882" r="57693" b="28441"/>
          <a:stretch/>
        </p:blipFill>
        <p:spPr bwMode="auto">
          <a:xfrm>
            <a:off x="6012160" y="2420888"/>
            <a:ext cx="2908051" cy="7715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20" t="22904" r="20502" b="27096"/>
          <a:stretch>
            <a:fillRect/>
          </a:stretch>
        </p:blipFill>
        <p:spPr bwMode="auto">
          <a:xfrm>
            <a:off x="6660232" y="908720"/>
            <a:ext cx="169168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306771" y="6201641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                                    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8" y="44211"/>
            <a:ext cx="9135081" cy="30777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ru-RU" sz="1400" b="1" i="1" u="sng" dirty="0" smtClean="0"/>
              <a:t>11 </a:t>
            </a:r>
            <a:r>
              <a:rPr lang="ru-RU" sz="1400" b="1" i="1" u="sng" dirty="0"/>
              <a:t>задание</a:t>
            </a:r>
            <a:r>
              <a:rPr lang="ru-RU" sz="1400" b="1" dirty="0"/>
              <a:t> </a:t>
            </a:r>
            <a:r>
              <a:rPr lang="ru-RU" sz="1400" b="1" dirty="0" smtClean="0"/>
              <a:t>— РАСПРЕДЕЛЕНИЕ ТЕПЛА И ВЛАГИ НА ЗЕМЛЕ;  КЛИМАТ РОССИИ (1 БАЛЛ)</a:t>
            </a: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/>
          <a:srcRect l="11058" t="24551" r="50000" b="23651"/>
          <a:stretch/>
        </p:blipFill>
        <p:spPr bwMode="auto">
          <a:xfrm>
            <a:off x="827584" y="476673"/>
            <a:ext cx="5727576" cy="41044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581128"/>
            <a:ext cx="8964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Средние температуры на карте показаны </a:t>
            </a:r>
            <a:r>
              <a:rPr lang="ru-RU" sz="1600" b="1" i="1" u="sng" dirty="0" smtClean="0"/>
              <a:t>изотермами</a:t>
            </a:r>
            <a:r>
              <a:rPr lang="ru-RU" sz="1600" dirty="0" smtClean="0"/>
              <a:t> – линиями, соединяющими                            точки с одинаковой температурой. Работая с картой, определяем возле каких изотерм лежат точки 1, 2, 3. </a:t>
            </a:r>
          </a:p>
          <a:p>
            <a:r>
              <a:rPr lang="ru-RU" sz="1600" b="1" dirty="0" smtClean="0"/>
              <a:t>Точка 1 </a:t>
            </a:r>
            <a:r>
              <a:rPr lang="ru-RU" sz="1600" dirty="0" smtClean="0"/>
              <a:t>лежит вблизи от изотермы +30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</a:t>
            </a:r>
          </a:p>
          <a:p>
            <a:r>
              <a:rPr lang="ru-RU" sz="1600" b="1" dirty="0" smtClean="0"/>
              <a:t>Точка 2</a:t>
            </a:r>
            <a:r>
              <a:rPr lang="ru-RU" sz="1600" dirty="0" smtClean="0"/>
              <a:t> – вблизи изотермы +36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</a:t>
            </a:r>
          </a:p>
          <a:p>
            <a:r>
              <a:rPr lang="ru-RU" sz="1600" b="1" dirty="0" smtClean="0"/>
              <a:t>Точка 3</a:t>
            </a:r>
            <a:r>
              <a:rPr lang="ru-RU" sz="1600" dirty="0" smtClean="0"/>
              <a:t> – вблизи изотермы +34</a:t>
            </a:r>
            <a:r>
              <a:rPr lang="ru-RU" sz="1600" baseline="30000" dirty="0" smtClean="0"/>
              <a:t>0</a:t>
            </a:r>
            <a:r>
              <a:rPr lang="ru-RU" sz="1600" dirty="0" smtClean="0"/>
              <a:t>С</a:t>
            </a:r>
          </a:p>
          <a:p>
            <a:r>
              <a:rPr lang="ru-RU" sz="1600" dirty="0" smtClean="0"/>
              <a:t>Расставляем точки в порядке повышения в них температуры воздуха.</a:t>
            </a:r>
          </a:p>
          <a:p>
            <a:r>
              <a:rPr lang="ru-RU" sz="1600" b="1" dirty="0" smtClean="0"/>
              <a:t>                                                                                                                             Ответ: 132</a:t>
            </a:r>
            <a:endParaRPr lang="ru-RU" sz="1600" dirty="0" smtClean="0"/>
          </a:p>
          <a:p>
            <a:r>
              <a:rPr lang="ru-RU" sz="1600" b="1" dirty="0" smtClean="0"/>
              <a:t>                                                                                                                                                                  </a:t>
            </a:r>
            <a:endParaRPr lang="ru-RU" sz="1600" dirty="0" smtClean="0"/>
          </a:p>
          <a:p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Билет 6 Экзамена по истории Беларуси | History - Quizizz"/>
          <p:cNvPicPr>
            <a:picLocks noChangeAspect="1" noChangeArrowheads="1"/>
          </p:cNvPicPr>
          <p:nvPr/>
        </p:nvPicPr>
        <p:blipFill>
          <a:blip r:embed="rId2" cstate="print"/>
          <a:srcRect l="12994" t="24601" r="10447"/>
          <a:stretch>
            <a:fillRect/>
          </a:stretch>
        </p:blipFill>
        <p:spPr bwMode="auto">
          <a:xfrm rot="21293013">
            <a:off x="612734" y="779327"/>
            <a:ext cx="7019119" cy="5184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821" y="2060848"/>
            <a:ext cx="856895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i="1" u="sng" dirty="0" smtClean="0"/>
          </a:p>
          <a:p>
            <a:endParaRPr lang="ru-RU" sz="2400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i="1" u="sng" dirty="0"/>
              <a:t>Демография – </a:t>
            </a:r>
            <a:r>
              <a:rPr lang="ru-RU" sz="2400" dirty="0"/>
              <a:t>это наука, изучающая население и процессы, происходящие с ним (демографические процессы)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i="1" u="sng" dirty="0"/>
              <a:t>Плотность населения </a:t>
            </a:r>
            <a:r>
              <a:rPr lang="ru-RU" sz="2400" b="1" dirty="0"/>
              <a:t>– </a:t>
            </a:r>
            <a:r>
              <a:rPr lang="ru-RU" sz="2400" dirty="0"/>
              <a:t>это количество</a:t>
            </a:r>
            <a:r>
              <a:rPr lang="ru-RU" sz="2400" b="1" dirty="0"/>
              <a:t> </a:t>
            </a:r>
            <a:r>
              <a:rPr lang="ru-RU" sz="2400" dirty="0"/>
              <a:t>человек, проживающих на 1 км</a:t>
            </a:r>
            <a:r>
              <a:rPr lang="ru-RU" sz="2400" baseline="30000" dirty="0"/>
              <a:t>2</a:t>
            </a:r>
            <a:r>
              <a:rPr lang="ru-RU" sz="2400" dirty="0"/>
              <a:t> территории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sz="2400" b="1" i="1" u="sng" dirty="0"/>
              <a:t>Основная зона (полоса) расселения –</a:t>
            </a:r>
            <a:r>
              <a:rPr lang="ru-RU" sz="2400" dirty="0"/>
              <a:t> это часть территории страны, где проживает б</a:t>
            </a:r>
            <a:r>
              <a:rPr lang="ru-RU" sz="2400" i="1" dirty="0"/>
              <a:t>о</a:t>
            </a:r>
            <a:r>
              <a:rPr lang="ru-RU" sz="2400" dirty="0"/>
              <a:t>льшая часть населения.</a:t>
            </a:r>
          </a:p>
          <a:p>
            <a:r>
              <a:rPr lang="ru-RU" sz="2400" dirty="0"/>
              <a:t> 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297" y="127665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/>
              <a:t>6 задание</a:t>
            </a:r>
            <a:r>
              <a:rPr lang="ru-RU" b="1" dirty="0"/>
              <a:t> — </a:t>
            </a:r>
            <a:r>
              <a:rPr lang="ru-RU" b="1" dirty="0" smtClean="0"/>
              <a:t>РАЗМЕЩЕНИЕ НАСЕЛЕНИЯ РОССИИ; ОСНОВНАЯ ПОЛОСА РССЕЛЕНИЯ; КРУПНЕЙШИЕ ГОРОДА РОССИИ      (1 БАЛЛ)</a:t>
            </a:r>
            <a:endParaRPr lang="ru-RU" b="1" dirty="0"/>
          </a:p>
        </p:txBody>
      </p:sp>
      <p:pic>
        <p:nvPicPr>
          <p:cNvPr id="6" name="Picture 2" descr="Термины и определения, 100% ничего лишнего - бизнес, финансы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196752"/>
            <a:ext cx="4926606" cy="138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29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ykl-res.azureedge.net/a2e15030-d243-4851-8fc5-4a523b7343f9/%D0%A4%D0%B0%D0%BA%D1%82%D0%BE%D1%80%D1%8Bw186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88640"/>
            <a:ext cx="7002661" cy="3027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90" name="Picture 2" descr="https://ykl-res.azureedge.net/7f7c3fe8-3b3d-4d85-8cbf-e103e0494af9/%D0%A0%D0%B0%D1%81%D0%BF%D1%80%D0%B5%D0%B4%D0%B5%D0%BB%D0%B5%D0%BD%D0%B8%D0%B5%20%D0%BD%D0%B0%D1%81%D0%B5%D0%BB%D0%B5%D0%BD%D0%B8%D1%8F%20%D0%BF%D0%BE%20%D0%B0%D0%B1%D1%81%D0%BE%D0%BB%D1%8E%D1%82%D0%BD%D0%BE%D0%B9%20%D0%B2%D1%8B%D1%81%D0%BE%D1%82%D0%B5%20%D0%BD%D0%B0%D0%B4%20%D1%83%D1%80%D0%BE%D0%B2%D0%BD%D0%B5%D0%BC%20%D0%BC%D0%BE%D1%80%D1%8F-w1738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3670707" cy="2217631"/>
          </a:xfrm>
          <a:prstGeom prst="rect">
            <a:avLst/>
          </a:prstGeom>
          <a:noFill/>
        </p:spPr>
      </p:pic>
      <p:pic>
        <p:nvPicPr>
          <p:cNvPr id="12292" name="Picture 4" descr="https://ykl-res.azureedge.net/ccb44bd0-bbe3-4196-a904-714399403d24/%D0%A0%D0%B0%D1%81%D0%BF%D1%80%D0%B5%D0%B4%D0%B5%D0%BB%D0%B5%D0%BD%D0%B8%D0%B5%20%D0%BD%D0%B0%D1%81%D0%B5%D0%BB%D0%B5%D0%BD%D0%B8%D1%8F%20%D0%BF%D0%BE%20%D1%81%D1%82%D0%B5%D0%BF%D0%B5%D0%BD%D0%B8%20%D1%83%D0%B4%D0%B0%D0%BB%D0%B5%D0%BD%D0%B8%D1%8F%20%D0%BE%D1%82%20%D0%BC%D0%BE%D1%80%D1%8F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3" y="4365104"/>
            <a:ext cx="5509569" cy="17156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800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782196"/>
            <a:ext cx="6408712" cy="4156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88850"/>
            <a:ext cx="9144000" cy="5539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500" b="1" dirty="0" smtClean="0"/>
              <a:t>ОСНОВНЫЕ ПОКАЗАТЕЛИ ПЛОЩАДИ И ПЛОТНОСТИ НАСЕЛЕНИЯ В РАЗНЫХ ЧАСТЯХ РОССИИ</a:t>
            </a:r>
            <a:endParaRPr lang="ru-RU" sz="15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4988728"/>
            <a:ext cx="8925722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500" b="1" i="1" u="sng" dirty="0"/>
              <a:t>Анализируя  показатели, приведенные в карте, можно сделать следующие выводы:</a:t>
            </a:r>
            <a:endParaRPr lang="ru-RU" sz="1500" dirty="0"/>
          </a:p>
          <a:p>
            <a:r>
              <a:rPr lang="ru-RU" sz="1500" b="1" i="1" dirty="0"/>
              <a:t> </a:t>
            </a:r>
            <a:endParaRPr lang="ru-RU" sz="1500" dirty="0"/>
          </a:p>
          <a:p>
            <a:r>
              <a:rPr lang="ru-RU" sz="1500" dirty="0"/>
              <a:t>- Европейская часть России имеет небольшую площадь (</a:t>
            </a:r>
            <a:r>
              <a:rPr lang="ru-RU" sz="1500" b="1" u="sng" dirty="0"/>
              <a:t>22%</a:t>
            </a:r>
            <a:r>
              <a:rPr lang="ru-RU" sz="1500" dirty="0"/>
              <a:t> от общей площади страны)  и высокую плотность населения (в среднем </a:t>
            </a:r>
            <a:r>
              <a:rPr lang="ru-RU" sz="1500" b="1" i="1" u="sng" dirty="0"/>
              <a:t>26 чел/км</a:t>
            </a:r>
            <a:r>
              <a:rPr lang="ru-RU" sz="1500" b="1" i="1" u="sng" baseline="30000" dirty="0"/>
              <a:t>2</a:t>
            </a:r>
            <a:r>
              <a:rPr lang="ru-RU" sz="1500" dirty="0"/>
              <a:t>). Незаселенных территорий мало </a:t>
            </a:r>
            <a:r>
              <a:rPr lang="ru-RU" sz="1500" dirty="0" smtClean="0"/>
              <a:t>                             (</a:t>
            </a:r>
            <a:r>
              <a:rPr lang="ru-RU" sz="1500" b="1" i="1" u="sng" dirty="0"/>
              <a:t>13%</a:t>
            </a:r>
            <a:r>
              <a:rPr lang="ru-RU" sz="1500" dirty="0"/>
              <a:t> от общей площади страны</a:t>
            </a:r>
            <a:r>
              <a:rPr lang="ru-RU" sz="1500" dirty="0" smtClean="0"/>
              <a:t>;)</a:t>
            </a:r>
            <a:endParaRPr lang="ru-RU" sz="1500" dirty="0"/>
          </a:p>
          <a:p>
            <a:r>
              <a:rPr lang="ru-RU" sz="1500" dirty="0"/>
              <a:t>- Азиатская часть России имеет огромную площадь (</a:t>
            </a:r>
            <a:r>
              <a:rPr lang="ru-RU" sz="1500" b="1" i="1" u="sng" dirty="0"/>
              <a:t>78%</a:t>
            </a:r>
            <a:r>
              <a:rPr lang="ru-RU" sz="1500" dirty="0"/>
              <a:t>) и низкую плотность населения </a:t>
            </a:r>
            <a:r>
              <a:rPr lang="ru-RU" sz="1500" dirty="0" smtClean="0"/>
              <a:t>                              (</a:t>
            </a:r>
            <a:r>
              <a:rPr lang="ru-RU" sz="1500" dirty="0"/>
              <a:t>в среднем </a:t>
            </a:r>
            <a:r>
              <a:rPr lang="ru-RU" sz="1500" b="1" i="1" u="sng" dirty="0"/>
              <a:t>2 чел/км</a:t>
            </a:r>
            <a:r>
              <a:rPr lang="ru-RU" sz="1500" b="1" i="1" u="sng" baseline="30000" dirty="0"/>
              <a:t>2</a:t>
            </a:r>
            <a:r>
              <a:rPr lang="ru-RU" sz="1500" dirty="0"/>
              <a:t>). Незаселенных территорий много (</a:t>
            </a:r>
            <a:r>
              <a:rPr lang="ru-RU" sz="1500" b="1" i="1" u="sng" dirty="0"/>
              <a:t>70%</a:t>
            </a:r>
            <a:r>
              <a:rPr lang="ru-RU" sz="15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155658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 rotWithShape="1">
          <a:blip r:embed="rId2" cstate="print">
            <a:lum bright="-20000" contrast="40000"/>
          </a:blip>
          <a:srcRect l="25160" t="59665" r="5769" b="16765"/>
          <a:stretch/>
        </p:blipFill>
        <p:spPr bwMode="auto">
          <a:xfrm>
            <a:off x="395536" y="4759068"/>
            <a:ext cx="7848872" cy="187220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033" y="748020"/>
            <a:ext cx="6284913" cy="407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88850"/>
            <a:ext cx="91440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ОСНОВНЫЕ ПОКАЗАТЕЛИ ПЛОЩАДИ И ПЛОТНОСТИ НАСЕЛЕНИЯ В РАЗНЫХ ЧАСТЯХ РОССИИ</a:t>
            </a:r>
            <a:endParaRPr lang="ru-RU" sz="1600" b="1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9711">
            <a:off x="-75169" y="1069584"/>
            <a:ext cx="2286000" cy="254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533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9671"/>
            <a:ext cx="9144000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ОСНОВНАЯ  И  ОЧАГОВАЯ  ЗОНЫ  (ПОЛОСЫ)  РАССЕЛЕНИЯ  НАСЕЛЕНИЯ</a:t>
            </a:r>
            <a:endParaRPr lang="ru-RU" sz="1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20304"/>
            <a:ext cx="7762552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0348" y="4160455"/>
            <a:ext cx="904365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i="1" u="sng" dirty="0"/>
              <a:t>Анализируя карту, можно сделать следующие выводы:</a:t>
            </a:r>
            <a:endParaRPr lang="ru-RU" sz="1400" dirty="0"/>
          </a:p>
          <a:p>
            <a:r>
              <a:rPr lang="ru-RU" sz="1400" b="1" i="1" dirty="0"/>
              <a:t> </a:t>
            </a:r>
            <a:endParaRPr lang="ru-RU" sz="1400" dirty="0"/>
          </a:p>
          <a:p>
            <a:r>
              <a:rPr lang="ru-RU" sz="1400" dirty="0"/>
              <a:t>- </a:t>
            </a:r>
            <a:r>
              <a:rPr lang="ru-RU" sz="1400" b="1" i="1" u="sng" dirty="0"/>
              <a:t>Основная зона расселения</a:t>
            </a:r>
            <a:r>
              <a:rPr lang="ru-RU" sz="1400" dirty="0"/>
              <a:t> протягивается по территории </a:t>
            </a:r>
            <a:r>
              <a:rPr lang="ru-RU" sz="1400" b="1" i="1" u="sng" dirty="0"/>
              <a:t>европейской России, южным частям Сибири и Дальнего Востока. </a:t>
            </a:r>
            <a:r>
              <a:rPr lang="ru-RU" sz="1400" dirty="0"/>
              <a:t>В основной полосе расселения проживает около </a:t>
            </a:r>
            <a:r>
              <a:rPr lang="ru-RU" sz="1400" b="1" i="1" u="sng" dirty="0"/>
              <a:t>94% населения РФ</a:t>
            </a:r>
            <a:r>
              <a:rPr lang="ru-RU" sz="1400" dirty="0"/>
              <a:t>, находится б</a:t>
            </a:r>
            <a:r>
              <a:rPr lang="ru-RU" sz="1400" i="1" dirty="0"/>
              <a:t>о</a:t>
            </a:r>
            <a:r>
              <a:rPr lang="ru-RU" sz="1400" dirty="0"/>
              <a:t>льшая часть городов России и все городские агломерации, практически все обрабатывающие отрасли промышленности и сельскохозяйственные земли. </a:t>
            </a:r>
          </a:p>
          <a:p>
            <a:r>
              <a:rPr lang="ru-RU" sz="1400" dirty="0"/>
              <a:t>Средняя плотность населения в основной зоне расселения составляет </a:t>
            </a:r>
            <a:r>
              <a:rPr lang="ru-RU" sz="1400" b="1" i="1" u="sng" dirty="0"/>
              <a:t>26 - 50 чел/км</a:t>
            </a:r>
            <a:r>
              <a:rPr lang="ru-RU" sz="1400" b="1" i="1" u="sng" baseline="30000" dirty="0"/>
              <a:t>2</a:t>
            </a:r>
            <a:r>
              <a:rPr lang="ru-RU" sz="1400" dirty="0"/>
              <a:t>  (максимальная – </a:t>
            </a:r>
            <a:r>
              <a:rPr lang="ru-RU" sz="1400" dirty="0" smtClean="0"/>
              <a:t> </a:t>
            </a:r>
            <a:r>
              <a:rPr lang="ru-RU" sz="1400" dirty="0" smtClean="0"/>
              <a:t>в </a:t>
            </a:r>
            <a:r>
              <a:rPr lang="ru-RU" sz="1400" dirty="0"/>
              <a:t>Центральном районе – </a:t>
            </a:r>
            <a:r>
              <a:rPr lang="ru-RU" sz="1400" b="1" i="1" u="sng" dirty="0"/>
              <a:t>62 чел/км</a:t>
            </a:r>
            <a:r>
              <a:rPr lang="ru-RU" sz="1400" b="1" i="1" u="sng" baseline="30000" dirty="0"/>
              <a:t>2</a:t>
            </a:r>
            <a:r>
              <a:rPr lang="ru-RU" sz="1400" dirty="0"/>
              <a:t> ). </a:t>
            </a:r>
          </a:p>
          <a:p>
            <a:r>
              <a:rPr lang="ru-RU" sz="1400" dirty="0"/>
              <a:t>- Территория, расположенная </a:t>
            </a:r>
            <a:r>
              <a:rPr lang="ru-RU" sz="1400" b="1" i="1" u="sng" dirty="0"/>
              <a:t>севернее 60</a:t>
            </a:r>
            <a:r>
              <a:rPr lang="ru-RU" sz="1400" b="1" i="1" u="sng" baseline="30000" dirty="0"/>
              <a:t>0</a:t>
            </a:r>
            <a:r>
              <a:rPr lang="ru-RU" sz="1400" b="1" i="1" u="sng" dirty="0"/>
              <a:t> </a:t>
            </a:r>
            <a:r>
              <a:rPr lang="ru-RU" sz="1400" b="1" i="1" u="sng" dirty="0" err="1"/>
              <a:t>в.д</a:t>
            </a:r>
            <a:r>
              <a:rPr lang="ru-RU" sz="1400" b="1" i="1" u="sng" dirty="0"/>
              <a:t>. – это очаговая зона расселения.</a:t>
            </a:r>
            <a:r>
              <a:rPr lang="ru-RU" sz="1400" dirty="0"/>
              <a:t> В нее входят </a:t>
            </a:r>
            <a:r>
              <a:rPr lang="ru-RU" sz="1400" b="1" i="1" dirty="0"/>
              <a:t>северные части страны, большая часть Сибири и Дальнего Востока.</a:t>
            </a:r>
            <a:r>
              <a:rPr lang="ru-RU" sz="1400" dirty="0"/>
              <a:t> Здесь проживает </a:t>
            </a:r>
            <a:r>
              <a:rPr lang="ru-RU" sz="1400" dirty="0" smtClean="0"/>
              <a:t>                   около </a:t>
            </a:r>
            <a:r>
              <a:rPr lang="ru-RU" sz="1400" b="1" i="1" u="sng" dirty="0"/>
              <a:t>6% населения РФ</a:t>
            </a:r>
            <a:r>
              <a:rPr lang="ru-RU" sz="1400" dirty="0"/>
              <a:t>, располагаются все отрасли добывающей промышленности. Средняя плотность населения в очаговой зоне расселения составляет </a:t>
            </a:r>
            <a:r>
              <a:rPr lang="ru-RU" sz="1400" b="1" i="1" u="sng" dirty="0"/>
              <a:t>1-2</a:t>
            </a:r>
            <a:r>
              <a:rPr lang="ru-RU" sz="1400" u="sng" dirty="0"/>
              <a:t> </a:t>
            </a:r>
            <a:r>
              <a:rPr lang="ru-RU" sz="1400" b="1" i="1" u="sng" dirty="0"/>
              <a:t>чел/км</a:t>
            </a:r>
            <a:r>
              <a:rPr lang="ru-RU" sz="1400" b="1" i="1" u="sng" baseline="30000" dirty="0"/>
              <a:t>2</a:t>
            </a:r>
            <a:r>
              <a:rPr lang="ru-RU" sz="1400" dirty="0"/>
              <a:t> </a:t>
            </a:r>
          </a:p>
          <a:p>
            <a:r>
              <a:rPr lang="ru-RU" sz="1400" b="1" i="1" dirty="0"/>
              <a:t> 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85488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91371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РАЗБОР ЗАДАНИЯ № 6 ДЕМОВЕРСИИ ЕГЭ ПО ГЕОГРАФИИ 2023</a:t>
            </a:r>
            <a:endParaRPr lang="ru-RU" sz="1600" b="1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2" cstate="print"/>
          <a:srcRect l="11993" t="21856" r="52815" b="45415"/>
          <a:stretch/>
        </p:blipFill>
        <p:spPr bwMode="auto">
          <a:xfrm>
            <a:off x="467544" y="476672"/>
            <a:ext cx="6840760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1520" y="4272677"/>
            <a:ext cx="889247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Опираясь на вышеприведенную информацию, можно сделать вывод, что </a:t>
            </a:r>
            <a:r>
              <a:rPr lang="ru-RU" b="1" i="1" u="sng" dirty="0"/>
              <a:t>наименьшую </a:t>
            </a:r>
            <a:r>
              <a:rPr lang="ru-RU" dirty="0"/>
              <a:t>плотность населения будут иметь территории, </a:t>
            </a:r>
            <a:r>
              <a:rPr lang="ru-RU" dirty="0" smtClean="0"/>
              <a:t>расположенные                       </a:t>
            </a:r>
            <a:r>
              <a:rPr lang="ru-RU" b="1" i="1" u="sng" dirty="0"/>
              <a:t>в азиатской части страны, а точнее – на территории Сибири и Дальнего Востока или на севере – в очаговой полосе расселения.</a:t>
            </a:r>
            <a:endParaRPr lang="ru-RU" dirty="0"/>
          </a:p>
          <a:p>
            <a:r>
              <a:rPr lang="ru-RU" dirty="0"/>
              <a:t>     В вариантах ответов к таким территориям относятся Хабаровский край, Магаданская область и Республика Коми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                                                                                                       Ответ: 146</a:t>
            </a:r>
            <a:endParaRPr lang="ru-RU" dirty="0"/>
          </a:p>
          <a:p>
            <a:r>
              <a:rPr lang="ru-RU" dirty="0"/>
              <a:t> </a:t>
            </a:r>
          </a:p>
          <a:p>
            <a:r>
              <a:rPr lang="ru-RU" b="1" dirty="0" smtClean="0"/>
              <a:t>                                                                                                                                                  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3351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5" t="15278" r="10243" b="5405"/>
          <a:stretch>
            <a:fillRect/>
          </a:stretch>
        </p:blipFill>
        <p:spPr bwMode="auto">
          <a:xfrm rot="20831259">
            <a:off x="6111388" y="400013"/>
            <a:ext cx="1448563" cy="1706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91371"/>
            <a:ext cx="9144000" cy="33855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РАЗБОР ЗАДАНИЯ № 6 ДЕМОВЕРСИИ ЕГЭ ПО ГЕОГРАФИИ 2023</a:t>
            </a:r>
            <a:endParaRPr lang="ru-RU" sz="1600" b="1" dirty="0"/>
          </a:p>
        </p:txBody>
      </p:sp>
      <p:pic>
        <p:nvPicPr>
          <p:cNvPr id="3" name="Рисунок 2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rcRect l="14592" t="61813" r="52929" b="8082"/>
          <a:stretch/>
        </p:blipFill>
        <p:spPr bwMode="auto">
          <a:xfrm>
            <a:off x="0" y="908720"/>
            <a:ext cx="5724128" cy="3456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809" y="5257562"/>
            <a:ext cx="9144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/>
          </a:p>
          <a:p>
            <a:r>
              <a:rPr lang="ru-RU" dirty="0"/>
              <a:t>Основываясь на вышеприведенной информации, можно сделать вывод, что наибольшая численность населения будет в городах – Новосибирск, Уфа</a:t>
            </a:r>
            <a:r>
              <a:rPr lang="ru-RU" dirty="0" smtClean="0"/>
              <a:t>,                        </a:t>
            </a:r>
            <a:r>
              <a:rPr lang="ru-RU" dirty="0"/>
              <a:t>Ростов-на-Дону</a:t>
            </a:r>
            <a:r>
              <a:rPr lang="ru-RU" dirty="0" smtClean="0"/>
              <a:t>.</a:t>
            </a:r>
          </a:p>
          <a:p>
            <a:r>
              <a:rPr lang="ru-RU" b="1" dirty="0" smtClean="0"/>
              <a:t>                                                                                                                     Ответ: 156</a:t>
            </a:r>
            <a:endParaRPr lang="ru-RU" dirty="0"/>
          </a:p>
          <a:p>
            <a:r>
              <a:rPr lang="ru-RU" b="1" dirty="0" smtClean="0"/>
              <a:t>                                                                                                                                                     </a:t>
            </a:r>
            <a:endParaRPr lang="ru-RU" dirty="0"/>
          </a:p>
          <a:p>
            <a:r>
              <a:rPr lang="ru-RU" b="1" dirty="0"/>
              <a:t> </a:t>
            </a:r>
            <a:endParaRPr lang="ru-RU" dirty="0"/>
          </a:p>
          <a:p>
            <a:endParaRPr lang="ru-RU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4211960" y="1772816"/>
            <a:ext cx="4644008" cy="353943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600" dirty="0"/>
              <a:t>Чаще всего такой тип вопроса рассчитан на знание названий </a:t>
            </a:r>
            <a:r>
              <a:rPr lang="ru-RU" sz="1600" b="1" i="1" u="sng" dirty="0"/>
              <a:t>городов-миллионеров</a:t>
            </a:r>
            <a:r>
              <a:rPr lang="ru-RU" sz="1600" dirty="0"/>
              <a:t>, находящихся на территории страны. </a:t>
            </a:r>
            <a:r>
              <a:rPr lang="ru-RU" sz="1600" dirty="0" smtClean="0"/>
              <a:t>                </a:t>
            </a:r>
            <a:r>
              <a:rPr lang="ru-RU" sz="1600" b="1" i="1" u="sng" dirty="0" smtClean="0"/>
              <a:t>На  </a:t>
            </a:r>
            <a:r>
              <a:rPr lang="ru-RU" sz="1600" b="1" i="1" u="sng" dirty="0"/>
              <a:t>2022 год</a:t>
            </a:r>
            <a:r>
              <a:rPr lang="ru-RU" sz="1600" dirty="0"/>
              <a:t> таких городов в </a:t>
            </a:r>
            <a:r>
              <a:rPr lang="ru-RU" sz="1600" dirty="0" smtClean="0"/>
              <a:t>России  </a:t>
            </a:r>
            <a:r>
              <a:rPr lang="ru-RU" sz="1600" b="1" i="1" u="sng" dirty="0"/>
              <a:t>16:</a:t>
            </a:r>
            <a:endParaRPr lang="ru-RU" sz="1600" dirty="0"/>
          </a:p>
          <a:p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/>
              <a:t>Москва </a:t>
            </a:r>
            <a:r>
              <a:rPr lang="ru-RU" sz="1600" dirty="0" smtClean="0"/>
              <a:t>                                     </a:t>
            </a:r>
            <a:r>
              <a:rPr lang="ru-RU" sz="1600" dirty="0" smtClean="0"/>
              <a:t>Омск</a:t>
            </a:r>
            <a:endParaRPr lang="ru-RU" sz="1600" dirty="0"/>
          </a:p>
          <a:p>
            <a:r>
              <a:rPr lang="ru-RU" sz="1600" dirty="0"/>
              <a:t>Санкт-Петербург </a:t>
            </a:r>
            <a:r>
              <a:rPr lang="ru-RU" sz="1600" dirty="0" smtClean="0"/>
              <a:t>                    </a:t>
            </a:r>
            <a:r>
              <a:rPr lang="ru-RU" sz="1600" dirty="0" smtClean="0"/>
              <a:t>Ростов-на-Дону</a:t>
            </a:r>
            <a:endParaRPr lang="ru-RU" sz="1600" dirty="0"/>
          </a:p>
          <a:p>
            <a:r>
              <a:rPr lang="ru-RU" sz="1600" dirty="0"/>
              <a:t>Новосибирск </a:t>
            </a:r>
            <a:r>
              <a:rPr lang="ru-RU" sz="1600" dirty="0" smtClean="0"/>
              <a:t>                            Уфа</a:t>
            </a:r>
            <a:endParaRPr lang="ru-RU" sz="1600" dirty="0"/>
          </a:p>
          <a:p>
            <a:r>
              <a:rPr lang="ru-RU" sz="1600" dirty="0"/>
              <a:t>Екатеринбург </a:t>
            </a:r>
            <a:r>
              <a:rPr lang="ru-RU" sz="1600" dirty="0" smtClean="0"/>
              <a:t>                          </a:t>
            </a:r>
            <a:r>
              <a:rPr lang="ru-RU" sz="1600" dirty="0" smtClean="0"/>
              <a:t>Пермь</a:t>
            </a:r>
            <a:endParaRPr lang="ru-RU" sz="1600" dirty="0"/>
          </a:p>
          <a:p>
            <a:r>
              <a:rPr lang="ru-RU" sz="1600" dirty="0"/>
              <a:t>Нижний Новгород </a:t>
            </a:r>
            <a:r>
              <a:rPr lang="ru-RU" sz="1600" dirty="0" smtClean="0"/>
              <a:t>                  Красноярск</a:t>
            </a:r>
            <a:endParaRPr lang="ru-RU" sz="1600" dirty="0"/>
          </a:p>
          <a:p>
            <a:r>
              <a:rPr lang="ru-RU" sz="1600" dirty="0"/>
              <a:t>Казань </a:t>
            </a:r>
            <a:r>
              <a:rPr lang="ru-RU" sz="1600" dirty="0" smtClean="0"/>
              <a:t>                                   </a:t>
            </a:r>
            <a:r>
              <a:rPr lang="ru-RU" sz="1600" dirty="0" smtClean="0"/>
              <a:t>   Воронеж</a:t>
            </a:r>
            <a:endParaRPr lang="ru-RU" sz="1600" dirty="0"/>
          </a:p>
          <a:p>
            <a:r>
              <a:rPr lang="ru-RU" sz="1600" dirty="0"/>
              <a:t>Челябинск </a:t>
            </a:r>
            <a:r>
              <a:rPr lang="ru-RU" sz="1600" dirty="0" smtClean="0"/>
              <a:t>                                </a:t>
            </a:r>
            <a:r>
              <a:rPr lang="ru-RU" sz="1600" dirty="0" smtClean="0"/>
              <a:t>Волгоград</a:t>
            </a:r>
            <a:endParaRPr lang="ru-RU" sz="1600" dirty="0"/>
          </a:p>
          <a:p>
            <a:r>
              <a:rPr lang="ru-RU" sz="1600" dirty="0"/>
              <a:t>Самара </a:t>
            </a:r>
            <a:r>
              <a:rPr lang="ru-RU" sz="1600" dirty="0" smtClean="0"/>
              <a:t>                                      </a:t>
            </a:r>
            <a:r>
              <a:rPr lang="ru-RU" sz="1600" dirty="0" smtClean="0"/>
              <a:t>Краснодар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719196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40190">
            <a:off x="6983352" y="3630835"/>
            <a:ext cx="2493963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3" t="11101" r="12089" b="9685"/>
          <a:stretch>
            <a:fillRect/>
          </a:stretch>
        </p:blipFill>
        <p:spPr bwMode="auto">
          <a:xfrm rot="1740190">
            <a:off x="7360156" y="3954131"/>
            <a:ext cx="1800603" cy="2167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297" y="127665"/>
            <a:ext cx="91440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b="1" i="1" u="sng" dirty="0" smtClean="0"/>
              <a:t>7 </a:t>
            </a:r>
            <a:r>
              <a:rPr lang="ru-RU" b="1" i="1" u="sng" dirty="0"/>
              <a:t>задание</a:t>
            </a:r>
            <a:r>
              <a:rPr lang="ru-RU" b="1" dirty="0"/>
              <a:t> — </a:t>
            </a:r>
            <a:r>
              <a:rPr lang="ru-RU" b="1" dirty="0" smtClean="0"/>
              <a:t>СТРУКТУРА ЗАНЯТОСТИ НАСЕЛНИЯ, ОТРАСЛЕВАЯ СТРУКТУРА ХОЗЯЙСТВА   (1 БАЛЛ)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7129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i="1" u="sng" dirty="0" smtClean="0"/>
          </a:p>
          <a:p>
            <a:endParaRPr lang="ru-RU" dirty="0"/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i="1" u="sng" dirty="0"/>
              <a:t>Структура занятости населения</a:t>
            </a:r>
            <a:r>
              <a:rPr lang="ru-RU" dirty="0"/>
              <a:t> - </a:t>
            </a:r>
            <a:r>
              <a:rPr lang="ru-RU" b="1" i="1" dirty="0"/>
              <a:t> </a:t>
            </a:r>
            <a:r>
              <a:rPr lang="ru-RU" dirty="0"/>
              <a:t>это доля (%) людей, занятых в разных сферах хозяйства: промышленности, сельском хозяйстве, сфера услуг</a:t>
            </a:r>
          </a:p>
          <a:p>
            <a:pPr marL="285750" lvl="0" indent="-285750">
              <a:buFont typeface="Wingdings" pitchFamily="2" charset="2"/>
              <a:buChar char="ü"/>
            </a:pPr>
            <a:r>
              <a:rPr lang="ru-RU" b="1" i="1" u="sng" dirty="0"/>
              <a:t>Отраслевая структура хозяйства</a:t>
            </a:r>
            <a:r>
              <a:rPr lang="ru-RU" b="1" i="1" dirty="0"/>
              <a:t> </a:t>
            </a:r>
            <a:r>
              <a:rPr lang="ru-RU" b="1" dirty="0"/>
              <a:t>– </a:t>
            </a:r>
            <a:r>
              <a:rPr lang="ru-RU" dirty="0"/>
              <a:t>это совокупность отраслей хозяйства страны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9512" y="3072348"/>
            <a:ext cx="7416584" cy="378565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Между </a:t>
            </a:r>
            <a:r>
              <a:rPr lang="ru-RU" sz="1600" b="1" i="1" u="sng" dirty="0"/>
              <a:t>структурой занятости населения</a:t>
            </a:r>
            <a:r>
              <a:rPr lang="ru-RU" sz="1600" dirty="0"/>
              <a:t> в основных сферах хозяйства и </a:t>
            </a:r>
            <a:r>
              <a:rPr lang="ru-RU" sz="1600" b="1" i="1" u="sng" dirty="0"/>
              <a:t>уровнем экономического развития страны </a:t>
            </a:r>
            <a:r>
              <a:rPr lang="ru-RU" sz="1600" dirty="0"/>
              <a:t>существует четкая зависимость:</a:t>
            </a:r>
          </a:p>
          <a:p>
            <a:r>
              <a:rPr lang="ru-RU" sz="1600" dirty="0"/>
              <a:t> </a:t>
            </a:r>
          </a:p>
          <a:p>
            <a:r>
              <a:rPr lang="ru-RU" sz="1600" dirty="0"/>
              <a:t>- Страна имеет </a:t>
            </a:r>
            <a:r>
              <a:rPr lang="ru-RU" sz="1600" b="1" i="1" u="sng" dirty="0"/>
              <a:t>высокий уровень развития</a:t>
            </a:r>
            <a:r>
              <a:rPr lang="ru-RU" sz="1600" dirty="0"/>
              <a:t> (постиндустриальная страна), если б</a:t>
            </a:r>
            <a:r>
              <a:rPr lang="ru-RU" sz="1600" i="1" dirty="0"/>
              <a:t>о</a:t>
            </a:r>
            <a:r>
              <a:rPr lang="ru-RU" sz="1600" dirty="0"/>
              <a:t>льшая часть населения занята в </a:t>
            </a:r>
            <a:r>
              <a:rPr lang="ru-RU" sz="1600" b="1" i="1" u="sng" dirty="0"/>
              <a:t>сфере услуг.</a:t>
            </a:r>
            <a:r>
              <a:rPr lang="ru-RU" sz="1600" b="1" i="1" dirty="0"/>
              <a:t> </a:t>
            </a:r>
            <a:r>
              <a:rPr lang="ru-RU" sz="1600" dirty="0"/>
              <a:t>К таким странам относятся страны «большой семерки» (США, Канада, Япония, Великобритания, Германия, Франция, Италия),  крупные страны Западной Европы (страны  </a:t>
            </a:r>
            <a:r>
              <a:rPr lang="ru-RU" sz="1600" dirty="0" err="1"/>
              <a:t>БеНиЛюкс</a:t>
            </a:r>
            <a:r>
              <a:rPr lang="ru-RU" sz="1600" dirty="0"/>
              <a:t>, Австрия, Швейцария), внеевропейские страны (Австралия, Новая Зеландия, ЮАР)</a:t>
            </a:r>
          </a:p>
          <a:p>
            <a:r>
              <a:rPr lang="ru-RU" sz="1600" dirty="0"/>
              <a:t>- Страна имеет</a:t>
            </a:r>
            <a:r>
              <a:rPr lang="ru-RU" sz="1600" b="1" dirty="0"/>
              <a:t> </a:t>
            </a:r>
            <a:r>
              <a:rPr lang="ru-RU" sz="1600" b="1" i="1" u="sng" dirty="0"/>
              <a:t>низкий уровень развития</a:t>
            </a:r>
            <a:r>
              <a:rPr lang="ru-RU" sz="1600" b="1" dirty="0"/>
              <a:t> </a:t>
            </a:r>
            <a:r>
              <a:rPr lang="ru-RU" sz="1600" dirty="0"/>
              <a:t>(аграрная страна), если б</a:t>
            </a:r>
            <a:r>
              <a:rPr lang="ru-RU" sz="1600" i="1" dirty="0"/>
              <a:t>о</a:t>
            </a:r>
            <a:r>
              <a:rPr lang="ru-RU" sz="1600" dirty="0"/>
              <a:t>льшая часть населения занята в</a:t>
            </a:r>
            <a:r>
              <a:rPr lang="ru-RU" sz="1600" b="1" dirty="0"/>
              <a:t> </a:t>
            </a:r>
            <a:r>
              <a:rPr lang="ru-RU" sz="1600" b="1" i="1" u="sng" dirty="0"/>
              <a:t>сельском хозяйстве.</a:t>
            </a:r>
            <a:r>
              <a:rPr lang="ru-RU" sz="1600" dirty="0"/>
              <a:t> Это развивающиеся страны мира, расположенные в Азии, Африке, Южной Америке (Камбоджа, Пакистан, Непал, Афганистан, Ливия, Нигерия, Эфиопия, Колумбия, Боливия, Уругвай и </a:t>
            </a:r>
            <a:r>
              <a:rPr lang="ru-RU" sz="1600" dirty="0" err="1"/>
              <a:t>др</a:t>
            </a:r>
            <a:r>
              <a:rPr lang="ru-RU" sz="1600" dirty="0"/>
              <a:t>).</a:t>
            </a:r>
          </a:p>
        </p:txBody>
      </p:sp>
      <p:pic>
        <p:nvPicPr>
          <p:cNvPr id="7" name="Picture 2" descr="Термины и определения, 100% ничего лишнего - бизнес, финан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92696"/>
            <a:ext cx="3528392" cy="99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3213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141</TotalTime>
  <Words>726</Words>
  <Application>Microsoft Office PowerPoint</Application>
  <PresentationFormat>Экран (4:3)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Елена</cp:lastModifiedBy>
  <cp:revision>20</cp:revision>
  <dcterms:created xsi:type="dcterms:W3CDTF">2022-11-10T08:53:21Z</dcterms:created>
  <dcterms:modified xsi:type="dcterms:W3CDTF">2022-11-24T12:48:39Z</dcterms:modified>
</cp:coreProperties>
</file>