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0"/>
  </p:notesMasterIdLst>
  <p:sldIdLst>
    <p:sldId id="345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9" r:id="rId10"/>
    <p:sldId id="307" r:id="rId11"/>
    <p:sldId id="270" r:id="rId12"/>
    <p:sldId id="308" r:id="rId13"/>
    <p:sldId id="271" r:id="rId14"/>
    <p:sldId id="309" r:id="rId15"/>
    <p:sldId id="272" r:id="rId16"/>
    <p:sldId id="310" r:id="rId17"/>
    <p:sldId id="274" r:id="rId18"/>
    <p:sldId id="312" r:id="rId19"/>
    <p:sldId id="275" r:id="rId20"/>
    <p:sldId id="313" r:id="rId21"/>
    <p:sldId id="276" r:id="rId22"/>
    <p:sldId id="314" r:id="rId23"/>
    <p:sldId id="277" r:id="rId24"/>
    <p:sldId id="315" r:id="rId25"/>
    <p:sldId id="278" r:id="rId26"/>
    <p:sldId id="316" r:id="rId27"/>
    <p:sldId id="279" r:id="rId28"/>
    <p:sldId id="317" r:id="rId29"/>
    <p:sldId id="280" r:id="rId30"/>
    <p:sldId id="318" r:id="rId31"/>
    <p:sldId id="281" r:id="rId32"/>
    <p:sldId id="319" r:id="rId33"/>
    <p:sldId id="282" r:id="rId34"/>
    <p:sldId id="320" r:id="rId35"/>
    <p:sldId id="283" r:id="rId36"/>
    <p:sldId id="321" r:id="rId37"/>
    <p:sldId id="284" r:id="rId38"/>
    <p:sldId id="322" r:id="rId39"/>
    <p:sldId id="285" r:id="rId40"/>
    <p:sldId id="323" r:id="rId41"/>
    <p:sldId id="286" r:id="rId42"/>
    <p:sldId id="324" r:id="rId43"/>
    <p:sldId id="287" r:id="rId44"/>
    <p:sldId id="325" r:id="rId45"/>
    <p:sldId id="288" r:id="rId46"/>
    <p:sldId id="326" r:id="rId47"/>
    <p:sldId id="289" r:id="rId48"/>
    <p:sldId id="327" r:id="rId49"/>
    <p:sldId id="291" r:id="rId50"/>
    <p:sldId id="329" r:id="rId51"/>
    <p:sldId id="292" r:id="rId52"/>
    <p:sldId id="330" r:id="rId53"/>
    <p:sldId id="293" r:id="rId54"/>
    <p:sldId id="331" r:id="rId55"/>
    <p:sldId id="294" r:id="rId56"/>
    <p:sldId id="332" r:id="rId57"/>
    <p:sldId id="295" r:id="rId58"/>
    <p:sldId id="333" r:id="rId59"/>
    <p:sldId id="296" r:id="rId60"/>
    <p:sldId id="334" r:id="rId61"/>
    <p:sldId id="297" r:id="rId62"/>
    <p:sldId id="335" r:id="rId63"/>
    <p:sldId id="298" r:id="rId64"/>
    <p:sldId id="336" r:id="rId65"/>
    <p:sldId id="299" r:id="rId66"/>
    <p:sldId id="337" r:id="rId67"/>
    <p:sldId id="300" r:id="rId68"/>
    <p:sldId id="338" r:id="rId69"/>
    <p:sldId id="301" r:id="rId70"/>
    <p:sldId id="339" r:id="rId71"/>
    <p:sldId id="302" r:id="rId72"/>
    <p:sldId id="340" r:id="rId73"/>
    <p:sldId id="303" r:id="rId74"/>
    <p:sldId id="341" r:id="rId75"/>
    <p:sldId id="304" r:id="rId76"/>
    <p:sldId id="342" r:id="rId77"/>
    <p:sldId id="305" r:id="rId78"/>
    <p:sldId id="344" r:id="rId7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>
      <p:cViewPr varScale="1">
        <p:scale>
          <a:sx n="108" d="100"/>
          <a:sy n="108" d="100"/>
        </p:scale>
        <p:origin x="-106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9F6B0-8387-4F95-8718-3F17C5C65DA8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28E9E-B7BD-4784-BD11-CC28235CEB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15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Экономическая сфера. </a:t>
            </a:r>
            <a:r>
              <a:rPr lang="ru-RU" b="1" dirty="0"/>
              <a:t>Социальные </a:t>
            </a:r>
            <a:r>
              <a:rPr lang="ru-RU" b="1" dirty="0" smtClean="0"/>
              <a:t>реалии                  (задание 8)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996952"/>
            <a:ext cx="7406640" cy="2592288"/>
          </a:xfrm>
        </p:spPr>
        <p:txBody>
          <a:bodyPr>
            <a:normAutofit/>
          </a:bodyPr>
          <a:lstStyle/>
          <a:p>
            <a:pPr algn="r"/>
            <a:endParaRPr lang="ru-RU" sz="1800" dirty="0" smtClean="0">
              <a:solidFill>
                <a:srgbClr val="0070C0"/>
              </a:solidFill>
            </a:endParaRPr>
          </a:p>
          <a:p>
            <a:pPr algn="r"/>
            <a:endParaRPr lang="ru-RU" sz="1800" dirty="0">
              <a:solidFill>
                <a:srgbClr val="0070C0"/>
              </a:solidFill>
            </a:endParaRPr>
          </a:p>
          <a:p>
            <a:pPr algn="r"/>
            <a:endParaRPr lang="ru-RU" sz="1800" dirty="0" smtClean="0">
              <a:solidFill>
                <a:srgbClr val="0070C0"/>
              </a:solidFill>
            </a:endParaRP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Автор: Литовченко Надежда Викторовна, </a:t>
            </a: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учитель истории и обществознания, </a:t>
            </a: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МБОУ «</a:t>
            </a:r>
            <a:r>
              <a:rPr lang="ru-RU" sz="1800" dirty="0" err="1" smtClean="0">
                <a:solidFill>
                  <a:srgbClr val="0070C0"/>
                </a:solidFill>
              </a:rPr>
              <a:t>Широковская</a:t>
            </a:r>
            <a:r>
              <a:rPr lang="ru-RU" sz="1800" dirty="0" smtClean="0">
                <a:solidFill>
                  <a:srgbClr val="0070C0"/>
                </a:solidFill>
              </a:rPr>
              <a:t> школа»</a:t>
            </a:r>
            <a:endParaRPr lang="ru-R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4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21830" y="1412776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600" dirty="0"/>
          </a:p>
          <a:p>
            <a:pPr marL="82296" indent="0">
              <a:buNone/>
            </a:pP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/>
              <a:t>4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14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sz="2400" dirty="0"/>
              <a:t>Одно предприятие изготавливает двигатели для автомобилей, другое — выпускает покрышки, третье — оборудование для салона. Какое экономическое явление отразилось в данном факте?</a:t>
            </a:r>
          </a:p>
          <a:p>
            <a:pPr marL="82296" indent="0">
              <a:buNone/>
            </a:pPr>
            <a:r>
              <a:rPr lang="ru-RU" sz="2400" dirty="0"/>
              <a:t> </a:t>
            </a:r>
          </a:p>
          <a:p>
            <a:pPr marL="82296" indent="0">
              <a:buNone/>
            </a:pPr>
            <a:r>
              <a:rPr lang="ru-RU" sz="2400" dirty="0"/>
              <a:t>1) спрос</a:t>
            </a:r>
          </a:p>
          <a:p>
            <a:pPr marL="82296" indent="0">
              <a:buNone/>
            </a:pPr>
            <a:r>
              <a:rPr lang="ru-RU" sz="2400" dirty="0"/>
              <a:t>2) конкуренция</a:t>
            </a:r>
          </a:p>
          <a:p>
            <a:pPr marL="82296" indent="0">
              <a:buNone/>
            </a:pPr>
            <a:r>
              <a:rPr lang="ru-RU" sz="2400" dirty="0"/>
              <a:t>3) инфляция</a:t>
            </a:r>
          </a:p>
          <a:p>
            <a:pPr marL="82296" indent="0">
              <a:buNone/>
            </a:pPr>
            <a:r>
              <a:rPr lang="ru-RU" sz="2400" dirty="0"/>
              <a:t>4) специализация</a:t>
            </a:r>
          </a:p>
          <a:p>
            <a:pPr marL="82296" indent="0">
              <a:buNone/>
            </a:pPr>
            <a:endParaRPr lang="ru-RU" sz="2400" b="1" dirty="0" smtClean="0"/>
          </a:p>
          <a:p>
            <a:pPr marL="82296" indent="0">
              <a:buNone/>
            </a:pPr>
            <a:r>
              <a:rPr lang="ru-RU" sz="2400" b="1" dirty="0" smtClean="0"/>
              <a:t>Пояснение. </a:t>
            </a:r>
            <a:r>
              <a:rPr lang="ru-RU" sz="2400" dirty="0" smtClean="0"/>
              <a:t>Специализация </a:t>
            </a:r>
            <a:r>
              <a:rPr lang="ru-RU" sz="2400" dirty="0"/>
              <a:t>производства, форма общественного разделения труда, выражающаяся в делении старых и формировании новых отраслей производства, а также в разделении труда внутри отраслей.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20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1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630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000" dirty="0"/>
              <a:t>Предприятие «Лиса и Ежик» выпустило в обращение ценные бумаги и ежегодно выплачивает по ним дивиденды. Размер дивидендов зависит от успешности работы предприятия. Что из приведённого ниже относится к данному предприятию?</a:t>
            </a:r>
          </a:p>
          <a:p>
            <a:pPr marL="82296" indent="0">
              <a:buNone/>
            </a:pPr>
            <a:r>
              <a:rPr lang="ru-RU" sz="2000" dirty="0"/>
              <a:t> </a:t>
            </a:r>
          </a:p>
          <a:p>
            <a:pPr marL="82296" indent="0">
              <a:buNone/>
            </a:pPr>
            <a:r>
              <a:rPr lang="ru-RU" sz="2000" dirty="0"/>
              <a:t>1) Предприятие освобождено от уплаты налогов.</a:t>
            </a:r>
          </a:p>
          <a:p>
            <a:pPr marL="82296" indent="0">
              <a:buNone/>
            </a:pPr>
            <a:r>
              <a:rPr lang="ru-RU" sz="2000" dirty="0"/>
              <a:t>2) Все работники участвуют в управлении предприятием.</a:t>
            </a:r>
          </a:p>
          <a:p>
            <a:pPr marL="82296" indent="0">
              <a:buNone/>
            </a:pPr>
            <a:r>
              <a:rPr lang="ru-RU" sz="2000" dirty="0"/>
              <a:t>3) Предприятие находится в акционерной собственности.</a:t>
            </a:r>
          </a:p>
          <a:p>
            <a:pPr marL="82296" indent="0">
              <a:buNone/>
            </a:pPr>
            <a:r>
              <a:rPr lang="ru-RU" sz="2000" dirty="0"/>
              <a:t>4) Собственником предприятия выступает государство.</a:t>
            </a:r>
          </a:p>
          <a:p>
            <a:pPr marL="82296" indent="0">
              <a:buNone/>
            </a:pPr>
            <a:endParaRPr lang="ru-RU" sz="2000" b="1" dirty="0" smtClean="0"/>
          </a:p>
          <a:p>
            <a:pPr marL="82296" indent="0">
              <a:buNone/>
            </a:pPr>
            <a:r>
              <a:rPr lang="ru-RU" sz="2000" b="1" dirty="0" smtClean="0"/>
              <a:t>Пояснение. </a:t>
            </a:r>
            <a:r>
              <a:rPr lang="ru-RU" sz="2000" dirty="0" smtClean="0"/>
              <a:t>Ценные </a:t>
            </a:r>
            <a:r>
              <a:rPr lang="ru-RU" sz="2000" dirty="0"/>
              <a:t>бумаги предприятия, по которым собственник получает дивиденды называются акции, соответственно, предприятие является акционерным обществом.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17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6400" dirty="0"/>
          </a:p>
          <a:p>
            <a:pPr marL="82296" indent="0">
              <a:buNone/>
            </a:pP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 smtClean="0"/>
              <a:t>3</a:t>
            </a:r>
            <a:r>
              <a:rPr lang="ru-RU" sz="2800" dirty="0" smtClean="0"/>
              <a:t>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55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ru-RU" sz="2400" dirty="0"/>
              <a:t>Новогодние праздники многие граждане стремятся встретить за городом, в домах отдыха, пансионатах. Ещё осенью многие из них заказывают путёвки. Какое экономическое явление проявляется в данном факте?</a:t>
            </a:r>
          </a:p>
          <a:p>
            <a:pPr marL="82296" indent="0">
              <a:buNone/>
            </a:pPr>
            <a:r>
              <a:rPr lang="ru-RU" sz="2400" dirty="0"/>
              <a:t> </a:t>
            </a:r>
            <a:r>
              <a:rPr lang="ru-RU" sz="2400" dirty="0" smtClean="0"/>
              <a:t>1</a:t>
            </a:r>
            <a:r>
              <a:rPr lang="ru-RU" sz="2400" dirty="0"/>
              <a:t>) спрос</a:t>
            </a:r>
          </a:p>
          <a:p>
            <a:pPr marL="82296" indent="0">
              <a:buNone/>
            </a:pPr>
            <a:r>
              <a:rPr lang="ru-RU" sz="2400" dirty="0"/>
              <a:t>2) инфляция</a:t>
            </a:r>
          </a:p>
          <a:p>
            <a:pPr marL="82296" indent="0">
              <a:buNone/>
            </a:pPr>
            <a:r>
              <a:rPr lang="ru-RU" sz="2400" dirty="0"/>
              <a:t>3) прибыль</a:t>
            </a:r>
          </a:p>
          <a:p>
            <a:pPr marL="82296" indent="0">
              <a:buNone/>
            </a:pPr>
            <a:r>
              <a:rPr lang="ru-RU" sz="2400" dirty="0"/>
              <a:t>4) </a:t>
            </a:r>
            <a:r>
              <a:rPr lang="ru-RU" sz="2400" dirty="0" smtClean="0"/>
              <a:t>Предложение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r>
              <a:rPr lang="ru-RU" sz="2400" b="1" dirty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Спрос— </a:t>
            </a:r>
            <a:r>
              <a:rPr lang="ru-RU" sz="2400" dirty="0"/>
              <a:t>представленная на рынке потребность в товарах и услугах, ограниченная действующими ценами и платежеспособностью потребителей.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52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3600" dirty="0"/>
              <a:t> </a:t>
            </a: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 smtClean="0"/>
              <a:t>1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577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82296" indent="0">
              <a:buNone/>
            </a:pPr>
            <a:r>
              <a:rPr lang="ru-RU" sz="6400" dirty="0" smtClean="0"/>
              <a:t>В стране </a:t>
            </a:r>
            <a:r>
              <a:rPr lang="ru-RU" sz="6400" dirty="0"/>
              <a:t>Z предприятия самостоятельно решают, что и сколько производить, ориентируясь на поведение и пристрастия потребителей. К какому типу хозяйственных систем можно отнести экономику страны Z?</a:t>
            </a:r>
          </a:p>
          <a:p>
            <a:pPr marL="82296" indent="0">
              <a:buNone/>
            </a:pPr>
            <a:r>
              <a:rPr lang="ru-RU" sz="6400" dirty="0"/>
              <a:t> </a:t>
            </a:r>
          </a:p>
          <a:p>
            <a:pPr marL="82296" indent="0">
              <a:buNone/>
            </a:pPr>
            <a:r>
              <a:rPr lang="ru-RU" sz="6400" dirty="0"/>
              <a:t>1) командному</a:t>
            </a:r>
          </a:p>
          <a:p>
            <a:pPr marL="82296" indent="0">
              <a:buNone/>
            </a:pPr>
            <a:r>
              <a:rPr lang="ru-RU" sz="6400" dirty="0"/>
              <a:t>2) рыночному</a:t>
            </a:r>
          </a:p>
          <a:p>
            <a:pPr marL="82296" indent="0">
              <a:buNone/>
            </a:pPr>
            <a:r>
              <a:rPr lang="ru-RU" sz="6400" dirty="0"/>
              <a:t>3) плановому</a:t>
            </a:r>
          </a:p>
          <a:p>
            <a:pPr marL="82296" indent="0">
              <a:buNone/>
            </a:pPr>
            <a:r>
              <a:rPr lang="ru-RU" sz="6400" dirty="0"/>
              <a:t>4) </a:t>
            </a:r>
            <a:r>
              <a:rPr lang="ru-RU" sz="6400" dirty="0" smtClean="0"/>
              <a:t>аграрному</a:t>
            </a:r>
          </a:p>
          <a:p>
            <a:pPr marL="82296" indent="0">
              <a:buNone/>
            </a:pPr>
            <a:endParaRPr lang="ru-RU" sz="6400" dirty="0"/>
          </a:p>
          <a:p>
            <a:pPr marL="82296" indent="0">
              <a:buNone/>
            </a:pPr>
            <a:r>
              <a:rPr lang="ru-RU" sz="6400" b="1" dirty="0"/>
              <a:t>Пояснение</a:t>
            </a:r>
            <a:r>
              <a:rPr lang="ru-RU" sz="6400" b="1" dirty="0" smtClean="0"/>
              <a:t>. </a:t>
            </a:r>
            <a:r>
              <a:rPr lang="ru-RU" sz="6400" dirty="0" smtClean="0"/>
              <a:t>Рынок </a:t>
            </a:r>
            <a:r>
              <a:rPr lang="ru-RU" sz="6400" dirty="0"/>
              <a:t>— сложная экономическая система общественных взаимоотношений в сфере экономического воспроизводства. Он обусловлен несколькими принципами, которые обуславливают его сущность и отличают от других экономических систем. Эти принципы основываются на свободе человека, его предпринимательских талантах и на справедливом отношении к ним государства. Действительно, данных принципов немного — их можно посчитать по пальцам одной руки, однако их важность для самого понятия рыночной экономики трудно переоценить. Причем эти основы, а именно: свобода индивида и честное соревнование — очень тесно связаны с понятием правового государства.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7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 smtClean="0"/>
              <a:t>2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52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/>
              <a:t>Принадлежащие разным владельцам спортивные клубы города объявили о предпраздничном снижении цен на абонементы и различных подарочных акциях. Какое экономическое явление отразилось в данном факте?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рыночное равновесие</a:t>
            </a:r>
          </a:p>
          <a:p>
            <a:pPr marL="82296" indent="0">
              <a:buNone/>
            </a:pPr>
            <a:r>
              <a:rPr lang="ru-RU" dirty="0"/>
              <a:t>2) специализация</a:t>
            </a:r>
          </a:p>
          <a:p>
            <a:pPr marL="82296" indent="0">
              <a:buNone/>
            </a:pPr>
            <a:r>
              <a:rPr lang="ru-RU" dirty="0"/>
              <a:t>3) спрос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конкуренция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Конкуренция </a:t>
            </a:r>
            <a:r>
              <a:rPr lang="ru-RU" dirty="0"/>
              <a:t>— соперничество между участниками рыночного хозяйства за лучшие условия производства, купли-продажи товаров. Таким образом, данная акция привлечение клиентов, относится к конкуренции.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40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Давайте вспомним сферы общественной жизни</a:t>
            </a:r>
            <a:endParaRPr lang="ru-RU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Admin\Desktop\iGXCG3PK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447800"/>
            <a:ext cx="6400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7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8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78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dirty="0"/>
              <a:t>В стране Z существует товарное производство и денежное обращение. Большинство занятых трудятся на промышленных предприятиях и в сфере обслуживания. Какая дополнительная информация позволит сделать вывод о том, что экономика страны Z имеет рыночный характер?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Между предприятиями отсутствуют договорные отношения.</a:t>
            </a:r>
          </a:p>
          <a:p>
            <a:pPr marL="82296" indent="0">
              <a:buNone/>
            </a:pPr>
            <a:r>
              <a:rPr lang="ru-RU" dirty="0"/>
              <a:t>2) В стране гарантировано равенство различных форм собственности.</a:t>
            </a:r>
          </a:p>
          <a:p>
            <a:pPr marL="82296" indent="0">
              <a:buNone/>
            </a:pPr>
            <a:r>
              <a:rPr lang="ru-RU" dirty="0"/>
              <a:t>3) Несовершеннолетним работникам предоставляются льготы.</a:t>
            </a:r>
          </a:p>
          <a:p>
            <a:pPr marL="82296" indent="0">
              <a:buNone/>
            </a:pPr>
            <a:r>
              <a:rPr lang="ru-RU" dirty="0"/>
              <a:t>4) Промышленное производство сосредоточено на крупных предприятиях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Рыночная </a:t>
            </a:r>
            <a:r>
              <a:rPr lang="ru-RU" dirty="0"/>
              <a:t>экономика — экономика, основанная на принципах свободного предпринимательства, многообразия форм собственности на средства производства, рыночного ценообразования, договорных отношений между хозяйствующими субъектами.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78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97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Какое экономическое явление отражается в следующем описании А. Смита: «Портной не шьёт себе сапоги, а покупает их у сапожника. Сапожник не шьёт для себя одежду, а покупает у портного»?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специализация</a:t>
            </a:r>
          </a:p>
          <a:p>
            <a:pPr marL="82296" indent="0">
              <a:buNone/>
            </a:pPr>
            <a:r>
              <a:rPr lang="ru-RU" dirty="0"/>
              <a:t>2) инфляция</a:t>
            </a:r>
          </a:p>
          <a:p>
            <a:pPr marL="82296" indent="0">
              <a:buNone/>
            </a:pPr>
            <a:r>
              <a:rPr lang="ru-RU" dirty="0"/>
              <a:t>3) социализация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безработица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Специализация </a:t>
            </a:r>
            <a:r>
              <a:rPr lang="ru-RU" dirty="0"/>
              <a:t>(от лат. </a:t>
            </a:r>
            <a:r>
              <a:rPr lang="ru-RU" dirty="0" err="1"/>
              <a:t>specialis</a:t>
            </a:r>
            <a:r>
              <a:rPr lang="ru-RU" dirty="0"/>
              <a:t> — особый, своеобразный) в образовательной системе — это углублённое изучение относительно узкого поля деятельности, в рамках специальности, обеспечивающее необходимый уровень квалификации специалиста.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43608" y="1447800"/>
            <a:ext cx="8100392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1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48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sz="2400" dirty="0"/>
              <a:t>Цена пакета сока — 45 рублей. Какая функция денег проявилась в данном примере?</a:t>
            </a:r>
          </a:p>
          <a:p>
            <a:pPr marL="82296" indent="0">
              <a:buNone/>
            </a:pPr>
            <a:r>
              <a:rPr lang="ru-RU" sz="2400" dirty="0"/>
              <a:t> </a:t>
            </a:r>
          </a:p>
          <a:p>
            <a:pPr marL="82296" indent="0">
              <a:buNone/>
            </a:pPr>
            <a:r>
              <a:rPr lang="ru-RU" sz="2400" dirty="0"/>
              <a:t>1) средство обращения</a:t>
            </a:r>
          </a:p>
          <a:p>
            <a:pPr marL="82296" indent="0">
              <a:buNone/>
            </a:pPr>
            <a:r>
              <a:rPr lang="ru-RU" sz="2400" dirty="0"/>
              <a:t>2) мера стоимости</a:t>
            </a:r>
          </a:p>
          <a:p>
            <a:pPr marL="82296" indent="0">
              <a:buNone/>
            </a:pPr>
            <a:r>
              <a:rPr lang="ru-RU" sz="2400" dirty="0"/>
              <a:t>3) средство накопления</a:t>
            </a:r>
          </a:p>
          <a:p>
            <a:pPr marL="82296" indent="0">
              <a:buNone/>
            </a:pPr>
            <a:r>
              <a:rPr lang="ru-RU" sz="2400" dirty="0"/>
              <a:t>4) мировые </a:t>
            </a:r>
            <a:r>
              <a:rPr lang="ru-RU" sz="2400" dirty="0" smtClean="0"/>
              <a:t>деньги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r>
              <a:rPr lang="ru-RU" sz="2400" b="1" dirty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Деньги </a:t>
            </a:r>
            <a:r>
              <a:rPr lang="ru-RU" sz="2400" dirty="0"/>
              <a:t>проявляют себя через свои функции. Обычно выделяют такие функции денег как:</a:t>
            </a:r>
          </a:p>
          <a:p>
            <a:pPr marL="82296" indent="0">
              <a:buNone/>
            </a:pPr>
            <a:r>
              <a:rPr lang="ru-RU" sz="2400" dirty="0"/>
              <a:t>Мера стоимости. Разнородные товары приравниваются и обмениваются между собой на основании цены (коэффициента обмена, стоимости этих товаров, выраженных в количестве денег). Денежная единица является эталоном для товаров.</a:t>
            </a:r>
          </a:p>
          <a:p>
            <a:pPr marL="82296" indent="0">
              <a:buNone/>
            </a:pPr>
            <a:r>
              <a:rPr lang="ru-RU" sz="2400" dirty="0"/>
              <a:t>Средство обращения. Деньги используются в качестве посредника в обращении товаров.</a:t>
            </a:r>
          </a:p>
          <a:p>
            <a:pPr marL="82296" indent="0">
              <a:buNone/>
            </a:pPr>
            <a:r>
              <a:rPr lang="ru-RU" sz="2400" dirty="0"/>
              <a:t>Средство платежа. Деньги используются при регистрации долгов и их уплаты.</a:t>
            </a:r>
          </a:p>
          <a:p>
            <a:pPr marL="82296" indent="0">
              <a:buNone/>
            </a:pPr>
            <a:r>
              <a:rPr lang="ru-RU" sz="2400" dirty="0"/>
              <a:t>Средство накопления. Деньги, накопленные, но не использованные, позволяют переносить покупательную способность из настоящего в будущее.</a:t>
            </a:r>
          </a:p>
          <a:p>
            <a:pPr marL="82296" indent="0">
              <a:buNone/>
            </a:pPr>
            <a:r>
              <a:rPr lang="ru-RU" sz="2400" dirty="0"/>
              <a:t>Мировые деньги. Внешнеторговые связи, международные займы, оказание услуг внешнему партнёру вызвали появление мировых денег.</a:t>
            </a:r>
          </a:p>
          <a:p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8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18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9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/>
              <a:t>В Германии 20-х годов XX века посетители кафе нередко вынуждены были платить за обед вдвое больше той цены, что указывалась в меню. Этот факт служит непосредственным проявлением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</a:t>
            </a:r>
            <a:r>
              <a:rPr lang="ru-RU" dirty="0" smtClean="0"/>
              <a:t>нестабильность </a:t>
            </a:r>
            <a:r>
              <a:rPr lang="ru-RU" dirty="0"/>
              <a:t>сферы обслуживания</a:t>
            </a:r>
          </a:p>
          <a:p>
            <a:pPr marL="82296" indent="0">
              <a:buNone/>
            </a:pPr>
            <a:r>
              <a:rPr lang="ru-RU" dirty="0" smtClean="0"/>
              <a:t>2) </a:t>
            </a:r>
            <a:r>
              <a:rPr lang="ru-RU" dirty="0"/>
              <a:t>роста спроса</a:t>
            </a:r>
          </a:p>
          <a:p>
            <a:pPr marL="82296" indent="0">
              <a:buNone/>
            </a:pPr>
            <a:r>
              <a:rPr lang="ru-RU" dirty="0"/>
              <a:t>3) бюджетного кризиса</a:t>
            </a:r>
          </a:p>
          <a:p>
            <a:pPr marL="82296" indent="0">
              <a:buNone/>
            </a:pPr>
            <a:r>
              <a:rPr lang="ru-RU" dirty="0"/>
              <a:t>4) денежной </a:t>
            </a:r>
            <a:r>
              <a:rPr lang="ru-RU" dirty="0" smtClean="0"/>
              <a:t>инфляции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Инфляция </a:t>
            </a:r>
            <a:r>
              <a:rPr lang="ru-RU" dirty="0"/>
              <a:t>(лат. </a:t>
            </a:r>
            <a:r>
              <a:rPr lang="ru-RU" dirty="0" err="1"/>
              <a:t>Inflatio</a:t>
            </a:r>
            <a:r>
              <a:rPr lang="ru-RU" dirty="0"/>
              <a:t> — вздутие) — повышение общего уровня цен на товары и услуги. При инфляции на одну и ту же сумму денег по прошествии некоторого времени можно будет купить меньше товаров и услуг, чем прежде. В этом случае говорят, что за прошедшее время покупательная способность денег снизилась, деньги обесценились — утратили часть своей реальной стоимости.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2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1412776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4</a:t>
            </a:r>
            <a:endParaRPr lang="ru-RU" sz="3600" b="1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13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800" dirty="0"/>
              <a:t>Согласно закону одной фирме запрещено приобретать активы другой фирмы, если в результате ослабнет конкуренция. Этот закон непосредственно направлен против</a:t>
            </a:r>
          </a:p>
          <a:p>
            <a:pPr marL="82296" indent="0">
              <a:buNone/>
            </a:pPr>
            <a:r>
              <a:rPr lang="ru-RU" sz="1800" dirty="0"/>
              <a:t> </a:t>
            </a:r>
          </a:p>
          <a:p>
            <a:pPr marL="82296" indent="0">
              <a:buNone/>
            </a:pPr>
            <a:r>
              <a:rPr lang="ru-RU" sz="1800" dirty="0"/>
              <a:t>1) </a:t>
            </a:r>
            <a:r>
              <a:rPr lang="ru-RU" sz="1800" dirty="0" smtClean="0"/>
              <a:t>мелких </a:t>
            </a:r>
            <a:r>
              <a:rPr lang="ru-RU" sz="1800" dirty="0"/>
              <a:t>предприятий</a:t>
            </a:r>
          </a:p>
          <a:p>
            <a:pPr marL="82296" indent="0">
              <a:buNone/>
            </a:pPr>
            <a:r>
              <a:rPr lang="ru-RU" sz="1800" dirty="0"/>
              <a:t>2) предприятий-монополистов</a:t>
            </a:r>
          </a:p>
          <a:p>
            <a:pPr marL="82296" indent="0">
              <a:buNone/>
            </a:pPr>
            <a:r>
              <a:rPr lang="ru-RU" sz="1800" dirty="0"/>
              <a:t>3) акционерных предприятий</a:t>
            </a:r>
          </a:p>
          <a:p>
            <a:pPr marL="82296" indent="0">
              <a:buNone/>
            </a:pPr>
            <a:r>
              <a:rPr lang="ru-RU" sz="1800" dirty="0"/>
              <a:t>4) частных </a:t>
            </a:r>
            <a:r>
              <a:rPr lang="ru-RU" sz="1800" dirty="0" smtClean="0"/>
              <a:t>предприятий</a:t>
            </a:r>
          </a:p>
          <a:p>
            <a:pPr marL="82296" indent="0">
              <a:buNone/>
            </a:pPr>
            <a:endParaRPr lang="ru-RU" sz="1800" dirty="0"/>
          </a:p>
          <a:p>
            <a:pPr marL="82296" indent="0">
              <a:buNone/>
            </a:pPr>
            <a:r>
              <a:rPr lang="ru-RU" sz="1800" b="1" dirty="0"/>
              <a:t>Пояснение</a:t>
            </a:r>
            <a:r>
              <a:rPr lang="ru-RU" sz="1800" b="1" dirty="0" smtClean="0"/>
              <a:t>. </a:t>
            </a:r>
            <a:r>
              <a:rPr lang="ru-RU" sz="1800" dirty="0" smtClean="0"/>
              <a:t>Монополия </a:t>
            </a:r>
            <a:r>
              <a:rPr lang="ru-RU" sz="1800" dirty="0"/>
              <a:t>(в экономике</a:t>
            </a:r>
            <a:r>
              <a:rPr lang="ru-RU" sz="1800" dirty="0" smtClean="0"/>
              <a:t>)— </a:t>
            </a:r>
            <a:r>
              <a:rPr lang="ru-RU" sz="1800" dirty="0"/>
              <a:t>ситуация на рынке, когда фирма, называемая «монополистом», полностью контролирует предложение определенного блага (товара или услуги) и для покупателя не существует более или менее близкого взаимозаменяемого товара, что ведет, как правило, к ухудшению качества товаров и увеличению цен.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11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2296" indent="0" algn="ctr" fontAlgn="base"/>
            <a:r>
              <a:rPr lang="ru-RU" sz="2400" b="1" dirty="0">
                <a:solidFill>
                  <a:srgbClr val="00B050"/>
                </a:solidFill>
              </a:rPr>
              <a:t>Экономическая сфера общества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fontAlgn="base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Экономика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ru-RU" sz="2400" dirty="0" smtClean="0"/>
              <a:t>хозяйственная </a:t>
            </a:r>
            <a:r>
              <a:rPr lang="ru-RU" sz="2400" dirty="0"/>
              <a:t>деятельность общества, а также совокупность отношений, складывающихся в системе производства, распределения, обмена и потребления</a:t>
            </a:r>
            <a:r>
              <a:rPr lang="ru-RU" sz="2400" dirty="0" smtClean="0"/>
              <a:t>.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rgbClr val="FF0000"/>
                </a:solidFill>
              </a:rPr>
              <a:t>Социальная реальность </a:t>
            </a:r>
            <a:r>
              <a:rPr lang="ru-RU" sz="2400" dirty="0"/>
              <a:t>— итог взаимодействия между индивидами, включающий в себя общепринятые принципы, законы и социальные представления</a:t>
            </a:r>
          </a:p>
          <a:p>
            <a:pPr marL="82296" indent="0" fontAlgn="base">
              <a:buNone/>
            </a:pPr>
            <a:endParaRPr lang="ru-RU" sz="2400" dirty="0"/>
          </a:p>
          <a:p>
            <a:pPr marL="82296" indent="0" fontAlgn="base">
              <a:buNone/>
            </a:pP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82296" indent="0" algn="ctr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*Восьмое </a:t>
            </a:r>
            <a:r>
              <a:rPr lang="ru-RU" sz="2400" dirty="0">
                <a:solidFill>
                  <a:srgbClr val="FF0000"/>
                </a:solidFill>
              </a:rPr>
              <a:t>задание экзамена </a:t>
            </a:r>
            <a:r>
              <a:rPr lang="ru-RU" sz="2400" dirty="0" smtClean="0">
                <a:solidFill>
                  <a:srgbClr val="FF0000"/>
                </a:solidFill>
              </a:rPr>
              <a:t>составлено </a:t>
            </a:r>
            <a:r>
              <a:rPr lang="ru-RU" sz="2400" dirty="0">
                <a:solidFill>
                  <a:srgbClr val="FF0000"/>
                </a:solidFill>
              </a:rPr>
              <a:t>в виде теста с выбором одного верного варианта из четырех предложенных. Максимальный балл за него – 1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339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6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В 1995 г. завод Ростсельмаш получил от государства субсидию в размере </a:t>
            </a:r>
            <a:r>
              <a:rPr lang="ru-RU" dirty="0" smtClean="0"/>
              <a:t>100 миллионов </a:t>
            </a:r>
            <a:r>
              <a:rPr lang="ru-RU" dirty="0"/>
              <a:t>рублей. В какую часть бюджета государства вошли эти средства?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расходную</a:t>
            </a:r>
          </a:p>
          <a:p>
            <a:pPr marL="82296" indent="0">
              <a:buNone/>
            </a:pPr>
            <a:r>
              <a:rPr lang="ru-RU" dirty="0"/>
              <a:t>2) балансовую</a:t>
            </a:r>
          </a:p>
          <a:p>
            <a:pPr marL="82296" indent="0">
              <a:buNone/>
            </a:pPr>
            <a:r>
              <a:rPr lang="ru-RU" dirty="0"/>
              <a:t>3) прибыльную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доходную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Госбюджет </a:t>
            </a:r>
            <a:r>
              <a:rPr lang="ru-RU" dirty="0"/>
              <a:t>— роспись доход и расходов. Доходы: налоги, неналоговые поступления, заимствования. Расходы: затраты на социальную сферу, затраты на хозяйственные нужды, административно-управленческие расходы, оборона и внешняя политика, платы по государственному долгу.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94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94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25658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800" dirty="0"/>
              <a:t>В конце 1991 г. доходы федерального бюджета нашей страны составили 145,6 млрд рублей, а расходы — 228,8 млрд рублей. Эти данные непосредственно отражают</a:t>
            </a:r>
          </a:p>
          <a:p>
            <a:endParaRPr lang="ru-RU" sz="1800" dirty="0"/>
          </a:p>
          <a:p>
            <a:pPr marL="82296" indent="0">
              <a:buNone/>
            </a:pPr>
            <a:r>
              <a:rPr lang="ru-RU" sz="1800" dirty="0"/>
              <a:t>1) спад производства</a:t>
            </a:r>
          </a:p>
          <a:p>
            <a:pPr marL="82296" indent="0">
              <a:buNone/>
            </a:pPr>
            <a:r>
              <a:rPr lang="ru-RU" sz="1800" dirty="0" smtClean="0"/>
              <a:t>2) </a:t>
            </a:r>
            <a:r>
              <a:rPr lang="ru-RU" sz="1800" dirty="0"/>
              <a:t>бюджетный профицит</a:t>
            </a:r>
          </a:p>
          <a:p>
            <a:pPr marL="82296" indent="0">
              <a:buNone/>
            </a:pPr>
            <a:r>
              <a:rPr lang="ru-RU" sz="1800" dirty="0"/>
              <a:t>3) рост инфляции</a:t>
            </a:r>
          </a:p>
          <a:p>
            <a:pPr marL="82296" indent="0">
              <a:buNone/>
            </a:pPr>
            <a:r>
              <a:rPr lang="ru-RU" sz="1800" dirty="0"/>
              <a:t>4) бюджетный дефицит</a:t>
            </a:r>
          </a:p>
          <a:p>
            <a:pPr marL="82296" indent="0">
              <a:buNone/>
            </a:pPr>
            <a:r>
              <a:rPr lang="ru-RU" sz="1800" b="1" dirty="0"/>
              <a:t>Пояснение</a:t>
            </a:r>
            <a:r>
              <a:rPr lang="ru-RU" sz="1800" b="1" dirty="0" smtClean="0"/>
              <a:t>. </a:t>
            </a:r>
            <a:r>
              <a:rPr lang="ru-RU" sz="1800" dirty="0" smtClean="0"/>
              <a:t>Госбюджет </a:t>
            </a:r>
            <a:r>
              <a:rPr lang="ru-RU" sz="1800" dirty="0"/>
              <a:t>— роспись доход и расходов. Доходы: налоги, неналоговые поступления, заимствования. Расходы: затраты на социальную сферу, затраты на хозяйственные нужды, административно-управленческие расходы, оборона и внешняя политика, платы по государственному долгу.</a:t>
            </a:r>
          </a:p>
          <a:p>
            <a:pPr marL="82296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45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200" b="1" dirty="0" smtClean="0"/>
              <a:t>4</a:t>
            </a:r>
            <a:endParaRPr lang="ru-RU" sz="4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55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40000" lnSpcReduction="20000"/>
          </a:bodyPr>
          <a:lstStyle/>
          <a:p>
            <a:pPr marL="82296" indent="0">
              <a:buNone/>
            </a:pPr>
            <a:r>
              <a:rPr lang="ru-RU" sz="4000" dirty="0"/>
              <a:t>В государстве Н. производственные ресурсы распределяются через плановые задания, установлен твердый валютный курс. Эти черты характерны для экономики</a:t>
            </a:r>
          </a:p>
          <a:p>
            <a:pPr marL="82296" indent="0">
              <a:buNone/>
            </a:pPr>
            <a:r>
              <a:rPr lang="ru-RU" sz="4000" dirty="0"/>
              <a:t> </a:t>
            </a:r>
          </a:p>
          <a:p>
            <a:pPr marL="82296" indent="0">
              <a:buNone/>
            </a:pPr>
            <a:r>
              <a:rPr lang="ru-RU" sz="4000" dirty="0"/>
              <a:t>1) </a:t>
            </a:r>
            <a:r>
              <a:rPr lang="ru-RU" sz="4000" dirty="0" smtClean="0"/>
              <a:t>аграрной</a:t>
            </a:r>
            <a:endParaRPr lang="ru-RU" sz="4000" dirty="0"/>
          </a:p>
          <a:p>
            <a:pPr marL="82296" indent="0">
              <a:buNone/>
            </a:pPr>
            <a:r>
              <a:rPr lang="ru-RU" sz="4000" dirty="0"/>
              <a:t>2) рыночной</a:t>
            </a:r>
          </a:p>
          <a:p>
            <a:pPr marL="82296" indent="0">
              <a:buNone/>
            </a:pPr>
            <a:r>
              <a:rPr lang="ru-RU" sz="4000" dirty="0"/>
              <a:t>3) командной</a:t>
            </a:r>
          </a:p>
          <a:p>
            <a:pPr marL="82296" indent="0">
              <a:buNone/>
            </a:pPr>
            <a:r>
              <a:rPr lang="ru-RU" sz="4000" dirty="0"/>
              <a:t>4) </a:t>
            </a:r>
            <a:r>
              <a:rPr lang="ru-RU" sz="4000" dirty="0" smtClean="0"/>
              <a:t>смешанной</a:t>
            </a:r>
          </a:p>
          <a:p>
            <a:pPr marL="82296" indent="0">
              <a:buNone/>
            </a:pPr>
            <a:endParaRPr lang="ru-RU" sz="4000" dirty="0"/>
          </a:p>
          <a:p>
            <a:pPr marL="82296" indent="0">
              <a:buNone/>
            </a:pPr>
            <a:r>
              <a:rPr lang="ru-RU" sz="4000" b="1" dirty="0"/>
              <a:t>Пояснение</a:t>
            </a:r>
            <a:r>
              <a:rPr lang="ru-RU" sz="4000" b="1" dirty="0" smtClean="0"/>
              <a:t>. </a:t>
            </a:r>
            <a:r>
              <a:rPr lang="ru-RU" sz="4000" dirty="0" smtClean="0"/>
              <a:t>Рыночная </a:t>
            </a:r>
            <a:r>
              <a:rPr lang="ru-RU" sz="4000" dirty="0"/>
              <a:t>экономика основана на принципах: предпринимательства; многообразия форм собственности на средства производства; рыночное ценообразования; договорных отношений между хозяйствующими субъектами (людьми, предприятиями и т. д.); ограниченного вмешательства государства в хозяйственную деятельность; присвоения прибавочной стоимости.</a:t>
            </a:r>
          </a:p>
          <a:p>
            <a:pPr marL="82296" indent="0">
              <a:buNone/>
            </a:pPr>
            <a:r>
              <a:rPr lang="ru-RU" sz="4000" dirty="0"/>
              <a:t>Командная экономика — это система, основанная на государственной собственности и централизованных методах управления. Командная экономика стоит на трех «китах»: централизованное планирование производства, централизованное снабжение ресурсами и централизованное ценообразование.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22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900" b="1" dirty="0" smtClean="0"/>
              <a:t>3</a:t>
            </a:r>
            <a:endParaRPr lang="ru-RU" sz="59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2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sz="2400" dirty="0"/>
              <a:t>В стране М. все стиральные порошки производятся на </a:t>
            </a:r>
            <a:r>
              <a:rPr lang="ru-RU" sz="2400" dirty="0" smtClean="0"/>
              <a:t>четырех </a:t>
            </a:r>
            <a:r>
              <a:rPr lang="ru-RU" sz="2400" dirty="0"/>
              <a:t>предприятиях-гигантах. Крупные предприятия поглощают мелкие и в других сферах производства. В этом проявляется процесс</a:t>
            </a:r>
          </a:p>
          <a:p>
            <a:pPr marL="82296" indent="0">
              <a:buNone/>
            </a:pPr>
            <a:r>
              <a:rPr lang="ru-RU" sz="2400" dirty="0"/>
              <a:t> </a:t>
            </a:r>
          </a:p>
          <a:p>
            <a:pPr marL="82296" indent="0">
              <a:buNone/>
            </a:pPr>
            <a:r>
              <a:rPr lang="ru-RU" sz="2400" dirty="0"/>
              <a:t>1) приватизации</a:t>
            </a:r>
          </a:p>
          <a:p>
            <a:pPr marL="82296" indent="0">
              <a:buNone/>
            </a:pPr>
            <a:r>
              <a:rPr lang="ru-RU" sz="2400" dirty="0"/>
              <a:t>2) национализации</a:t>
            </a:r>
          </a:p>
          <a:p>
            <a:pPr marL="82296" indent="0">
              <a:buNone/>
            </a:pPr>
            <a:r>
              <a:rPr lang="ru-RU" sz="2400" dirty="0"/>
              <a:t>3) монополизации</a:t>
            </a:r>
          </a:p>
          <a:p>
            <a:pPr marL="82296" indent="0">
              <a:buNone/>
            </a:pPr>
            <a:r>
              <a:rPr lang="ru-RU" sz="2400" dirty="0"/>
              <a:t>4) </a:t>
            </a:r>
            <a:r>
              <a:rPr lang="ru-RU" sz="2400" dirty="0" smtClean="0"/>
              <a:t>стандартизации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r>
              <a:rPr lang="ru-RU" sz="2400" b="1" dirty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Монополия </a:t>
            </a:r>
            <a:r>
              <a:rPr lang="ru-RU" sz="2400" dirty="0"/>
              <a:t>(в экономике</a:t>
            </a:r>
            <a:r>
              <a:rPr lang="ru-RU" sz="2400" dirty="0" smtClean="0"/>
              <a:t>)— </a:t>
            </a:r>
            <a:r>
              <a:rPr lang="ru-RU" sz="2400" dirty="0"/>
              <a:t>ситуация на рынке, когда фирма, называемая «монополистом», полностью контролирует предложение определенного блага (товара или услуги) и для покупателя не существует более или менее близкого взаимозаменяемого товара, что ведет как правило к ухудшению качества товаров и увеличению цен.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69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3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9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Фирма повысила цены на производимые ею телевизоры, так как в целях улучшения их качества она закупила и использовала новые технологические линии. Эта ситуация непосредственно иллюстрирует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технический прогресс</a:t>
            </a:r>
          </a:p>
          <a:p>
            <a:pPr marL="82296" indent="0">
              <a:buNone/>
            </a:pPr>
            <a:r>
              <a:rPr lang="ru-RU" dirty="0"/>
              <a:t>2) рост инфляции</a:t>
            </a:r>
          </a:p>
          <a:p>
            <a:pPr marL="82296" indent="0">
              <a:buNone/>
            </a:pPr>
            <a:r>
              <a:rPr lang="ru-RU" dirty="0"/>
              <a:t>3) падение спроса</a:t>
            </a:r>
          </a:p>
          <a:p>
            <a:pPr marL="82296" indent="0">
              <a:buNone/>
            </a:pPr>
            <a:r>
              <a:rPr lang="ru-RU" dirty="0"/>
              <a:t>4) монополизацию </a:t>
            </a:r>
            <a:r>
              <a:rPr lang="ru-RU" dirty="0" smtClean="0"/>
              <a:t>экономики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Научно-технический </a:t>
            </a:r>
            <a:r>
              <a:rPr lang="ru-RU" dirty="0"/>
              <a:t>прогресс — это взаимосвязанное поступательное развитие науки и техники, обусловленное нуждами материального производства.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9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Экономика базируется на: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-производстве</a:t>
            </a:r>
          </a:p>
          <a:p>
            <a:pPr marL="82296" indent="0" algn="just"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-бизнесе</a:t>
            </a:r>
          </a:p>
          <a:p>
            <a:pPr marL="82296" indent="0" algn="just">
              <a:buNone/>
            </a:pPr>
            <a:r>
              <a:rPr lang="ru-RU" sz="2000" b="1" dirty="0" smtClean="0">
                <a:solidFill>
                  <a:srgbClr val="0070C0"/>
                </a:solidFill>
              </a:rPr>
              <a:t>-торговле</a:t>
            </a:r>
          </a:p>
          <a:p>
            <a:pPr marL="82296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Ресурс</a:t>
            </a:r>
            <a:r>
              <a:rPr lang="ru-RU" sz="2000" dirty="0" smtClean="0"/>
              <a:t> — </a:t>
            </a:r>
            <a:r>
              <a:rPr lang="ru-RU" sz="2000" dirty="0"/>
              <a:t>источник покрытия нужд, потребностей. Понятие «ресурс» применяется также как характеристика созданной людьми </a:t>
            </a:r>
            <a:r>
              <a:rPr lang="ru-RU" sz="2000" dirty="0" smtClean="0"/>
              <a:t>продукции</a:t>
            </a:r>
          </a:p>
          <a:p>
            <a:pPr marL="82296" indent="0" algn="just">
              <a:buNone/>
            </a:pPr>
            <a:r>
              <a:rPr lang="ru-RU" sz="2000" dirty="0" smtClean="0">
                <a:solidFill>
                  <a:srgbClr val="00B050"/>
                </a:solidFill>
              </a:rPr>
              <a:t>Человек </a:t>
            </a:r>
            <a:r>
              <a:rPr lang="ru-RU" sz="2000" dirty="0">
                <a:solidFill>
                  <a:srgbClr val="00B050"/>
                </a:solidFill>
              </a:rPr>
              <a:t>является обладателем четырех экономических активов: 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денежных средств (доход) </a:t>
            </a:r>
            <a:r>
              <a:rPr lang="ru-RU" sz="2000" dirty="0"/>
              <a:t>— ресурс возобновляемый;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энергии (жизненная сила) </a:t>
            </a:r>
            <a:r>
              <a:rPr lang="ru-RU" sz="2000" dirty="0"/>
              <a:t>— ресурс частично возобновляемый;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времени</a:t>
            </a:r>
            <a:r>
              <a:rPr lang="ru-RU" sz="2000" dirty="0"/>
              <a:t> — ресурс фиксированный и принципиально </a:t>
            </a:r>
            <a:r>
              <a:rPr lang="ru-RU" sz="2000" dirty="0" smtClean="0"/>
              <a:t>                        НЕ возобновляемый</a:t>
            </a:r>
            <a:r>
              <a:rPr lang="ru-RU" sz="2000" dirty="0"/>
              <a:t>;</a:t>
            </a:r>
          </a:p>
          <a:p>
            <a:pPr marL="82296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знаний (информации) </a:t>
            </a:r>
            <a:r>
              <a:rPr lang="ru-RU" sz="2000" dirty="0"/>
              <a:t>— ресурс возобновляемый, это часть человеческого капитала, которая может и нарастать, и разрушаться</a:t>
            </a:r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840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1</a:t>
            </a:r>
            <a:endParaRPr lang="ru-RU" sz="3600" b="1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6911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Зимой гражданка </a:t>
            </a:r>
            <a:r>
              <a:rPr lang="ru-RU" dirty="0" smtClean="0"/>
              <a:t>М. увидела </a:t>
            </a:r>
            <a:r>
              <a:rPr lang="ru-RU" dirty="0"/>
              <a:t>в </a:t>
            </a:r>
            <a:r>
              <a:rPr lang="ru-RU" dirty="0" err="1"/>
              <a:t>веломагазине</a:t>
            </a:r>
            <a:r>
              <a:rPr lang="ru-RU" dirty="0"/>
              <a:t> велосипед нужной ей модели за 5 тыс. руб. Когда весной она приехала в тот же магазин, чтобы приобрести этот велосипед, его цена поднялась до 7,5 тыс. руб. Какую рыночную ситуацию иллюстрирует этот пример?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рост цены в связи с сезонным повышением спроса на товар</a:t>
            </a:r>
          </a:p>
          <a:p>
            <a:pPr marL="82296" indent="0">
              <a:buNone/>
            </a:pPr>
            <a:r>
              <a:rPr lang="ru-RU" dirty="0"/>
              <a:t>2) рост цены в связи с сокращением предложения</a:t>
            </a:r>
          </a:p>
          <a:p>
            <a:pPr marL="82296" indent="0">
              <a:buNone/>
            </a:pPr>
            <a:r>
              <a:rPr lang="ru-RU" dirty="0"/>
              <a:t>3) баланс между спросом и предложением</a:t>
            </a:r>
          </a:p>
          <a:p>
            <a:pPr marL="82296" indent="0">
              <a:buNone/>
            </a:pPr>
            <a:r>
              <a:rPr lang="ru-RU" dirty="0"/>
              <a:t>4) отставание спроса от </a:t>
            </a:r>
            <a:r>
              <a:rPr lang="ru-RU" dirty="0" smtClean="0"/>
              <a:t>предложения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Цена </a:t>
            </a:r>
            <a:r>
              <a:rPr lang="ru-RU" dirty="0"/>
              <a:t>выросла из-за сезонного повышения спроса.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28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6455742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3400" b="1" dirty="0" smtClean="0"/>
              <a:t>1</a:t>
            </a:r>
            <a:endParaRPr lang="ru-RU" sz="3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04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/>
              <a:t>Граждане государства К. уплачивают налоги, размер которых включен в стоимость товаров или услуг. Какой вид налогов они оплачивают?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косвенный</a:t>
            </a:r>
          </a:p>
          <a:p>
            <a:pPr marL="82296" indent="0">
              <a:buNone/>
            </a:pPr>
            <a:r>
              <a:rPr lang="ru-RU" dirty="0"/>
              <a:t>2) региональный</a:t>
            </a:r>
          </a:p>
          <a:p>
            <a:pPr marL="82296" indent="0">
              <a:buNone/>
            </a:pPr>
            <a:r>
              <a:rPr lang="ru-RU" dirty="0"/>
              <a:t>3) прямой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федеральный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 smtClean="0"/>
              <a:t>Пояснение. </a:t>
            </a:r>
            <a:r>
              <a:rPr lang="ru-RU" dirty="0" smtClean="0"/>
              <a:t>Косвенный </a:t>
            </a:r>
            <a:r>
              <a:rPr lang="ru-RU" dirty="0"/>
              <a:t>налог — налог на товары и услуги, устанавливаемый в виде надбавки к цене или тарифу, в отличие от прямых налогов, определяемых доходом налогоплательщика. Косвенные налоги всегда платит покупатель товара. Прямой налог — налог, который взимается государством непосредственно с доходов или имущества налогоплательщика. Прямые налоги — на кого направлены, тот и платит.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61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3800" b="1" dirty="0" smtClean="0"/>
              <a:t>1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ru-RU" dirty="0"/>
              <a:t>С апреля по октябрь население приморского региона X. занято в сфере обслуживания </a:t>
            </a:r>
            <a:r>
              <a:rPr lang="ru-RU" dirty="0" smtClean="0"/>
              <a:t>путешественников, </a:t>
            </a:r>
            <a:r>
              <a:rPr lang="ru-RU" dirty="0"/>
              <a:t>отдыхающих на морском побережье. Рабочих рук в этот период не хватает, поэтому приходится привлекать работников из соседних регионов. Однако в период с ноября по март среди местного населения наблюдается значительная безработица. К какому типу относится безработица в регионе X.?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застойной</a:t>
            </a:r>
          </a:p>
          <a:p>
            <a:pPr marL="82296" indent="0">
              <a:buNone/>
            </a:pPr>
            <a:r>
              <a:rPr lang="ru-RU" dirty="0"/>
              <a:t>2) структурной</a:t>
            </a:r>
          </a:p>
          <a:p>
            <a:pPr marL="82296" indent="0">
              <a:buNone/>
            </a:pPr>
            <a:r>
              <a:rPr lang="ru-RU" dirty="0"/>
              <a:t>3) временной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сезонной</a:t>
            </a: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Безработица </a:t>
            </a:r>
            <a:r>
              <a:rPr lang="ru-RU" dirty="0"/>
              <a:t>— наличие лиц, трудоспособного возраста, не имеющих работы, пригодных к ней и ищущих её. Виды безработицы:</a:t>
            </a:r>
          </a:p>
          <a:p>
            <a:pPr marL="82296" indent="0">
              <a:buNone/>
            </a:pPr>
            <a:r>
              <a:rPr lang="ru-RU" dirty="0"/>
              <a:t>Фрикционная — самостоятельное перемещение работника с одного места на другое.</a:t>
            </a:r>
          </a:p>
          <a:p>
            <a:pPr marL="82296" indent="0">
              <a:buNone/>
            </a:pPr>
            <a:r>
              <a:rPr lang="ru-RU" dirty="0"/>
              <a:t>Структурная — связана с переквалификацией работников и структурными изменениями в экономике.</a:t>
            </a:r>
          </a:p>
          <a:p>
            <a:pPr marL="82296" indent="0">
              <a:buNone/>
            </a:pPr>
            <a:r>
              <a:rPr lang="ru-RU" dirty="0"/>
              <a:t>Фрикционная + структурная = естественная безработица или полная занятость.</a:t>
            </a:r>
          </a:p>
          <a:p>
            <a:pPr marL="82296" indent="0">
              <a:buNone/>
            </a:pPr>
            <a:r>
              <a:rPr lang="ru-RU" dirty="0"/>
              <a:t>Циклическая — в условиях кризиса.</a:t>
            </a:r>
          </a:p>
          <a:p>
            <a:pPr marL="82296" indent="0">
              <a:buNone/>
            </a:pPr>
            <a:r>
              <a:rPr lang="ru-RU" dirty="0"/>
              <a:t>Сезонная в определенное время года работа отсутствует, пример — в зимний период в курортных зонах.</a:t>
            </a:r>
          </a:p>
          <a:p>
            <a:pPr marL="82296" indent="0">
              <a:buNone/>
            </a:pPr>
            <a:r>
              <a:rPr lang="ru-RU" dirty="0"/>
              <a:t>Скрытая — переход на сокращённый режим работы.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1484784"/>
            <a:ext cx="7931398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4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23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dirty="0"/>
              <a:t>В стране Z существует товарное производство и денежное обращение. Какая дополнительная информация позволит сделать вывод о том, что экономика страны Z имеет рыночный характер?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Государство устанавливает размер заработной платы работникам.</a:t>
            </a:r>
          </a:p>
          <a:p>
            <a:pPr marL="82296" indent="0">
              <a:buNone/>
            </a:pPr>
            <a:r>
              <a:rPr lang="ru-RU" dirty="0"/>
              <a:t>2) Министерство финансов решает вопрос о том, как использовать полученную прибыль.</a:t>
            </a:r>
          </a:p>
          <a:p>
            <a:pPr marL="82296" indent="0">
              <a:buNone/>
            </a:pPr>
            <a:r>
              <a:rPr lang="ru-RU" dirty="0"/>
              <a:t>3) Несовершеннолетним работникам предоставлены льготные условия труда.</a:t>
            </a:r>
          </a:p>
          <a:p>
            <a:pPr marL="82296" indent="0">
              <a:buNone/>
            </a:pPr>
            <a:r>
              <a:rPr lang="ru-RU" dirty="0"/>
              <a:t>4) Производитель самостоятельно определяет, что и сколько производить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К </a:t>
            </a:r>
            <a:r>
              <a:rPr lang="ru-RU" dirty="0"/>
              <a:t>рыночной экономике относится утверждение: «Производитель самостоятельно определяет, что и сколько производить». Утверждение 1 относится к административно-командной системе, а утверждения 2, 3 могут существовать как при рыночной, так и при административно-командной моделях экономики.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62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 smtClean="0"/>
              <a:t>4</a:t>
            </a:r>
            <a:endParaRPr lang="ru-RU" sz="45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03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В стране А. государство плановыми методами определяет, какие товары, услуги должны быть произведены, какими способами, кто и сколько будет их получать. Какой тип экономической системы существует в стране А?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смешанная</a:t>
            </a:r>
          </a:p>
          <a:p>
            <a:pPr marL="82296" indent="0">
              <a:buNone/>
            </a:pPr>
            <a:r>
              <a:rPr lang="ru-RU" dirty="0"/>
              <a:t>2) рыночная</a:t>
            </a:r>
          </a:p>
          <a:p>
            <a:pPr marL="82296" indent="0">
              <a:buNone/>
            </a:pPr>
            <a:r>
              <a:rPr lang="ru-RU" dirty="0"/>
              <a:t>3) централизованная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традиционная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Только </a:t>
            </a:r>
            <a:r>
              <a:rPr lang="ru-RU" dirty="0"/>
              <a:t>при централизованной, в отличие от остальных типов экономики, государство плановыми методами определяет, какие товары, услуги должны быть произведены, какими способами, кто и сколько будет их получать.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17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/>
              </a:rPr>
              <a:t>Виды </a:t>
            </a:r>
            <a:r>
              <a:rPr lang="ru-RU" sz="3600" b="1" dirty="0" smtClean="0">
                <a:solidFill>
                  <a:srgbClr val="FF0000"/>
                </a:solidFill>
                <a:effectLst/>
              </a:rPr>
              <a:t>ресурсов:</a:t>
            </a:r>
            <a:endParaRPr lang="ru-RU" sz="3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1. Природные ресурсы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2. Административный ресурс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3. Информационные ресурсы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4. Временные ресурсы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5. Экономические ресурсы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1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 smtClean="0"/>
              <a:t>3</a:t>
            </a:r>
            <a:endParaRPr lang="ru-RU" sz="4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33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</a:t>
            </a:r>
            <a:r>
              <a:rPr lang="ru-RU" sz="4400" b="1" dirty="0">
                <a:solidFill>
                  <a:srgbClr val="0070C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В каком из перечисленных примеров речь идет о сохранении своих накоплений от обесценивания?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Татьяна приобрела </a:t>
            </a:r>
            <a:r>
              <a:rPr lang="ru-RU" dirty="0" smtClean="0"/>
              <a:t>дом </a:t>
            </a:r>
            <a:r>
              <a:rPr lang="ru-RU" dirty="0"/>
              <a:t>в престижном районе</a:t>
            </a:r>
          </a:p>
          <a:p>
            <a:pPr marL="82296" indent="0">
              <a:buNone/>
            </a:pPr>
            <a:r>
              <a:rPr lang="ru-RU" dirty="0"/>
              <a:t>2) Сергей хранит сэкономленные средства дома</a:t>
            </a:r>
          </a:p>
          <a:p>
            <a:pPr marL="82296" indent="0">
              <a:buNone/>
            </a:pPr>
            <a:r>
              <a:rPr lang="ru-RU" dirty="0"/>
              <a:t>3) Иван приобрёл новый автомобиль</a:t>
            </a:r>
          </a:p>
          <a:p>
            <a:pPr marL="82296" indent="0">
              <a:buNone/>
            </a:pPr>
            <a:r>
              <a:rPr lang="ru-RU" dirty="0"/>
              <a:t>4) Марина застраховала принадлежащие ей драгоценности от </a:t>
            </a:r>
            <a:r>
              <a:rPr lang="ru-RU" dirty="0" smtClean="0"/>
              <a:t>кражи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Только </a:t>
            </a:r>
            <a:r>
              <a:rPr lang="ru-RU" dirty="0"/>
              <a:t>в первом случае наблюдается защита своих сбережений от обесценивания, недвижимость в престижном районе будет только дорожать. Иван приобрел новый автомобиль — неверно, так как сразу же после покупки, автомобиль становится уже не новым и резко теряет в цене.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17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 smtClean="0"/>
              <a:t>1</a:t>
            </a:r>
            <a:endParaRPr lang="ru-RU" sz="4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07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/>
              <a:t>В каком из перечисленных случаев идёт речь о производстве государством общественных благ?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содержание вооружённых сил</a:t>
            </a:r>
          </a:p>
          <a:p>
            <a:pPr marL="82296" indent="0">
              <a:buNone/>
            </a:pPr>
            <a:r>
              <a:rPr lang="ru-RU" dirty="0"/>
              <a:t>2) повышение выплат многодетным семьям</a:t>
            </a:r>
          </a:p>
          <a:p>
            <a:pPr marL="82296" indent="0">
              <a:buNone/>
            </a:pPr>
            <a:r>
              <a:rPr lang="ru-RU" dirty="0"/>
              <a:t>3) введение новых технических стандартов</a:t>
            </a:r>
          </a:p>
          <a:p>
            <a:pPr marL="82296" indent="0">
              <a:buNone/>
            </a:pPr>
            <a:r>
              <a:rPr lang="ru-RU" dirty="0"/>
              <a:t>4) осуществление денежной </a:t>
            </a:r>
            <a:r>
              <a:rPr lang="ru-RU" dirty="0" smtClean="0"/>
              <a:t>эмиссии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Общественные </a:t>
            </a:r>
            <a:r>
              <a:rPr lang="ru-RU" dirty="0"/>
              <a:t>блага — блага, выгода от пользования которыми неразделимо распределена по всему обществу независимо от того, хотят или нет отдельные его представители приобретать это благо. Общественные блага оплачиваются за счет общего налогообложения, а не покупаются отдельными потребителями на рынке. Примером общественного блага служит система национальной обороны, поскольку касается всех и каждого в равной степени.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 smtClean="0"/>
              <a:t>1</a:t>
            </a:r>
            <a:endParaRPr lang="ru-RU" sz="45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44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В стране Z за последний год цены выросли на 20%, а качество товаров и услуг осталось неизменным. Как называется данное экономическое явление?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экономический рост</a:t>
            </a:r>
          </a:p>
          <a:p>
            <a:pPr marL="82296" indent="0">
              <a:buNone/>
            </a:pPr>
            <a:r>
              <a:rPr lang="ru-RU" dirty="0"/>
              <a:t>2) безработица</a:t>
            </a:r>
          </a:p>
          <a:p>
            <a:pPr marL="82296" indent="0">
              <a:buNone/>
            </a:pPr>
            <a:r>
              <a:rPr lang="ru-RU" dirty="0"/>
              <a:t>3) деноминация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инфляция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Рост </a:t>
            </a:r>
            <a:r>
              <a:rPr lang="ru-RU" dirty="0"/>
              <a:t>цен при неизменном качестве — это инфляция.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9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34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68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Государство в условиях рыночной экономики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определяет соотношение спроса и предложения</a:t>
            </a:r>
          </a:p>
          <a:p>
            <a:pPr marL="82296" indent="0">
              <a:buNone/>
            </a:pPr>
            <a:r>
              <a:rPr lang="ru-RU" dirty="0"/>
              <a:t>2) организует производство общественных благ</a:t>
            </a:r>
          </a:p>
          <a:p>
            <a:pPr marL="82296" indent="0">
              <a:buNone/>
            </a:pPr>
            <a:r>
              <a:rPr lang="ru-RU" dirty="0"/>
              <a:t>3) устанавливает цены на товары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формирует объемы промышленного </a:t>
            </a:r>
            <a:r>
              <a:rPr lang="ru-RU" dirty="0"/>
              <a:t>производства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Пояснение. </a:t>
            </a:r>
            <a:r>
              <a:rPr lang="ru-RU" dirty="0" smtClean="0"/>
              <a:t>Государство </a:t>
            </a:r>
            <a:r>
              <a:rPr lang="ru-RU" dirty="0"/>
              <a:t>в условиях рыночной экономики организует производство общественных благ, так как бизнес этим заниматься не будет из-за отсутствия прибыли или низкой прибыли. Пункты 1), 3), 4) — это функции государства при административной экономике.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90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000" b="1" dirty="0" smtClean="0"/>
              <a:t>4</a:t>
            </a:r>
            <a:endParaRPr lang="ru-RU" sz="4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6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Фирма N производит спортивные велосипеды. Что из перечисленного относится к капиталу фирмы N?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выпущенные модели велосипедов</a:t>
            </a:r>
          </a:p>
          <a:p>
            <a:pPr marL="82296" indent="0">
              <a:buNone/>
            </a:pPr>
            <a:r>
              <a:rPr lang="ru-RU" dirty="0"/>
              <a:t>2) рекламные буклеты</a:t>
            </a:r>
          </a:p>
          <a:p>
            <a:pPr marL="82296" indent="0">
              <a:buNone/>
            </a:pPr>
            <a:r>
              <a:rPr lang="ru-RU" dirty="0"/>
              <a:t>3) здание завода</a:t>
            </a:r>
          </a:p>
          <a:p>
            <a:pPr marL="82296" indent="0">
              <a:buNone/>
            </a:pPr>
            <a:r>
              <a:rPr lang="ru-RU" dirty="0"/>
              <a:t>4) заработная плата </a:t>
            </a:r>
            <a:r>
              <a:rPr lang="ru-RU" dirty="0" smtClean="0"/>
              <a:t>работников</a:t>
            </a:r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К </a:t>
            </a:r>
            <a:r>
              <a:rPr lang="ru-RU" dirty="0"/>
              <a:t>капиталу относятся средства производства, в данном примере — здание завода.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29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31640" y="476672"/>
            <a:ext cx="7416824" cy="577172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Что же такое экономические ресурсы?</a:t>
            </a:r>
          </a:p>
          <a:p>
            <a:pPr marL="82296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Экономические ресурсы:</a:t>
            </a:r>
            <a:endParaRPr lang="ru-RU" dirty="0">
              <a:solidFill>
                <a:srgbClr val="0070C0"/>
              </a:solidFill>
            </a:endParaRPr>
          </a:p>
          <a:p>
            <a:pPr marL="82296" indent="0">
              <a:buNone/>
            </a:pPr>
            <a:r>
              <a:rPr lang="ru-RU" dirty="0" smtClean="0"/>
              <a:t>-Капитал</a:t>
            </a:r>
            <a:endParaRPr lang="ru-RU" dirty="0"/>
          </a:p>
          <a:p>
            <a:pPr marL="82296" indent="0">
              <a:buNone/>
            </a:pPr>
            <a:r>
              <a:rPr lang="ru-RU" dirty="0" smtClean="0"/>
              <a:t>-Организационные </a:t>
            </a:r>
            <a:r>
              <a:rPr lang="ru-RU" dirty="0"/>
              <a:t>ресурсы</a:t>
            </a:r>
          </a:p>
          <a:p>
            <a:pPr marL="82296" indent="0">
              <a:buNone/>
            </a:pPr>
            <a:r>
              <a:rPr lang="ru-RU" dirty="0" smtClean="0"/>
              <a:t>-Финансовые </a:t>
            </a:r>
            <a:r>
              <a:rPr lang="ru-RU" dirty="0"/>
              <a:t>ресурсы</a:t>
            </a:r>
          </a:p>
          <a:p>
            <a:pPr marL="82296" indent="0">
              <a:buNone/>
            </a:pPr>
            <a:r>
              <a:rPr lang="ru-RU" dirty="0" smtClean="0"/>
              <a:t>-Собственность</a:t>
            </a:r>
          </a:p>
          <a:p>
            <a:pPr marL="82296" indent="0">
              <a:buNone/>
            </a:pPr>
            <a:r>
              <a:rPr lang="ru-RU" dirty="0"/>
              <a:t>Трудовые ресурсы — человеческий капитал, человеческие </a:t>
            </a:r>
            <a:r>
              <a:rPr lang="ru-RU" dirty="0" smtClean="0"/>
              <a:t>ресурсы</a:t>
            </a: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55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 smtClean="0"/>
              <a:t>3</a:t>
            </a:r>
            <a:endParaRPr lang="ru-RU" sz="51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53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Правительство государства N ежегодно формирует бюджет и представляет его на обсуждение в парламент. Какая из перечисленных статей бюджета относится к расходным статьям?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обслуживание государственного долга</a:t>
            </a:r>
          </a:p>
          <a:p>
            <a:pPr marL="82296" indent="0">
              <a:buNone/>
            </a:pPr>
            <a:r>
              <a:rPr lang="ru-RU" dirty="0"/>
              <a:t>2) займы у международных организаций</a:t>
            </a:r>
          </a:p>
          <a:p>
            <a:pPr marL="82296" indent="0">
              <a:buNone/>
            </a:pPr>
            <a:r>
              <a:rPr lang="ru-RU" dirty="0"/>
              <a:t>3) налоговые поступления</a:t>
            </a:r>
          </a:p>
          <a:p>
            <a:pPr marL="82296" indent="0">
              <a:buNone/>
            </a:pPr>
            <a:r>
              <a:rPr lang="ru-RU" dirty="0"/>
              <a:t>4) эмиссия бумажных </a:t>
            </a:r>
            <a:r>
              <a:rPr lang="ru-RU" dirty="0" smtClean="0"/>
              <a:t>денег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Обслуживание </a:t>
            </a:r>
            <a:r>
              <a:rPr lang="ru-RU" dirty="0"/>
              <a:t>государственного долга — в этом случае выплачиваются деньги из бюджета, значит, это расходная статья. Займы у международных организаций, налоговые поступления и эмиссия бумажных денег приносят доход в бюджет.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0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 smtClean="0"/>
              <a:t>1</a:t>
            </a:r>
            <a:endParaRPr lang="ru-RU" sz="51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71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Если человек сам, соблюдая закон, изготавливает какую-либо вещь для себя, он становится её собственником. Это — пример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основания приобретения права собственности</a:t>
            </a:r>
          </a:p>
          <a:p>
            <a:pPr marL="82296" indent="0">
              <a:buNone/>
            </a:pPr>
            <a:r>
              <a:rPr lang="ru-RU" dirty="0"/>
              <a:t>2) защиты права собственности</a:t>
            </a:r>
          </a:p>
          <a:p>
            <a:pPr marL="82296" indent="0">
              <a:buNone/>
            </a:pPr>
            <a:r>
              <a:rPr lang="ru-RU" dirty="0"/>
              <a:t>3) защиты прав малого бизнеса</a:t>
            </a:r>
          </a:p>
          <a:p>
            <a:pPr marL="82296" indent="0">
              <a:buNone/>
            </a:pPr>
            <a:r>
              <a:rPr lang="ru-RU" dirty="0"/>
              <a:t>4) купли-продажи </a:t>
            </a:r>
            <a:r>
              <a:rPr lang="ru-RU" dirty="0" smtClean="0"/>
              <a:t>товара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Основания </a:t>
            </a:r>
            <a:r>
              <a:rPr lang="ru-RU" dirty="0"/>
              <a:t>приобретения вещи: покупка, получить в дар, обменять, получить по завещанию или изготовить самому.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6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 smtClean="0"/>
              <a:t>Правильный ответ </a:t>
            </a:r>
            <a:r>
              <a:rPr lang="ru-RU" dirty="0"/>
              <a:t>указан под номером </a:t>
            </a:r>
            <a:r>
              <a:rPr lang="ru-RU" sz="40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88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ru-RU" sz="2600" dirty="0"/>
              <a:t>К земле как фактору производства </a:t>
            </a:r>
            <a:r>
              <a:rPr lang="ru-RU" sz="2600" dirty="0" smtClean="0"/>
              <a:t>относится                   (-</a:t>
            </a:r>
            <a:r>
              <a:rPr lang="ru-RU" sz="2600" dirty="0" err="1"/>
              <a:t>ятся</a:t>
            </a:r>
            <a:r>
              <a:rPr lang="ru-RU" sz="2600" dirty="0"/>
              <a:t>)</a:t>
            </a:r>
          </a:p>
          <a:p>
            <a:endParaRPr lang="ru-RU" sz="2600" dirty="0"/>
          </a:p>
          <a:p>
            <a:pPr marL="82296" indent="0">
              <a:buNone/>
            </a:pPr>
            <a:r>
              <a:rPr lang="ru-RU" sz="2600" dirty="0"/>
              <a:t>1) леса, поля</a:t>
            </a:r>
          </a:p>
          <a:p>
            <a:pPr marL="82296" indent="0">
              <a:buNone/>
            </a:pPr>
            <a:r>
              <a:rPr lang="ru-RU" sz="2600" dirty="0"/>
              <a:t>2) фабрики, заводы</a:t>
            </a:r>
          </a:p>
          <a:p>
            <a:pPr marL="82296" indent="0">
              <a:buNone/>
            </a:pPr>
            <a:r>
              <a:rPr lang="ru-RU" sz="2600" dirty="0"/>
              <a:t>3) научные разработки</a:t>
            </a:r>
          </a:p>
          <a:p>
            <a:pPr marL="82296" indent="0">
              <a:buNone/>
            </a:pPr>
            <a:r>
              <a:rPr lang="ru-RU" sz="2600" dirty="0"/>
              <a:t>4) компьютерное программное обеспечение</a:t>
            </a:r>
          </a:p>
          <a:p>
            <a:pPr marL="82296" indent="0">
              <a:buNone/>
            </a:pPr>
            <a:endParaRPr lang="ru-RU" sz="2600" b="1" dirty="0" smtClean="0"/>
          </a:p>
          <a:p>
            <a:pPr marL="82296" indent="0">
              <a:buNone/>
            </a:pPr>
            <a:r>
              <a:rPr lang="ru-RU" sz="2600" b="1" dirty="0" smtClean="0"/>
              <a:t>Пояснение. </a:t>
            </a:r>
            <a:r>
              <a:rPr lang="ru-RU" sz="2600" dirty="0" smtClean="0"/>
              <a:t>Леса</a:t>
            </a:r>
            <a:r>
              <a:rPr lang="ru-RU" sz="2600" dirty="0"/>
              <a:t>, поля — земля; фабрики, заводы — капитал; компьютерное программное обеспечение, научные разработки — информация.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74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1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92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sz="2400" dirty="0"/>
              <a:t>Правительство государства N ежегодно формирует бюджет и представляет его на обсуждение в парламент. Какая из перечисленных статей бюджета относятся к расходным статьям?</a:t>
            </a:r>
          </a:p>
          <a:p>
            <a:endParaRPr lang="ru-RU" sz="2400" dirty="0"/>
          </a:p>
          <a:p>
            <a:pPr marL="82296" indent="0">
              <a:buNone/>
            </a:pPr>
            <a:r>
              <a:rPr lang="ru-RU" sz="2400" dirty="0"/>
              <a:t>1) обслуживание государственного долга</a:t>
            </a:r>
          </a:p>
          <a:p>
            <a:pPr marL="82296" indent="0">
              <a:buNone/>
            </a:pPr>
            <a:r>
              <a:rPr lang="ru-RU" sz="2400" dirty="0"/>
              <a:t>2) займы у международных организаций</a:t>
            </a:r>
          </a:p>
          <a:p>
            <a:pPr marL="82296" indent="0">
              <a:buNone/>
            </a:pPr>
            <a:r>
              <a:rPr lang="ru-RU" sz="2400" dirty="0"/>
              <a:t>3) налоговые поступления</a:t>
            </a:r>
          </a:p>
          <a:p>
            <a:pPr marL="82296" indent="0">
              <a:buNone/>
            </a:pPr>
            <a:r>
              <a:rPr lang="ru-RU" sz="2400" dirty="0"/>
              <a:t>4) эмиссия бумажных </a:t>
            </a:r>
            <a:r>
              <a:rPr lang="ru-RU" sz="2400" dirty="0" smtClean="0"/>
              <a:t>денег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r>
              <a:rPr lang="ru-RU" sz="2400" b="1" dirty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Обслуживание </a:t>
            </a:r>
            <a:r>
              <a:rPr lang="ru-RU" sz="2400" dirty="0"/>
              <a:t>государственного долга в этом случае — выплачиваются деньги из бюджета, значит, это расходная статья. Займы у международных организаций, налоговые поступления и эмиссия бумажных денег приносят доход в бюджет.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01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b="1" dirty="0" smtClean="0"/>
              <a:t>1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69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400" dirty="0"/>
              <a:t>Максим работает финансовым </a:t>
            </a:r>
            <a:r>
              <a:rPr lang="ru-RU" sz="2400" dirty="0" smtClean="0"/>
              <a:t>в </a:t>
            </a:r>
            <a:r>
              <a:rPr lang="ru-RU" sz="2400" dirty="0"/>
              <a:t>банке. Владелец банка установил Максиму неизменную ежемесячную сумму заработной платы. Такой тип заработной платы называют</a:t>
            </a:r>
          </a:p>
          <a:p>
            <a:pPr marL="82296" indent="0">
              <a:buNone/>
            </a:pPr>
            <a:r>
              <a:rPr lang="ru-RU" sz="2400" dirty="0"/>
              <a:t> </a:t>
            </a:r>
          </a:p>
          <a:p>
            <a:pPr marL="82296" indent="0">
              <a:buNone/>
            </a:pPr>
            <a:r>
              <a:rPr lang="ru-RU" sz="2400" dirty="0"/>
              <a:t>1) премией</a:t>
            </a:r>
          </a:p>
          <a:p>
            <a:pPr marL="82296" indent="0">
              <a:buNone/>
            </a:pPr>
            <a:r>
              <a:rPr lang="ru-RU" sz="2400" dirty="0"/>
              <a:t>2) окладом</a:t>
            </a:r>
          </a:p>
          <a:p>
            <a:pPr marL="82296" indent="0">
              <a:buNone/>
            </a:pPr>
            <a:r>
              <a:rPr lang="ru-RU" sz="2400" dirty="0"/>
              <a:t>3) сдельным</a:t>
            </a:r>
          </a:p>
          <a:p>
            <a:pPr marL="82296" indent="0">
              <a:buNone/>
            </a:pPr>
            <a:r>
              <a:rPr lang="ru-RU" sz="2400" dirty="0"/>
              <a:t>4) </a:t>
            </a:r>
            <a:r>
              <a:rPr lang="ru-RU" sz="2400" dirty="0" smtClean="0"/>
              <a:t>бонусом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r>
              <a:rPr lang="ru-RU" sz="2400" b="1" dirty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Оклад </a:t>
            </a:r>
            <a:r>
              <a:rPr lang="ru-RU" sz="2400" dirty="0"/>
              <a:t>— это фиксированная сумма согласно штатного расписания.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181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</a:rPr>
            </a:br>
            <a:r>
              <a:rPr lang="ru-RU" sz="3200" b="1" dirty="0" smtClean="0">
                <a:solidFill>
                  <a:srgbClr val="FF0000"/>
                </a:solidFill>
                <a:effectLst/>
              </a:rPr>
              <a:t>Основные понятия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Производство</a:t>
            </a:r>
            <a:r>
              <a:rPr lang="ru-RU" dirty="0" smtClean="0"/>
              <a:t> </a:t>
            </a:r>
            <a:r>
              <a:rPr lang="ru-RU" dirty="0"/>
              <a:t>— в экономике процесс создания какого-либо продукта с использованием первичных (труд и капитал) и промежуточных факторов производства (сырье, материалы и т.п</a:t>
            </a:r>
            <a:r>
              <a:rPr lang="ru-RU" dirty="0" smtClean="0"/>
              <a:t>.).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Производитель</a:t>
            </a:r>
            <a:r>
              <a:rPr lang="ru-RU" dirty="0" smtClean="0"/>
              <a:t> - </a:t>
            </a:r>
            <a:r>
              <a:rPr lang="ru-RU" dirty="0" smtClean="0"/>
              <a:t>тот</a:t>
            </a:r>
            <a:r>
              <a:rPr lang="ru-RU" dirty="0"/>
              <a:t>, кто производит, занимается выработкой, изготовлением </a:t>
            </a:r>
            <a:r>
              <a:rPr lang="ru-RU" dirty="0" smtClean="0"/>
              <a:t>чего-нибудь.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Потребитель </a:t>
            </a:r>
            <a:r>
              <a:rPr lang="ru-RU" dirty="0"/>
              <a:t>— </a:t>
            </a:r>
            <a:r>
              <a:rPr lang="ru-RU" dirty="0" smtClean="0"/>
              <a:t>человек, </a:t>
            </a:r>
            <a:r>
              <a:rPr lang="ru-RU" dirty="0"/>
              <a:t>имеющий намерение заказать или приобрести либо заказывающий, приобретающий или использующий товары (работы, услуги) исключительно для личных, семейных, домашних и иных нужд, не связанных с осуществлением предпринимательской </a:t>
            </a:r>
            <a:r>
              <a:rPr lang="ru-RU" dirty="0" smtClean="0"/>
              <a:t>деятельности.</a:t>
            </a:r>
            <a:endParaRPr lang="ru-RU" dirty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 smtClean="0"/>
              <a:t>2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03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Гражданин В. </a:t>
            </a:r>
            <a:r>
              <a:rPr lang="ru-RU" dirty="0" smtClean="0"/>
              <a:t>взял деньги в кредит, </a:t>
            </a:r>
            <a:r>
              <a:rPr lang="ru-RU" dirty="0"/>
              <a:t>на который открыл </a:t>
            </a:r>
            <a:r>
              <a:rPr lang="ru-RU" dirty="0" smtClean="0"/>
              <a:t>автосалон. </a:t>
            </a:r>
            <a:r>
              <a:rPr lang="ru-RU" dirty="0"/>
              <a:t>Он вложил собственные сбережения в рекламную кампанию салона. В первые годы салон не приносил прибыли, но затем стал весьма доходным. Какое экономическое явление отразилось в данном факте?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предпринимательство</a:t>
            </a:r>
          </a:p>
          <a:p>
            <a:pPr marL="82296" indent="0">
              <a:buNone/>
            </a:pPr>
            <a:r>
              <a:rPr lang="ru-RU" dirty="0"/>
              <a:t>2) торговля</a:t>
            </a:r>
          </a:p>
          <a:p>
            <a:pPr marL="82296" indent="0">
              <a:buNone/>
            </a:pPr>
            <a:r>
              <a:rPr lang="ru-RU" dirty="0"/>
              <a:t>3) инфляция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Конкуренция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Предпринимательство</a:t>
            </a:r>
            <a:r>
              <a:rPr lang="ru-RU" dirty="0"/>
              <a:t>, предпринимательская деятельность — экономическая деятельность, направленная на систематическое получение прибыли от производства и/или продажи товаров, оказания услуг.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18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 smtClean="0"/>
              <a:t>1</a:t>
            </a:r>
            <a:endParaRPr lang="ru-RU" sz="4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5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Государство в условиях рыночной экономики выполняет различные функции. Что из приведённого ниже относится к производству общественных благ?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открытие новых муниципальных дошкольных учреждений</a:t>
            </a:r>
          </a:p>
          <a:p>
            <a:pPr marL="82296" indent="0">
              <a:buNone/>
            </a:pPr>
            <a:r>
              <a:rPr lang="ru-RU" dirty="0"/>
              <a:t>2) мероприятия по укреплению курса национальной валюты</a:t>
            </a:r>
          </a:p>
          <a:p>
            <a:pPr marL="82296" indent="0">
              <a:buNone/>
            </a:pPr>
            <a:r>
              <a:rPr lang="ru-RU" dirty="0"/>
              <a:t>3) проведение антиинфляционной политики</a:t>
            </a:r>
          </a:p>
          <a:p>
            <a:pPr marL="82296" indent="0">
              <a:buNone/>
            </a:pPr>
            <a:r>
              <a:rPr lang="ru-RU" dirty="0"/>
              <a:t>4) осуществление налогообложения </a:t>
            </a:r>
            <a:r>
              <a:rPr lang="ru-RU" dirty="0" smtClean="0"/>
              <a:t>предприятий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Открытие </a:t>
            </a:r>
            <a:r>
              <a:rPr lang="ru-RU" dirty="0"/>
              <a:t>новых муниципальных дошкольных учреждений — это общественное благо.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44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1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025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0">
              <a:buNone/>
            </a:pPr>
            <a:r>
              <a:rPr lang="ru-RU" dirty="0"/>
              <a:t>В стране Z существует товарное производство и денежное обращение. Большинство занятых трудятся на промышленных предприятиях и в сфере обслуживания. Какая дополнительная информация позволит сделать вывод о том, что экономика страны Z имеет рыночный характер?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1) Промышленное производство сосредоточено на крупных предприятиях.</a:t>
            </a:r>
          </a:p>
          <a:p>
            <a:pPr marL="82296" indent="0">
              <a:buNone/>
            </a:pPr>
            <a:r>
              <a:rPr lang="ru-RU" dirty="0"/>
              <a:t>2) В стране гарантирована свобода предпринимательской деятельности.</a:t>
            </a:r>
          </a:p>
          <a:p>
            <a:pPr marL="82296" indent="0">
              <a:buNone/>
            </a:pPr>
            <a:r>
              <a:rPr lang="ru-RU" dirty="0"/>
              <a:t>3) Между предприятиями существуют договорные отношения.</a:t>
            </a:r>
          </a:p>
          <a:p>
            <a:pPr marL="82296" indent="0">
              <a:buNone/>
            </a:pPr>
            <a:r>
              <a:rPr lang="ru-RU" dirty="0"/>
              <a:t>4) Несовершеннолетним работникам предоставляются льготы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То</a:t>
            </a:r>
            <a:r>
              <a:rPr lang="ru-RU" dirty="0"/>
              <a:t>, что в стране рынок, можно установить по свободе предпринимательской деятельности. Все остальное возможно и в командной экономике.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55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0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26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Пётр — владелец сети цветочных магазинов. Доход, который он получает как предприниматель, в экономической науке принято называть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прибыль</a:t>
            </a:r>
          </a:p>
          <a:p>
            <a:pPr marL="82296" indent="0">
              <a:buNone/>
            </a:pPr>
            <a:r>
              <a:rPr lang="ru-RU" dirty="0"/>
              <a:t>2) процент</a:t>
            </a:r>
          </a:p>
          <a:p>
            <a:pPr marL="82296" indent="0">
              <a:buNone/>
            </a:pPr>
            <a:r>
              <a:rPr lang="ru-RU" dirty="0"/>
              <a:t>3) капитал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рента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b="1" dirty="0" smtClean="0"/>
              <a:t>Пояснение. </a:t>
            </a:r>
            <a:r>
              <a:rPr lang="ru-RU" dirty="0" smtClean="0"/>
              <a:t>Пётр</a:t>
            </a:r>
            <a:r>
              <a:rPr lang="ru-RU" dirty="0"/>
              <a:t> — владелец сети цветочных магазинов. Доход, который он получает как предприниматель, в экономической науке принято называть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66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Правильный ответ указан под номером </a:t>
            </a:r>
            <a:r>
              <a:rPr lang="ru-RU" sz="5100" b="1" dirty="0" smtClean="0"/>
              <a:t>1</a:t>
            </a:r>
            <a:endParaRPr lang="ru-RU" sz="51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24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31913" y="549275"/>
            <a:ext cx="7272535" cy="5699125"/>
          </a:xfrm>
        </p:spPr>
        <p:txBody>
          <a:bodyPr>
            <a:normAutofit fontScale="77500" lnSpcReduction="20000"/>
          </a:bodyPr>
          <a:lstStyle/>
          <a:p>
            <a:pPr algn="just"/>
            <a:endParaRPr lang="ru-RU" sz="2000" dirty="0"/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Рынок </a:t>
            </a:r>
            <a:r>
              <a:rPr lang="ru-RU" dirty="0"/>
              <a:t>— совокупность процессов и процедур, обеспечивающих обмен между покупателями (потребителями) и продавцами (поставщиками) отдельными товарами и услугами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Рыночная цена </a:t>
            </a:r>
            <a:r>
              <a:rPr lang="ru-RU" dirty="0"/>
              <a:t>— средняя арифметическая цена предложенного товара или услуги на определённом рынке (например, за конкретный промежуток времени</a:t>
            </a:r>
            <a:r>
              <a:rPr lang="ru-RU" dirty="0" smtClean="0"/>
              <a:t>).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00B050"/>
                </a:solidFill>
              </a:rPr>
              <a:t>Торговля</a:t>
            </a:r>
            <a:r>
              <a:rPr lang="ru-RU" dirty="0" smtClean="0"/>
              <a:t> </a:t>
            </a:r>
            <a:r>
              <a:rPr lang="ru-RU" dirty="0"/>
              <a:t>— отрасль хозяйства и вид экономической деятельности, направленный на осуществление купли-продажи, обмена товаров, а также связанные с этим процессы: непосредственное обслуживание покупателей, доставка товаров, их хранение и подготовка к продаже.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36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№ 8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sz="2600" dirty="0"/>
              <a:t>Работники фирмы «</a:t>
            </a:r>
            <a:r>
              <a:rPr lang="ru-RU" sz="2600" dirty="0" err="1"/>
              <a:t>Ивушка</a:t>
            </a:r>
            <a:r>
              <a:rPr lang="ru-RU" sz="2600" dirty="0"/>
              <a:t>» являются её собственниками. Какая дополнительная информация позволит сделать вывод о том, что «</a:t>
            </a:r>
            <a:r>
              <a:rPr lang="ru-RU" sz="2600" dirty="0" err="1"/>
              <a:t>Ивушка</a:t>
            </a:r>
            <a:r>
              <a:rPr lang="ru-RU" sz="2600" dirty="0"/>
              <a:t>» — акционерное предприятие?</a:t>
            </a:r>
          </a:p>
          <a:p>
            <a:pPr marL="82296" indent="0">
              <a:buNone/>
            </a:pPr>
            <a:endParaRPr lang="ru-RU" sz="2600" dirty="0"/>
          </a:p>
          <a:p>
            <a:pPr marL="82296" indent="0">
              <a:buNone/>
            </a:pPr>
            <a:r>
              <a:rPr lang="ru-RU" sz="2600" dirty="0" smtClean="0"/>
              <a:t>1</a:t>
            </a:r>
            <a:r>
              <a:rPr lang="ru-RU" sz="2600" dirty="0"/>
              <a:t>) Предприятие вовремя уплачивает налоги.</a:t>
            </a:r>
          </a:p>
          <a:p>
            <a:pPr marL="82296" indent="0">
              <a:buNone/>
            </a:pPr>
            <a:r>
              <a:rPr lang="ru-RU" sz="2600" dirty="0" smtClean="0"/>
              <a:t>2</a:t>
            </a:r>
            <a:r>
              <a:rPr lang="ru-RU" sz="2600" dirty="0"/>
              <a:t>) Фирма взяла в банке кредит на развитие производства.</a:t>
            </a:r>
          </a:p>
          <a:p>
            <a:pPr marL="82296" indent="0">
              <a:buNone/>
            </a:pPr>
            <a:r>
              <a:rPr lang="ru-RU" sz="2600" dirty="0" smtClean="0"/>
              <a:t>3</a:t>
            </a:r>
            <a:r>
              <a:rPr lang="ru-RU" sz="2600" dirty="0"/>
              <a:t>) Доходы распределяются между работниками.</a:t>
            </a:r>
          </a:p>
          <a:p>
            <a:pPr marL="82296" indent="0">
              <a:buNone/>
            </a:pPr>
            <a:r>
              <a:rPr lang="ru-RU" sz="2600" dirty="0" smtClean="0"/>
              <a:t>4</a:t>
            </a:r>
            <a:r>
              <a:rPr lang="ru-RU" sz="2600" dirty="0"/>
              <a:t>) Работники получают дивиденды от имеющихся у них ценных бумаг предприятия.</a:t>
            </a:r>
          </a:p>
          <a:p>
            <a:pPr marL="82296" indent="0">
              <a:buNone/>
            </a:pPr>
            <a:endParaRPr lang="ru-RU" sz="2600" dirty="0"/>
          </a:p>
          <a:p>
            <a:pPr marL="82296" indent="0">
              <a:buNone/>
            </a:pPr>
            <a:r>
              <a:rPr lang="ru-RU" sz="2600" dirty="0"/>
              <a:t>Пояснение.</a:t>
            </a:r>
          </a:p>
          <a:p>
            <a:pPr marL="82296" indent="0">
              <a:buNone/>
            </a:pPr>
            <a:r>
              <a:rPr lang="ru-RU" sz="2600" dirty="0"/>
              <a:t>Ценные бумаги предприятия, по которым собственник получает дивиденды называются акции, соответственно, предприятие является акционерным обществом.</a:t>
            </a: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89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313</TotalTime>
  <Words>2121</Words>
  <Application>Microsoft Office PowerPoint</Application>
  <PresentationFormat>Экран (4:3)</PresentationFormat>
  <Paragraphs>445</Paragraphs>
  <Slides>78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79" baseType="lpstr">
      <vt:lpstr>Солнцестояние</vt:lpstr>
      <vt:lpstr>     Экономическая сфера. Социальные реалии                  (задание 8)</vt:lpstr>
      <vt:lpstr>Давайте вспомним сферы общественной жизни</vt:lpstr>
      <vt:lpstr>Экономическая сфера общества</vt:lpstr>
      <vt:lpstr>Экономика базируется на:</vt:lpstr>
      <vt:lpstr>Виды ресурсов:</vt:lpstr>
      <vt:lpstr>Презентация PowerPoint</vt:lpstr>
      <vt:lpstr> Основные понятия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сфера. Предпринимательство (задание 8)</dc:title>
  <cp:lastModifiedBy>Admin</cp:lastModifiedBy>
  <cp:revision>37</cp:revision>
  <dcterms:modified xsi:type="dcterms:W3CDTF">2020-12-24T16:49:10Z</dcterms:modified>
</cp:coreProperties>
</file>