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3" r:id="rId1"/>
  </p:sldMasterIdLst>
  <p:notesMasterIdLst>
    <p:notesMasterId r:id="rId34"/>
  </p:notesMasterIdLst>
  <p:sldIdLst>
    <p:sldId id="256" r:id="rId2"/>
    <p:sldId id="348" r:id="rId3"/>
    <p:sldId id="349" r:id="rId4"/>
    <p:sldId id="350" r:id="rId5"/>
    <p:sldId id="345" r:id="rId6"/>
    <p:sldId id="339" r:id="rId7"/>
    <p:sldId id="342" r:id="rId8"/>
    <p:sldId id="341" r:id="rId9"/>
    <p:sldId id="352" r:id="rId10"/>
    <p:sldId id="354" r:id="rId11"/>
    <p:sldId id="338" r:id="rId12"/>
    <p:sldId id="333" r:id="rId13"/>
    <p:sldId id="367" r:id="rId14"/>
    <p:sldId id="366" r:id="rId15"/>
    <p:sldId id="347" r:id="rId16"/>
    <p:sldId id="355" r:id="rId17"/>
    <p:sldId id="364" r:id="rId18"/>
    <p:sldId id="327" r:id="rId19"/>
    <p:sldId id="332" r:id="rId20"/>
    <p:sldId id="326" r:id="rId21"/>
    <p:sldId id="328" r:id="rId22"/>
    <p:sldId id="303" r:id="rId23"/>
    <p:sldId id="306" r:id="rId24"/>
    <p:sldId id="336" r:id="rId25"/>
    <p:sldId id="334" r:id="rId26"/>
    <p:sldId id="359" r:id="rId27"/>
    <p:sldId id="369" r:id="rId28"/>
    <p:sldId id="358" r:id="rId29"/>
    <p:sldId id="370" r:id="rId30"/>
    <p:sldId id="361" r:id="rId31"/>
    <p:sldId id="368" r:id="rId32"/>
    <p:sldId id="305" r:id="rId33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4000" kern="1200">
        <a:solidFill>
          <a:schemeClr val="hlink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4000" kern="1200">
        <a:solidFill>
          <a:schemeClr val="hlink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4000" kern="1200">
        <a:solidFill>
          <a:schemeClr val="hlink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4000" kern="1200">
        <a:solidFill>
          <a:schemeClr val="hlink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4000" kern="1200">
        <a:solidFill>
          <a:schemeClr val="hlink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4000" kern="1200">
        <a:solidFill>
          <a:schemeClr val="hlink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4000" kern="1200">
        <a:solidFill>
          <a:schemeClr val="hlink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4000" kern="1200">
        <a:solidFill>
          <a:schemeClr val="hlink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4000" kern="1200">
        <a:solidFill>
          <a:schemeClr val="hlink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0000FF"/>
    <a:srgbClr val="33CC33"/>
    <a:srgbClr val="FF3300"/>
    <a:srgbClr val="0066FF"/>
    <a:srgbClr val="99FF66"/>
    <a:srgbClr val="66FFFF"/>
    <a:srgbClr val="FFFF66"/>
    <a:srgbClr val="FF66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5" autoAdjust="0"/>
    <p:restoredTop sz="99000" autoAdjust="0"/>
  </p:normalViewPr>
  <p:slideViewPr>
    <p:cSldViewPr>
      <p:cViewPr varScale="1">
        <p:scale>
          <a:sx n="82" d="100"/>
          <a:sy n="82" d="100"/>
        </p:scale>
        <p:origin x="-1392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47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8.9974900140343303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1422595271510308E-3"/>
                  <c:y val="7.01634199971271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молодые специалисты</c:v>
                </c:pt>
                <c:pt idx="1">
                  <c:v>специалисты</c:v>
                </c:pt>
                <c:pt idx="2">
                  <c:v>СЗД</c:v>
                </c:pt>
                <c:pt idx="3">
                  <c:v>I категория</c:v>
                </c:pt>
                <c:pt idx="4">
                  <c:v>высшая категория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</c:v>
                </c:pt>
                <c:pt idx="1">
                  <c:v>7</c:v>
                </c:pt>
                <c:pt idx="2">
                  <c:v>11</c:v>
                </c:pt>
                <c:pt idx="3">
                  <c:v>9</c:v>
                </c:pt>
                <c:pt idx="4">
                  <c:v>25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УУД</a:t>
            </a:r>
            <a:r>
              <a:rPr lang="ru-RU" sz="2800" b="1" baseline="0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учащихся </a:t>
            </a:r>
          </a:p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baseline="0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  <a:r>
              <a:rPr lang="ru-RU" sz="18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ru-RU" sz="28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28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  <a:r>
              <a:rPr lang="ru-RU" sz="1800" b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9450508530183727"/>
          <c:y val="2.929762867468181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5+4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1 полуг. 2021-2022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62.8</c:v>
                </c:pt>
                <c:pt idx="1">
                  <c:v>61.6</c:v>
                </c:pt>
                <c:pt idx="2">
                  <c:v>68.5</c:v>
                </c:pt>
                <c:pt idx="3">
                  <c:v>66.900000000000006</c:v>
                </c:pt>
                <c:pt idx="4">
                  <c:v>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1 полуг. 2021-2022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37.1</c:v>
                </c:pt>
                <c:pt idx="1">
                  <c:v>38.200000000000003</c:v>
                </c:pt>
                <c:pt idx="2">
                  <c:v>31.5</c:v>
                </c:pt>
                <c:pt idx="3">
                  <c:v>33</c:v>
                </c:pt>
                <c:pt idx="4">
                  <c:v>32.6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1 полуг. 2021-2022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0.1</c:v>
                </c:pt>
                <c:pt idx="1">
                  <c:v>0.2</c:v>
                </c:pt>
                <c:pt idx="2">
                  <c:v>0.04</c:v>
                </c:pt>
                <c:pt idx="3">
                  <c:v>0.1</c:v>
                </c:pt>
                <c:pt idx="4">
                  <c:v>0.4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32774912"/>
        <c:axId val="142824192"/>
      </c:barChart>
      <c:catAx>
        <c:axId val="132774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824192"/>
        <c:crosses val="autoZero"/>
        <c:auto val="1"/>
        <c:lblAlgn val="ctr"/>
        <c:lblOffset val="100"/>
        <c:noMultiLvlLbl val="0"/>
      </c:catAx>
      <c:valAx>
        <c:axId val="142824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2774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Мониторинг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"2"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Монитoринг</c:v>
                </c:pt>
              </c:strCache>
            </c:strRef>
          </c:tx>
          <c:spPr>
            <a:solidFill>
              <a:srgbClr val="99FF66"/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"5+4" год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63.4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2729856"/>
        <c:axId val="142811904"/>
      </c:barChart>
      <c:catAx>
        <c:axId val="132729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2811904"/>
        <c:crosses val="autoZero"/>
        <c:auto val="1"/>
        <c:lblAlgn val="ctr"/>
        <c:lblOffset val="100"/>
        <c:noMultiLvlLbl val="0"/>
      </c:catAx>
      <c:valAx>
        <c:axId val="14281190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327298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458223972003511E-2"/>
          <c:y val="1.4416514455048589E-2"/>
          <c:w val="0.89112864688068072"/>
          <c:h val="0.839146014566981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Мониторинг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"2"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Монитoринг</c:v>
                </c:pt>
              </c:strCache>
            </c:strRef>
          </c:tx>
          <c:spPr>
            <a:solidFill>
              <a:srgbClr val="99FF66"/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73.5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"5+4" год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88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2865536"/>
        <c:axId val="142867072"/>
      </c:barChart>
      <c:catAx>
        <c:axId val="1428655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2867072"/>
        <c:crosses val="autoZero"/>
        <c:auto val="1"/>
        <c:lblAlgn val="ctr"/>
        <c:lblOffset val="100"/>
        <c:noMultiLvlLbl val="0"/>
      </c:catAx>
      <c:valAx>
        <c:axId val="1428670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42865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года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1.4109349010190279E-2"/>
                  <c:y val="1.41092486902839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6931218812228397E-2"/>
                  <c:y val="1.69310984283407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9753088614266411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56.2</c:v>
                </c:pt>
                <c:pt idx="1">
                  <c:v>54.8</c:v>
                </c:pt>
                <c:pt idx="2">
                  <c:v>49.6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ГИА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3"/>
              <c:layout>
                <c:manualLayout>
                  <c:x val="2.539682821834250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32.6</c:v>
                </c:pt>
                <c:pt idx="1">
                  <c:v>44.9</c:v>
                </c:pt>
                <c:pt idx="2">
                  <c:v>47.2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3663488"/>
        <c:axId val="143665024"/>
      </c:barChart>
      <c:catAx>
        <c:axId val="143663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3665024"/>
        <c:crosses val="autoZero"/>
        <c:auto val="1"/>
        <c:lblAlgn val="ctr"/>
        <c:lblOffset val="100"/>
        <c:noMultiLvlLbl val="0"/>
      </c:catAx>
      <c:valAx>
        <c:axId val="143665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66348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года</c:v>
                </c:pt>
              </c:strCache>
            </c:strRef>
          </c:tx>
          <c:spPr>
            <a:solidFill>
              <a:srgbClr val="66FFFF"/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ГИА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3.8</c:v>
                </c:pt>
                <c:pt idx="2">
                  <c:v>6.6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3690752"/>
        <c:axId val="143708928"/>
      </c:barChart>
      <c:catAx>
        <c:axId val="143690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3708928"/>
        <c:crosses val="autoZero"/>
        <c:auto val="1"/>
        <c:lblAlgn val="ctr"/>
        <c:lblOffset val="100"/>
        <c:noMultiLvlLbl val="0"/>
      </c:catAx>
      <c:valAx>
        <c:axId val="143708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69075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64FE0FB-8FD9-4518-A2C7-B3444964AFF0}" type="datetimeFigureOut">
              <a:rPr lang="ru-RU"/>
              <a:pPr>
                <a:defRPr/>
              </a:pPr>
              <a:t>пн 25.04.22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501BD71-CCDD-4056-8D32-7DEC1CECC4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1956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E0E7B8-AD6E-4546-B62F-373CD2CD044A}" type="slidenum">
              <a:rPr lang="ru-RU" smtClean="0"/>
              <a:pPr/>
              <a:t>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1186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>
              <a:defRPr/>
            </a:pPr>
            <a:fld id="{AF56D613-B62A-4D10-850D-B23BEE048F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777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580B7-E1C5-4E6E-8115-36CEA9B94B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35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580B7-E1C5-4E6E-8115-36CEA9B94B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194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580B7-E1C5-4E6E-8115-36CEA9B94B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115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580B7-E1C5-4E6E-8115-36CEA9B94B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10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580B7-E1C5-4E6E-8115-36CEA9B94B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516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1580B7-E1C5-4E6E-8115-36CEA9B94B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01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548640-F65D-484E-867E-56162B6CB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579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5A3BC7-2898-4AB3-9BAD-155AD086C6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935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48F85-CB01-4D54-992A-9433EFC4C5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347587"/>
      </p:ext>
    </p:extLst>
  </p:cSld>
  <p:clrMapOvr>
    <a:masterClrMapping/>
  </p:clrMapOvr>
  <p:transition>
    <p:blind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37E6D-C87F-49B9-B330-7CBC8F4595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842204"/>
      </p:ext>
    </p:extLst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A35D9E-6C53-4FFE-940F-7B98C9CD8C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62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649DA-25F1-4CAC-8804-04441B55E4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07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C6BA16-4E2F-44BC-8A32-518114E98B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607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B9FDCF-DAC9-49B4-9DD6-D9E9065CAF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169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CD3C65-62D4-4AA5-8F04-93E6720C0C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786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38763-FFBA-48C0-A924-7C44483C0A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062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C176B0-704C-4BB8-8AAD-A55BDF7E0A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16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D5715-BE41-431C-9234-504D7B4BA7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392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41580B7-E1C5-4E6E-8115-36CEA9B94B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3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42" r:id="rId1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8520" y="-29909"/>
            <a:ext cx="9143999" cy="5759450"/>
          </a:xfrm>
          <a:noFill/>
        </p:spPr>
        <p:txBody>
          <a:bodyPr/>
          <a:lstStyle/>
          <a:p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</a:t>
            </a:r>
            <a:r>
              <a:rPr lang="ru-RU" sz="2000" b="1" dirty="0" smtClean="0">
                <a:solidFill>
                  <a:srgbClr val="993300"/>
                </a:solidFill>
              </a:rPr>
              <a:t>Методист </a:t>
            </a:r>
            <a:r>
              <a:rPr lang="ru-RU" sz="2000" b="1" dirty="0">
                <a:solidFill>
                  <a:srgbClr val="993300"/>
                </a:solidFill>
              </a:rPr>
              <a:t>МБОУ ДО «ЦДЮТ»</a:t>
            </a:r>
            <a:br>
              <a:rPr lang="ru-RU" sz="2000" b="1" dirty="0">
                <a:solidFill>
                  <a:srgbClr val="993300"/>
                </a:solidFill>
              </a:rPr>
            </a:br>
            <a:r>
              <a:rPr lang="en-US" sz="2000" b="1" dirty="0">
                <a:solidFill>
                  <a:srgbClr val="993300"/>
                </a:solidFill>
              </a:rPr>
              <a:t> </a:t>
            </a:r>
            <a:r>
              <a:rPr lang="ru-RU" sz="2000" b="1" dirty="0" smtClean="0">
                <a:solidFill>
                  <a:srgbClr val="993300"/>
                </a:solidFill>
              </a:rPr>
              <a:t>                      Симферопольского </a:t>
            </a:r>
            <a:r>
              <a:rPr lang="ru-RU" sz="2000" b="1" dirty="0">
                <a:solidFill>
                  <a:srgbClr val="993300"/>
                </a:solidFill>
              </a:rPr>
              <a:t>района   </a:t>
            </a:r>
            <a:br>
              <a:rPr lang="ru-RU" sz="2000" b="1" dirty="0">
                <a:solidFill>
                  <a:srgbClr val="993300"/>
                </a:solidFill>
              </a:rPr>
            </a:br>
            <a:r>
              <a:rPr lang="ru-RU" sz="2000" b="1" dirty="0" smtClean="0">
                <a:solidFill>
                  <a:srgbClr val="993300"/>
                </a:solidFill>
              </a:rPr>
              <a:t>  Смирнова Н.Л</a:t>
            </a:r>
            <a:r>
              <a:rPr lang="ru-RU" sz="2000" dirty="0" smtClean="0">
                <a:solidFill>
                  <a:srgbClr val="993300"/>
                </a:solidFill>
              </a:rPr>
              <a:t>.</a:t>
            </a:r>
            <a:r>
              <a:rPr lang="ru-RU" sz="4000" b="1" dirty="0" smtClean="0">
                <a:solidFill>
                  <a:srgbClr val="993300"/>
                </a:solidFill>
              </a:rPr>
              <a:t/>
            </a:r>
            <a:br>
              <a:rPr lang="ru-RU" sz="4000" b="1" dirty="0" smtClean="0">
                <a:solidFill>
                  <a:srgbClr val="993300"/>
                </a:solidFill>
              </a:rPr>
            </a:br>
            <a:r>
              <a:rPr lang="ru-RU" sz="4000" b="1" dirty="0" smtClean="0">
                <a:solidFill>
                  <a:srgbClr val="993300"/>
                </a:solidFill>
              </a:rPr>
              <a:t>  </a:t>
            </a:r>
            <a:r>
              <a:rPr lang="ru-RU" sz="1800" b="1" dirty="0" smtClean="0">
                <a:solidFill>
                  <a:srgbClr val="993300"/>
                </a:solidFill>
              </a:rPr>
              <a:t>2022г</a:t>
            </a:r>
            <a:r>
              <a:rPr lang="ru-RU" sz="1800" b="1" dirty="0">
                <a:solidFill>
                  <a:srgbClr val="993300"/>
                </a:solidFill>
              </a:rPr>
              <a:t>.</a:t>
            </a:r>
            <a:r>
              <a:rPr lang="ru-RU" sz="4000" b="1" dirty="0" smtClean="0">
                <a:solidFill>
                  <a:srgbClr val="993300"/>
                </a:solidFill>
              </a:rPr>
              <a:t/>
            </a:r>
            <a:br>
              <a:rPr lang="ru-RU" sz="4000" b="1" dirty="0" smtClean="0">
                <a:solidFill>
                  <a:srgbClr val="993300"/>
                </a:solidFill>
              </a:rPr>
            </a:br>
            <a:r>
              <a:rPr lang="ru-RU" sz="4000" b="1" dirty="0" smtClean="0">
                <a:solidFill>
                  <a:srgbClr val="0000FF"/>
                </a:solidFill>
              </a:rPr>
              <a:t>      </a:t>
            </a:r>
            <a:r>
              <a:rPr lang="ru-RU" sz="2000" b="1" dirty="0" smtClean="0">
                <a:solidFill>
                  <a:srgbClr val="0000FF"/>
                </a:solidFill>
              </a:rPr>
              <a:t> </a:t>
            </a:r>
            <a:r>
              <a:rPr lang="ru-RU" sz="4000" b="1" dirty="0" smtClean="0">
                <a:solidFill>
                  <a:srgbClr val="0000FF"/>
                </a:solidFill>
              </a:rPr>
              <a:t> </a:t>
            </a:r>
            <a:endParaRPr lang="ru-RU" sz="1800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772816"/>
            <a:ext cx="58326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3175" cmpd="sng">
                  <a:noFill/>
                </a:ln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«Качество предоставляемых </a:t>
            </a:r>
            <a:br>
              <a:rPr lang="ru-RU" sz="2800" b="1" dirty="0">
                <a:ln w="3175" cmpd="sng">
                  <a:noFill/>
                </a:ln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lang="ru-RU" sz="2800" b="1" dirty="0">
                <a:ln w="3175" cmpd="sng">
                  <a:noFill/>
                </a:ln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образовательных услуг </a:t>
            </a:r>
            <a:endParaRPr lang="ru-RU" sz="2800" b="1" dirty="0" smtClean="0">
              <a:ln w="3175" cmpd="sng">
                <a:noFill/>
              </a:ln>
              <a:solidFill>
                <a:srgbClr val="99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r>
              <a:rPr lang="ru-RU" sz="2800" b="1" dirty="0" smtClean="0">
                <a:ln w="3175" cmpd="sng">
                  <a:noFill/>
                </a:ln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по </a:t>
            </a:r>
            <a:r>
              <a:rPr lang="ru-RU" sz="2800" b="1" dirty="0">
                <a:ln w="3175" cmpd="sng">
                  <a:noFill/>
                </a:ln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биологии» </a:t>
            </a:r>
            <a:endParaRPr lang="ru-RU" dirty="0">
              <a:solidFill>
                <a:srgbClr val="99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7848872" cy="50891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31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Педдебют</a:t>
            </a:r>
            <a:r>
              <a:rPr lang="ru-RU" sz="31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1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Москович Л.А.-учитель биологии,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МБОУ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«Гвардейская школа-гимназия № 2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место в муниципальном этапе и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место в региональном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этапе,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2021год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76872"/>
            <a:ext cx="7848872" cy="4032448"/>
          </a:xfrm>
        </p:spPr>
      </p:pic>
    </p:spTree>
    <p:extLst>
      <p:ext uri="{BB962C8B-B14F-4D97-AF65-F5344CB8AC3E}">
        <p14:creationId xmlns:p14="http://schemas.microsoft.com/office/powerpoint/2010/main" val="55132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848872" cy="864096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РМО </a:t>
            </a: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 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КФУ</a:t>
            </a: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(25.04.2018г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                         </a:t>
            </a: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РМО на базе  КФУ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 в гербарной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(26.09.2019г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3960440" cy="49685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188" y="1268760"/>
            <a:ext cx="381125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23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476673"/>
            <a:ext cx="6798734" cy="108012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экологических знаний </a:t>
            </a:r>
            <a:b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МБОУ «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Молодежненская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 № 2»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3816424" cy="482453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7"/>
            <a:ext cx="389689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82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548681"/>
            <a:ext cx="6798734" cy="432047"/>
          </a:xfrm>
        </p:spPr>
        <p:txBody>
          <a:bodyPr/>
          <a:lstStyle/>
          <a:p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МТБ по биологии 2021/2022 учебный год</a:t>
            </a:r>
            <a:endParaRPr lang="ru-RU" dirty="0">
              <a:solidFill>
                <a:srgbClr val="9933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6686503"/>
              </p:ext>
            </p:extLst>
          </p:nvPr>
        </p:nvGraphicFramePr>
        <p:xfrm>
          <a:off x="611560" y="908722"/>
          <a:ext cx="7848871" cy="5376733"/>
        </p:xfrm>
        <a:graphic>
          <a:graphicData uri="http://schemas.openxmlformats.org/drawingml/2006/table">
            <a:tbl>
              <a:tblPr firstRow="1" firstCol="1" bandRow="1"/>
              <a:tblGrid>
                <a:gridCol w="504056"/>
                <a:gridCol w="5616624"/>
                <a:gridCol w="1728191"/>
              </a:tblGrid>
              <a:tr h="422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образовательной организации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обеспеченности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 учебный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«Гвардейская школа № 1»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«Донская школа им. В.П. Давиденко»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Молодежненская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школа № 2»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0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«Лицей»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Чистенская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школа-гимназия имени Героя Социалистического Труда Тарасюка Ивана Степановича»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Мирновская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 № 2»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Журавлевская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Родниковская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школа-гимназия»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«Гвардейская школа-гимназия № 2»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«Гвардейская школа-гимназия № 3»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Кольчугинская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школа № 1 им. </a:t>
                      </a:r>
                      <a:r>
                        <a:rPr lang="ru-RU" sz="1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Авраамова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Г.Н.»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Кольчугинская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 № 2 с </a:t>
                      </a:r>
                      <a:r>
                        <a:rPr lang="ru-RU" sz="1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крымскотатарским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языком обучения»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Добровская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школа-гимназия им. Я.М. </a:t>
                      </a:r>
                      <a:r>
                        <a:rPr lang="ru-RU" sz="12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Слонимского»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«Константиновская школа»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«Первомайская школа»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«Трудовская школа»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«Партизанская школа им. В.П. Богданова»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«Чайкинская школа»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Урожайновская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 им. К.В. Варлыгина»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«Новоандреевская школа им. В.А. Осипова»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«Николаевская школа»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55" marR="473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6949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548681"/>
            <a:ext cx="6798734" cy="504055"/>
          </a:xfrm>
        </p:spPr>
        <p:txBody>
          <a:bodyPr/>
          <a:lstStyle/>
          <a:p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МТБ по биологии 2021/2022 учебный год</a:t>
            </a:r>
            <a:endParaRPr lang="ru-RU" dirty="0">
              <a:solidFill>
                <a:srgbClr val="9933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0191279"/>
              </p:ext>
            </p:extLst>
          </p:nvPr>
        </p:nvGraphicFramePr>
        <p:xfrm>
          <a:off x="1043608" y="1052737"/>
          <a:ext cx="7488832" cy="5327904"/>
        </p:xfrm>
        <a:graphic>
          <a:graphicData uri="http://schemas.openxmlformats.org/drawingml/2006/table">
            <a:tbl>
              <a:tblPr firstRow="1" firstCol="1" bandRow="1"/>
              <a:tblGrid>
                <a:gridCol w="616909"/>
                <a:gridCol w="5830031"/>
                <a:gridCol w="1041892"/>
              </a:tblGrid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«Винницкая  школа»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Маленская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«Перовская </a:t>
                      </a:r>
                      <a:r>
                        <a:rPr lang="ru-RU" sz="16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школа-гимназия»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Мазанская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Денисовская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Скворцовская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«Кубанская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им. С.П. Королева»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Тепловская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</a:t>
                      </a: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Укромновская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школа»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«Пожарская школа»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«Широковская школа»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«Украинская школа»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«Перевальненская школа им. Ф.И. Федоренко»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«Новоселовская школа»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«Кленовская основная  школа»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«Краснолесская основная школа»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«Залесская школа»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«Мирновская  школа №1»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60,2%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7" marR="64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38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0811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Центры образования естественно-научной направленности «Точка роста</a:t>
            </a:r>
            <a: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9933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704856" cy="4824536"/>
          </a:xfrm>
        </p:spPr>
      </p:pic>
    </p:spTree>
    <p:extLst>
      <p:ext uri="{BB962C8B-B14F-4D97-AF65-F5344CB8AC3E}">
        <p14:creationId xmlns:p14="http://schemas.microsoft.com/office/powerpoint/2010/main" val="2263536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632848" cy="223224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Региональный проект </a:t>
            </a:r>
            <a: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800" b="1" dirty="0">
                <a:solidFill>
                  <a:srgbClr val="99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Успех каждого ребенка» </a:t>
            </a:r>
            <a:endParaRPr lang="ru-RU" sz="2800" b="1" dirty="0">
              <a:solidFill>
                <a:srgbClr val="993300"/>
              </a:solidFill>
            </a:endParaRPr>
          </a:p>
        </p:txBody>
      </p:sp>
      <p:pic>
        <p:nvPicPr>
          <p:cNvPr id="4" name="Объект 3" descr="Лаб раб 6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1" y="1772816"/>
            <a:ext cx="4032448" cy="44644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371" y="1772816"/>
            <a:ext cx="373407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76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79419541"/>
              </p:ext>
            </p:extLst>
          </p:nvPr>
        </p:nvGraphicFramePr>
        <p:xfrm>
          <a:off x="1475656" y="620688"/>
          <a:ext cx="6096000" cy="476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0170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03232" cy="94096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мониторинга в 9 классе </a:t>
            </a:r>
            <a:b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2021-2022 учебном году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83006434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502614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7416824" cy="936104"/>
          </a:xfrm>
        </p:spPr>
        <p:txBody>
          <a:bodyPr>
            <a:noAutofit/>
          </a:bodyPr>
          <a:lstStyle/>
          <a:p>
            <a:pPr lvl="0" defTabSz="914400" fontAlgn="base">
              <a:spcAft>
                <a:spcPct val="0"/>
              </a:spcAft>
            </a:pP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мониторинга в </a:t>
            </a:r>
            <a:b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классе 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2021/2022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глубленный уровень)</a:t>
            </a:r>
            <a:r>
              <a:rPr lang="ru-RU" sz="2000" b="1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6578447"/>
              </p:ext>
            </p:extLst>
          </p:nvPr>
        </p:nvGraphicFramePr>
        <p:xfrm>
          <a:off x="827584" y="1412775"/>
          <a:ext cx="7632848" cy="4632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502614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548681"/>
            <a:ext cx="6798734" cy="93610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биологии на углубленном уровне </a:t>
            </a:r>
            <a:b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часа в неделю)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3651249"/>
              </p:ext>
            </p:extLst>
          </p:nvPr>
        </p:nvGraphicFramePr>
        <p:xfrm>
          <a:off x="755576" y="1412776"/>
          <a:ext cx="7560840" cy="442005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81307"/>
                <a:gridCol w="981809"/>
                <a:gridCol w="5197724"/>
              </a:tblGrid>
              <a:tr h="9613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Год обучения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Количество МБОУ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Количество</a:t>
                      </a:r>
                      <a:r>
                        <a:rPr lang="ru-RU" sz="2000" b="1" baseline="0" dirty="0" smtClean="0">
                          <a:effectLst/>
                          <a:latin typeface="Times New Roman"/>
                          <a:ea typeface="Times New Roman"/>
                        </a:rPr>
                        <a:t> к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лассов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96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2017/2018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1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 11-Акласс (химико-биологическое направление)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0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2018/2019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0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2019/2020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7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2020/2021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 10 класс -6 (из них естественнонаучный профиль-2 класса: аграрный и медицинский классы)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0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2021/2022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 (10 класс- 6, 11класс-5)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183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352928" cy="64807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ГИА в 9 классе </a:t>
            </a:r>
            <a:b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с 2017 по 2019 год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851758726"/>
              </p:ext>
            </p:extLst>
          </p:nvPr>
        </p:nvGraphicFramePr>
        <p:xfrm>
          <a:off x="571488" y="1340768"/>
          <a:ext cx="4199816" cy="4445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956847"/>
              </p:ext>
            </p:extLst>
          </p:nvPr>
        </p:nvGraphicFramePr>
        <p:xfrm>
          <a:off x="4572000" y="1142984"/>
          <a:ext cx="4572000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1488" y="5753891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показатель «5+4»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22124" y="5792527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показатель «2»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93898727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6" grpId="0">
        <p:bldAsOne/>
      </p:bldGraphic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3" y="548680"/>
            <a:ext cx="8215372" cy="64807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участия в муниципальном и      региональном этапах Всероссийской  олимпиады  школьников по биологии</a:t>
            </a:r>
            <a:endParaRPr lang="ru-RU" sz="2000" b="1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267218080"/>
              </p:ext>
            </p:extLst>
          </p:nvPr>
        </p:nvGraphicFramePr>
        <p:xfrm>
          <a:off x="683567" y="1340769"/>
          <a:ext cx="7848873" cy="497054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37337"/>
                <a:gridCol w="1489881"/>
                <a:gridCol w="1995027"/>
                <a:gridCol w="1582321"/>
                <a:gridCol w="1344307"/>
              </a:tblGrid>
              <a:tr h="57226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Учебный 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Муниципальный этап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Региональный этап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67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Всего 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участников    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победителей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и призеров 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Всего 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участников    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Всего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победителей и призеров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2017/2018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(2 победителя </a:t>
                      </a:r>
                      <a:endParaRPr lang="ru-RU" sz="16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 призера)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2018/2019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(5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победителей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призеров)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2019/2020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(7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победителей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 призеров)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06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2020/2021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(5 победителей </a:t>
                      </a:r>
                      <a:endParaRPr lang="ru-RU" sz="16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призеров)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(призеры)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2021 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</a:rPr>
                        <a:t>2022</a:t>
                      </a:r>
                      <a:endParaRPr lang="ru-RU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(3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победителя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+5 призеров)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6262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(победитель)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6488264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696"/>
            <a:ext cx="8229600" cy="80747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участия в экологических мероприятиях и конкурсах </a:t>
            </a:r>
            <a:b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2017 по 2022 год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2066592"/>
            <a:ext cx="8158162" cy="4798886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  <a:tabLst>
                <a:tab pos="4294505" algn="l"/>
              </a:tabLst>
            </a:pPr>
            <a:r>
              <a:rPr lang="ru-RU" sz="2800" b="1" dirty="0" smtClean="0">
                <a:solidFill>
                  <a:srgbClr val="993300"/>
                </a:solidFill>
                <a:latin typeface="Times New Roman"/>
                <a:ea typeface="Times New Roman"/>
              </a:rPr>
              <a:t>620 грамот </a:t>
            </a:r>
          </a:p>
          <a:p>
            <a:pPr algn="just">
              <a:spcAft>
                <a:spcPts val="0"/>
              </a:spcAft>
              <a:buNone/>
              <a:tabLst>
                <a:tab pos="4294505" algn="l"/>
              </a:tabLst>
            </a:pPr>
            <a:r>
              <a:rPr lang="ru-RU" sz="2800" b="1" dirty="0" smtClean="0">
                <a:latin typeface="Times New Roman"/>
                <a:ea typeface="Times New Roman"/>
              </a:rPr>
              <a:t>   управления образования </a:t>
            </a:r>
            <a:r>
              <a:rPr lang="ru-RU" sz="2800" b="1" dirty="0">
                <a:latin typeface="Times New Roman"/>
                <a:ea typeface="Times New Roman"/>
              </a:rPr>
              <a:t>администрации Симферопольского района </a:t>
            </a:r>
          </a:p>
          <a:p>
            <a:pPr algn="just">
              <a:spcAft>
                <a:spcPts val="0"/>
              </a:spcAft>
              <a:tabLst>
                <a:tab pos="4294505" algn="l"/>
              </a:tabLst>
            </a:pPr>
            <a:r>
              <a:rPr lang="ru-RU" sz="2800" b="1" dirty="0" smtClean="0">
                <a:solidFill>
                  <a:srgbClr val="993300"/>
                </a:solidFill>
                <a:latin typeface="Times New Roman"/>
                <a:ea typeface="Times New Roman"/>
              </a:rPr>
              <a:t>129 грамот </a:t>
            </a:r>
          </a:p>
          <a:p>
            <a:pPr algn="just">
              <a:spcAft>
                <a:spcPts val="0"/>
              </a:spcAft>
              <a:buNone/>
              <a:tabLst>
                <a:tab pos="4294505" algn="l"/>
              </a:tabLst>
            </a:pPr>
            <a:r>
              <a:rPr lang="ru-RU" sz="2800" b="1" dirty="0" smtClean="0">
                <a:latin typeface="Times New Roman"/>
                <a:ea typeface="Times New Roman"/>
              </a:rPr>
              <a:t>     ГБОУ </a:t>
            </a:r>
            <a:r>
              <a:rPr lang="ru-RU" sz="2800" b="1" dirty="0">
                <a:latin typeface="Times New Roman"/>
                <a:ea typeface="Times New Roman"/>
              </a:rPr>
              <a:t>ДО РК «Эколого-биологический центр» </a:t>
            </a:r>
            <a:endParaRPr lang="ru-RU" sz="2800" b="1" dirty="0" smtClean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  <a:tabLst>
                <a:tab pos="4294505" algn="l"/>
              </a:tabLst>
            </a:pPr>
            <a:r>
              <a:rPr lang="ru-RU" sz="2800" b="1" dirty="0" smtClean="0">
                <a:solidFill>
                  <a:schemeClr val="accent5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 smtClean="0">
                <a:solidFill>
                  <a:srgbClr val="993300"/>
                </a:solidFill>
                <a:latin typeface="Times New Roman"/>
                <a:ea typeface="Times New Roman"/>
              </a:rPr>
              <a:t>30 грамот</a:t>
            </a:r>
          </a:p>
          <a:p>
            <a:pPr algn="just">
              <a:spcAft>
                <a:spcPts val="0"/>
              </a:spcAft>
              <a:buNone/>
              <a:tabLst>
                <a:tab pos="4294505" algn="l"/>
              </a:tabLst>
            </a:pPr>
            <a:r>
              <a:rPr lang="ru-RU" sz="2800" b="1" dirty="0" smtClean="0">
                <a:latin typeface="Times New Roman"/>
                <a:ea typeface="Times New Roman"/>
              </a:rPr>
              <a:t>      Всероссийского </a:t>
            </a:r>
            <a:r>
              <a:rPr lang="ru-RU" sz="2800" b="1" dirty="0">
                <a:latin typeface="Times New Roman"/>
                <a:ea typeface="Times New Roman"/>
              </a:rPr>
              <a:t>уровня </a:t>
            </a:r>
            <a:endParaRPr lang="ru-RU" sz="2800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  <a:tabLst>
                <a:tab pos="4294505" algn="l"/>
              </a:tabLs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2000" b="1" dirty="0" smtClean="0">
              <a:latin typeface="Times New Roman"/>
              <a:ea typeface="Times New Roman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03554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2000" b="1" kern="0" dirty="0">
                <a:solidFill>
                  <a:srgbClr val="FF0000"/>
                </a:solidFill>
                <a:latin typeface="Times New Roman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8201" y="194211"/>
            <a:ext cx="823396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</a:pPr>
            <a:endParaRPr lang="ru-RU" sz="2400" b="1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24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Республиканские турнирная программа</a:t>
            </a:r>
            <a:r>
              <a:rPr lang="ru-RU" sz="2400" kern="0" dirty="0" smtClean="0">
                <a:solidFill>
                  <a:srgbClr val="9933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ru-RU" sz="2400" b="1" kern="0" dirty="0" smtClean="0">
                <a:solidFill>
                  <a:srgbClr val="9933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«ЭКОС» </a:t>
            </a:r>
          </a:p>
          <a:p>
            <a:pPr marL="342900" lvl="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1800" b="1" kern="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2017-2018 учебный год </a:t>
            </a:r>
            <a:r>
              <a:rPr lang="ru-RU" sz="1800" b="1" kern="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1800" b="1" kern="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3 место                 2018-2019 учебный год </a:t>
            </a:r>
            <a:r>
              <a:rPr lang="ru-RU" sz="1800" b="1" kern="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1800" b="1" kern="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1 место</a:t>
            </a:r>
          </a:p>
          <a:p>
            <a:pPr marL="342900" lvl="0" indent="-342900" algn="just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1800" b="1" kern="0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2019-2020 учебный  год – 3 место                2020-2021 учебный год  - 2 мест</a:t>
            </a:r>
            <a:r>
              <a:rPr lang="ru-RU" sz="1800" b="1" kern="0" dirty="0" smtClean="0">
                <a:solidFill>
                  <a:srgbClr val="9933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</a:t>
            </a:r>
            <a:endParaRPr lang="ru-RU" sz="1800" b="1" kern="0" dirty="0" smtClean="0">
              <a:solidFill>
                <a:srgbClr val="9933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</a:pPr>
            <a:r>
              <a:rPr lang="ru-RU" sz="2000" b="1" kern="0" dirty="0" smtClean="0">
                <a:solidFill>
                  <a:srgbClr val="9933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Победители </a:t>
            </a:r>
            <a:r>
              <a:rPr lang="ru-RU" sz="2000" b="1" kern="0" dirty="0">
                <a:solidFill>
                  <a:srgbClr val="9933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республиканской турнирной </a:t>
            </a:r>
            <a:r>
              <a:rPr lang="ru-RU" sz="2000" b="1" kern="0" dirty="0" smtClean="0">
                <a:solidFill>
                  <a:srgbClr val="9933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программы</a:t>
            </a:r>
            <a:r>
              <a:rPr lang="ru-RU" sz="2000" b="1" kern="0" dirty="0">
                <a:solidFill>
                  <a:srgbClr val="9933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000" b="1" kern="0" dirty="0">
                <a:solidFill>
                  <a:srgbClr val="9933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b="1" kern="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kern="0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Экос</a:t>
            </a:r>
            <a:r>
              <a:rPr lang="ru-RU" sz="2000" b="1" kern="0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kern="0" dirty="0" smtClean="0">
                <a:solidFill>
                  <a:srgbClr val="9933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для </a:t>
            </a:r>
            <a:r>
              <a:rPr lang="ru-RU" sz="2000" b="1" kern="0" dirty="0">
                <a:solidFill>
                  <a:srgbClr val="9933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учащихся 6-7 классов (2019 год) </a:t>
            </a:r>
            <a:endParaRPr lang="ru-RU" sz="2000" b="1" kern="0" dirty="0">
              <a:solidFill>
                <a:srgbClr val="9933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59337"/>
            <a:ext cx="7776864" cy="4177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1"/>
            <a:ext cx="7920880" cy="108011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2017-2018 учебный год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</a:t>
            </a:r>
            <a:r>
              <a:rPr lang="ru-RU" sz="24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республиканский слет экологов</a:t>
            </a:r>
            <a:r>
              <a:rPr lang="ru-RU" sz="24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(2017 год, с. Береговое Бахчисарайского района )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7704856" cy="4536504"/>
          </a:xfrm>
        </p:spPr>
      </p:pic>
    </p:spTree>
    <p:extLst>
      <p:ext uri="{BB962C8B-B14F-4D97-AF65-F5344CB8AC3E}">
        <p14:creationId xmlns:p14="http://schemas.microsoft.com/office/powerpoint/2010/main" val="321698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92888" cy="203056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экологический фестиваль </a:t>
            </a:r>
            <a:br>
              <a:rPr lang="ru-RU" sz="24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«Земля наш общий дом»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(декабрь 2017г.)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7344816" cy="4464496"/>
          </a:xfrm>
        </p:spPr>
      </p:pic>
    </p:spTree>
    <p:extLst>
      <p:ext uri="{BB962C8B-B14F-4D97-AF65-F5344CB8AC3E}">
        <p14:creationId xmlns:p14="http://schemas.microsoft.com/office/powerpoint/2010/main" val="498449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296144"/>
          </a:xfrm>
        </p:spPr>
        <p:txBody>
          <a:bodyPr>
            <a:normAutofit fontScale="90000"/>
          </a:bodyPr>
          <a:lstStyle/>
          <a:p>
            <a:pPr marL="342900" lvl="0" indent="540385">
              <a:spcBef>
                <a:spcPct val="2000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2018 </a:t>
            </a:r>
            <a:r>
              <a:rPr lang="ru-RU" sz="3100" b="1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-2019   учебный </a:t>
            </a:r>
            <a:r>
              <a:rPr lang="ru-RU" sz="31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</a:t>
            </a:r>
            <a:r>
              <a:rPr lang="ru-RU" sz="3100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100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b="1" dirty="0">
              <a:solidFill>
                <a:srgbClr val="99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80728"/>
            <a:ext cx="7704856" cy="5328592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100-летию дополнительного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 2 благодарности и 3 Почетные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грамоты Министерства образования, науки и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молодежи Республики Крым (декабрь 2018г.)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8840"/>
            <a:ext cx="770485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52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1"/>
            <a:ext cx="8136904" cy="864095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юннатского движения в фотографиях</a:t>
            </a:r>
            <a:endParaRPr lang="ru-RU" sz="2400" b="1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7776864" cy="5040560"/>
          </a:xfrm>
        </p:spPr>
      </p:pic>
    </p:spTree>
    <p:extLst>
      <p:ext uri="{BB962C8B-B14F-4D97-AF65-F5344CB8AC3E}">
        <p14:creationId xmlns:p14="http://schemas.microsoft.com/office/powerpoint/2010/main" val="127730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8884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2019-2020 учебный год</a:t>
            </a:r>
            <a:b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орум 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педагогов дополнительного </a:t>
            </a: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 естественнонаучной направленности Республики Крым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вручение 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памятных знаков </a:t>
            </a: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регионам,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12.12.2019г.)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7560839" cy="4464496"/>
          </a:xfrm>
        </p:spPr>
      </p:pic>
    </p:spTree>
    <p:extLst>
      <p:ext uri="{BB962C8B-B14F-4D97-AF65-F5344CB8AC3E}">
        <p14:creationId xmlns:p14="http://schemas.microsoft.com/office/powerpoint/2010/main" val="764530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64896" cy="151216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993300"/>
                </a:solidFill>
                <a:latin typeface="Times New Roman"/>
                <a:ea typeface="Times New Roman"/>
              </a:rPr>
              <a:t>Форум </a:t>
            </a:r>
            <a:br>
              <a:rPr lang="ru-RU" sz="2800" b="1" dirty="0" smtClean="0">
                <a:solidFill>
                  <a:srgbClr val="993300"/>
                </a:solidFill>
                <a:latin typeface="Times New Roman"/>
                <a:ea typeface="Times New Roman"/>
              </a:rPr>
            </a:br>
            <a:r>
              <a:rPr lang="ru-RU" sz="2800" b="1" dirty="0" smtClean="0">
                <a:solidFill>
                  <a:srgbClr val="993300"/>
                </a:solidFill>
                <a:latin typeface="Times New Roman"/>
                <a:ea typeface="Times New Roman"/>
              </a:rPr>
              <a:t>лидеров </a:t>
            </a:r>
            <a:r>
              <a:rPr lang="ru-RU" sz="2800" b="1" dirty="0">
                <a:solidFill>
                  <a:srgbClr val="993300"/>
                </a:solidFill>
                <a:latin typeface="Times New Roman"/>
                <a:ea typeface="Times New Roman"/>
              </a:rPr>
              <a:t>детского экологического </a:t>
            </a:r>
            <a:r>
              <a:rPr lang="ru-RU" sz="2800" b="1" dirty="0" smtClean="0">
                <a:solidFill>
                  <a:srgbClr val="993300"/>
                </a:solidFill>
                <a:latin typeface="Times New Roman"/>
                <a:ea typeface="Times New Roman"/>
              </a:rPr>
              <a:t>движения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(2020-2021 учебный год, 3 место команда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МБОУ  «Гвардейская школа-гимназия № 2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»)</a:t>
            </a:r>
            <a:endParaRPr lang="ru-RU" sz="2000" b="1" dirty="0"/>
          </a:p>
        </p:txBody>
      </p:sp>
      <p:pic>
        <p:nvPicPr>
          <p:cNvPr id="2050" name="Picture 2" descr="F:\IMG-8ce4e357baa92bee84b3aa9af6d6362f-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69674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662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состав учителей биологии</a:t>
            </a:r>
            <a:r>
              <a:rPr lang="en-US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01.09.2021 г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14500779"/>
              </p:ext>
            </p:extLst>
          </p:nvPr>
        </p:nvGraphicFramePr>
        <p:xfrm>
          <a:off x="827584" y="2564904"/>
          <a:ext cx="7560840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72374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171400"/>
            <a:ext cx="7992888" cy="11521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  </a:t>
            </a: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 (</a:t>
            </a:r>
            <a:r>
              <a:rPr lang="en-US" sz="20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полугодие)</a:t>
            </a:r>
            <a:r>
              <a:rPr lang="ru-RU" sz="2000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результативность в республиканских этап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 конкурсов 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08720"/>
            <a:ext cx="7848872" cy="5688632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 конкурс «Исследовательский 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старт»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III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место </a:t>
            </a:r>
            <a:endParaRPr lang="ru-RU" sz="18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конкурс «Сохраним 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можжевельники Крыма»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место </a:t>
            </a: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(3 грамоты)</a:t>
            </a:r>
          </a:p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конкурс 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«Моя малая родина: природа, культура, этнос»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III место </a:t>
            </a: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(2 грамоты)</a:t>
            </a:r>
          </a:p>
          <a:p>
            <a:pPr>
              <a:buFontTx/>
              <a:buChar char="-"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онкурс «Открытия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2030»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III место </a:t>
            </a:r>
            <a:endParaRPr lang="ru-RU" sz="18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</a:t>
            </a: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«Юннат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III место (</a:t>
            </a:r>
            <a:r>
              <a:rPr lang="ru-RU" sz="1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3грамоты) </a:t>
            </a:r>
          </a:p>
          <a:p>
            <a:pPr>
              <a:buFontTx/>
              <a:buChar char="-"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онкурс «Подрост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место (2 </a:t>
            </a: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грамоты)</a:t>
            </a:r>
            <a:endParaRPr lang="ru-RU" sz="1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573016"/>
            <a:ext cx="3660950" cy="28430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573017"/>
            <a:ext cx="4320480" cy="29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28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6" y="548681"/>
            <a:ext cx="6798734" cy="720079"/>
          </a:xfrm>
        </p:spPr>
        <p:txBody>
          <a:bodyPr>
            <a:noAutofit/>
          </a:bodyPr>
          <a:lstStyle/>
          <a:p>
            <a:r>
              <a:rPr lang="ru-RU" sz="2800" b="1" dirty="0">
                <a:ln>
                  <a:noFill/>
                </a:ln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Результативность участия во Всероссийских </a:t>
            </a:r>
            <a:r>
              <a:rPr lang="ru-RU" sz="2800" b="1" dirty="0" smtClean="0">
                <a:ln>
                  <a:noFill/>
                </a:ln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этапах конкурсах</a:t>
            </a:r>
            <a:endParaRPr lang="ru-RU" sz="2800" dirty="0">
              <a:solidFill>
                <a:srgbClr val="99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064896" cy="4896544"/>
          </a:xfrm>
        </p:spPr>
        <p:txBody>
          <a:bodyPr>
            <a:no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ru-RU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VIII</a:t>
            </a:r>
            <a:r>
              <a:rPr lang="ru-RU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Открытый Межрегиональный экологический фестиваль </a:t>
            </a:r>
            <a:r>
              <a:rPr lang="ru-RU" sz="2000" b="1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«Древо жизни» </a:t>
            </a:r>
            <a:r>
              <a:rPr lang="ru-RU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ru-RU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место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(10 класс, МБОУ «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Перевальненская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школа», руководитель Бондаренко Т.В.) и  сертификат участника (9 класс, МБОУ «Донская школа») (2018-2019 учебный год)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рисунков «Голубь </a:t>
            </a: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мира» 18 призовых мест 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МБОУ: «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Трудовская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школа» (2 место), «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Родниковская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школа-гимназия» (2 человека 3 место), «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Чистенская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школа-гимназия» (1,2,3 место), «Гвардейская школа № 1» (2 место и  8 человек 3 место), «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Широковская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школа»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(2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человека 3 место), «Гвардейская школа-гимназия № 2» (3 место). 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XVIII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Всероссийский детский экологический форум  </a:t>
            </a: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«Зеленая планета 2020»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Дипломы МБОУ: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Кольчугинская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школа № 2», «</a:t>
            </a:r>
            <a:r>
              <a:rPr lang="ru-RU" sz="2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Гвардейская школа-гимназия № 2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«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Новоандреевская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школа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Гвардейская школа-гимназия № 3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2644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0" y="-17092"/>
            <a:ext cx="9144000" cy="6858000"/>
          </a:xfr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txBody>
          <a:bodyPr/>
          <a:lstStyle/>
          <a:p>
            <a:pPr lvl="0" algn="ctr">
              <a:buNone/>
            </a:pPr>
            <a:endParaRPr lang="ru-RU" sz="3600" b="1" dirty="0">
              <a:solidFill>
                <a:srgbClr val="0000FF"/>
              </a:solidFill>
            </a:endParaRPr>
          </a:p>
          <a:p>
            <a:pPr lvl="0" algn="ctr">
              <a:buNone/>
            </a:pPr>
            <a:r>
              <a:rPr lang="ru-RU" sz="3600" b="1" dirty="0" smtClean="0">
                <a:solidFill>
                  <a:srgbClr val="993300"/>
                </a:solidFill>
              </a:rPr>
              <a:t>СПАСИБО </a:t>
            </a:r>
            <a:r>
              <a:rPr lang="ru-RU" sz="3600" b="1" dirty="0">
                <a:solidFill>
                  <a:srgbClr val="993300"/>
                </a:solidFill>
              </a:rPr>
              <a:t>ЗА ВНИМАНИЕ!</a:t>
            </a:r>
          </a:p>
          <a:p>
            <a:pPr>
              <a:buFontTx/>
              <a:buNone/>
            </a:pPr>
            <a:endParaRPr lang="ru-RU" dirty="0" smtClean="0"/>
          </a:p>
          <a:p>
            <a:pPr lvl="0" algn="ctr">
              <a:buNone/>
            </a:pPr>
            <a:endParaRPr lang="ru-RU" sz="3600" b="1" dirty="0" smtClean="0">
              <a:solidFill>
                <a:srgbClr val="0000FF"/>
              </a:solidFill>
            </a:endParaRPr>
          </a:p>
          <a:p>
            <a:pPr lvl="0" algn="ctr">
              <a:buNone/>
            </a:pPr>
            <a:endParaRPr lang="ru-RU" sz="3600" b="1" dirty="0">
              <a:solidFill>
                <a:srgbClr val="0000FF"/>
              </a:solidFill>
            </a:endParaRPr>
          </a:p>
          <a:p>
            <a:pPr lvl="0" algn="ctr">
              <a:buNone/>
            </a:pPr>
            <a:endParaRPr lang="ru-RU" sz="3600" b="1" dirty="0" smtClean="0">
              <a:solidFill>
                <a:srgbClr val="0000FF"/>
              </a:solidFill>
            </a:endParaRPr>
          </a:p>
          <a:p>
            <a:pPr>
              <a:buFontTx/>
              <a:buNone/>
            </a:pPr>
            <a:endParaRPr lang="ru-RU" dirty="0" smtClean="0"/>
          </a:p>
          <a:p>
            <a:pPr>
              <a:buFontTx/>
              <a:buNone/>
            </a:pPr>
            <a:endParaRPr lang="ru-RU" dirty="0" smtClean="0"/>
          </a:p>
          <a:p>
            <a:pPr>
              <a:buFontTx/>
              <a:buNone/>
            </a:pPr>
            <a:r>
              <a:rPr lang="ru-RU" b="1" dirty="0" smtClean="0"/>
              <a:t>            </a:t>
            </a:r>
          </a:p>
          <a:p>
            <a:pPr>
              <a:buFontTx/>
              <a:buNone/>
            </a:pPr>
            <a:endParaRPr lang="ru-RU" b="1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4284"/>
            <a:ext cx="8856984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2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36104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</a:t>
            </a:r>
            <a:r>
              <a:rPr lang="ru-RU" sz="3200" b="1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методической </a:t>
            </a:r>
            <a:r>
              <a:rPr lang="ru-RU" sz="32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</a:t>
            </a:r>
            <a:r>
              <a:rPr lang="ru-RU" sz="3200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99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442" y="1196752"/>
            <a:ext cx="8229600" cy="5400600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ФОРМЫ РАБОТЫ: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sz="28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районное методическое объединение (16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заседания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творческой и экспертной группы (49);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школа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молодого учителя (15);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творческие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отчеты аттестуемых учителей (5);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семинары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практикумы (9);</a:t>
            </a:r>
          </a:p>
          <a:p>
            <a:pPr algn="just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мастер-классы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(2);</a:t>
            </a:r>
          </a:p>
          <a:p>
            <a:pPr algn="just">
              <a:spcAft>
                <a:spcPts val="0"/>
              </a:spcAft>
              <a:tabLst>
                <a:tab pos="3962400" algn="l"/>
              </a:tabLs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групповые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индивидуальные консультации (882).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2667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66112"/>
            <a:ext cx="7950862" cy="1303867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/>
              <a:t>     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ШМУ  на базе                                                        ШМУ на базе</a:t>
            </a:r>
            <a:b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«Гвардейская школа                   МБОУ «</a:t>
            </a:r>
            <a:r>
              <a:rPr lang="ru-RU" sz="20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Добровская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школа-          </a:t>
            </a:r>
            <a:b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-гимназия № 3»</a:t>
            </a: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гимназия им. Я.М. </a:t>
            </a: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Слонимского»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( 2018г.)                                                                   (2020г.)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373" y="2136718"/>
            <a:ext cx="4456773" cy="388843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52546"/>
            <a:ext cx="3846406" cy="44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33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389" y="0"/>
            <a:ext cx="7717043" cy="2276872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занятие на базе </a:t>
            </a: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БОУ «</a:t>
            </a:r>
            <a:r>
              <a:rPr lang="ru-RU" sz="20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Чистенская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школа-гимназия 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Героя Социалистического Труда Тарасюка Ивана 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Степановича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(январь 2018г.)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05" y="1700808"/>
            <a:ext cx="7488832" cy="4582924"/>
          </a:xfrm>
        </p:spPr>
      </p:pic>
    </p:spTree>
    <p:extLst>
      <p:ext uri="{BB962C8B-B14F-4D97-AF65-F5344CB8AC3E}">
        <p14:creationId xmlns:p14="http://schemas.microsoft.com/office/powerpoint/2010/main" val="4041735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920880" cy="93610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занятие на базе </a:t>
            </a:r>
            <a:br>
              <a:rPr lang="ru-RU" sz="24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4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Перевальненская</a:t>
            </a:r>
            <a:r>
              <a:rPr lang="ru-RU" sz="24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 </a:t>
            </a:r>
            <a:r>
              <a:rPr lang="ru-RU" sz="2400" b="1" dirty="0" err="1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им.Ф.И</a:t>
            </a:r>
            <a:r>
              <a:rPr lang="ru-RU" sz="2400" b="1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Федоренко</a:t>
            </a:r>
            <a:r>
              <a:rPr lang="ru-RU" sz="24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(30.10.2019г.)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556792"/>
            <a:ext cx="7488832" cy="4536504"/>
          </a:xfrm>
        </p:spPr>
      </p:pic>
    </p:spTree>
    <p:extLst>
      <p:ext uri="{BB962C8B-B14F-4D97-AF65-F5344CB8AC3E}">
        <p14:creationId xmlns:p14="http://schemas.microsoft.com/office/powerpoint/2010/main" val="3242258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фестиваль педагогических инициатив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(31.10.2019г.,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место)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200800" cy="4824536"/>
          </a:xfrm>
        </p:spPr>
      </p:pic>
    </p:spTree>
    <p:extLst>
      <p:ext uri="{BB962C8B-B14F-4D97-AF65-F5344CB8AC3E}">
        <p14:creationId xmlns:p14="http://schemas.microsoft.com/office/powerpoint/2010/main" val="943999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36712"/>
            <a:ext cx="7776864" cy="64807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«Учитель </a:t>
            </a:r>
            <a:r>
              <a:rPr lang="ru-RU" sz="3200" b="1" dirty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года России» </a:t>
            </a:r>
            <a: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99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(Явный Р.С., учитель биологии МБОУ «Гвардейская школа № 1», 2021 год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муниципальном этапе 1 место, лауреат республиканского этапа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7560840" cy="4248472"/>
          </a:xfrm>
        </p:spPr>
      </p:pic>
      <p:sp>
        <p:nvSpPr>
          <p:cNvPr id="5" name="Прямоугольник 4"/>
          <p:cNvSpPr/>
          <p:nvPr/>
        </p:nvSpPr>
        <p:spPr>
          <a:xfrm>
            <a:off x="4231105" y="3290501"/>
            <a:ext cx="6817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место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2241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1975</TotalTime>
  <Words>1024</Words>
  <Application>Microsoft Office PowerPoint</Application>
  <PresentationFormat>Экран (4:3)</PresentationFormat>
  <Paragraphs>274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Натуральные материалы</vt:lpstr>
      <vt:lpstr>                       Методист МБОУ ДО «ЦДЮТ»                        Симферопольского района      Смирнова Н.Л.   2022г.         </vt:lpstr>
      <vt:lpstr>Изучение биологии на углубленном уровне  (3 часа в неделю)</vt:lpstr>
      <vt:lpstr>Кадровый состав учителей биологии  (на 01.09.2021 г.)</vt:lpstr>
      <vt:lpstr> Система методической работы </vt:lpstr>
      <vt:lpstr>     ШМУ  на базе                                                        ШМУ на базе МБОУ «Гвардейская школа                   МБОУ «Добровская школа-           -гимназия № 3»                                      гимназия им. Я.М. Слонимского»               ( 2018г.)                                                                   (2020г.)</vt:lpstr>
      <vt:lpstr>Открытое занятие на базе МБОУ «Чистенская школа-гимназия имени Героя Социалистического Труда Тарасюка Ивана Степановича» (январь 2018г.) </vt:lpstr>
      <vt:lpstr>Открытое занятие на базе  МБОУ «Перевальненская школа им.Ф.И. Федоренко» (30.10.2019г.) </vt:lpstr>
      <vt:lpstr>Республиканский фестиваль педагогических инициатив (31.10.2019г., III место)</vt:lpstr>
      <vt:lpstr>«Учитель года России»  (Явный Р.С., учитель биологии МБОУ «Гвардейская школа № 1», 2021 год в муниципальном этапе 1 место, лауреат республиканского этапа )</vt:lpstr>
      <vt:lpstr> Конкурс «Педдебют»  (Москович Л.А.-учитель биологии, молодой специалист МБОУ «Гвардейская школа-гимназия № 2» I место в муниципальном этапе и III место в региональном этапе, 2021год )</vt:lpstr>
      <vt:lpstr>РМО на базе  КФУ  (25.04.2018г.)                          РМО на базе  КФУ Практическая работа в гербарной                             (26.09.2019г.) </vt:lpstr>
      <vt:lpstr>              День экологических знаний       в МБОУ «Молодежненская школа № 2»</vt:lpstr>
      <vt:lpstr>МТБ по биологии 2021/2022 учебный год</vt:lpstr>
      <vt:lpstr>МТБ по биологии 2021/2022 учебный год</vt:lpstr>
      <vt:lpstr>Центры образования естественно-научной направленности «Точка роста»</vt:lpstr>
      <vt:lpstr>Региональный проект  «Успех каждого ребенка» </vt:lpstr>
      <vt:lpstr>Презентация PowerPoint</vt:lpstr>
      <vt:lpstr>Результаты мониторинга в 9 классе  в 2021-2022 учебном году</vt:lpstr>
      <vt:lpstr>Результаты мониторинга в  11 классе   2021/2022 учебный год  (углубленный уровень) </vt:lpstr>
      <vt:lpstr>Результаты ГИА в 9 классе  за период с 2017 по 2019 год</vt:lpstr>
      <vt:lpstr>       Результативность участия в муниципальном и      региональном этапах Всероссийской  олимпиады  школьников по биологии</vt:lpstr>
      <vt:lpstr>  Результативность участия в экологических мероприятиях и конкурсах  с 2017 по 2022 год</vt:lpstr>
      <vt:lpstr>Презентация PowerPoint</vt:lpstr>
      <vt:lpstr>2017-2018 учебный год XV республиканский слет экологов  (2017 год, с. Береговое Бахчисарайского района ) </vt:lpstr>
      <vt:lpstr>Районный экологический фестиваль  «Земля наш общий дом» (декабрь 2017г.)</vt:lpstr>
      <vt:lpstr>   2018 -2019   учебный год </vt:lpstr>
      <vt:lpstr>История юннатского движения в фотографиях</vt:lpstr>
      <vt:lpstr> 2019-2020 учебный год  Форум педагогов дополнительного образования естественнонаучной направленности Республики Крым (вручение памятных знаков регионам,  12.12.2019г.)</vt:lpstr>
      <vt:lpstr>Форум  лидеров детского экологического движения  (2020-2021 учебный год, 3 место команда МБОУ  «Гвардейская школа-гимназия № 2»)</vt:lpstr>
      <vt:lpstr> 2021 -2022   учебный год (I полугодие) результативность в республиканских этапах конкурсов </vt:lpstr>
      <vt:lpstr>Результативность участия во Всероссийских этапах конкурсах</vt:lpstr>
      <vt:lpstr>Презентация PowerPoint</vt:lpstr>
    </vt:vector>
  </TitlesOfParts>
  <Company>Melkosoft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Методическая работа с учителями биологии ОУЗ Симферопольского района и руководителями ТО эколого-натуралистического отдела ЦДЮТ</dc:title>
  <dc:creator>FuckYouBill</dc:creator>
  <cp:lastModifiedBy>DOM-PK</cp:lastModifiedBy>
  <cp:revision>213</cp:revision>
  <dcterms:created xsi:type="dcterms:W3CDTF">2008-06-22T12:54:22Z</dcterms:created>
  <dcterms:modified xsi:type="dcterms:W3CDTF">2022-04-25T14:57:21Z</dcterms:modified>
</cp:coreProperties>
</file>